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907" r:id="rId1"/>
  </p:sldMasterIdLst>
  <p:notesMasterIdLst>
    <p:notesMasterId r:id="rId109"/>
  </p:notesMasterIdLst>
  <p:handoutMasterIdLst>
    <p:handoutMasterId r:id="rId110"/>
  </p:handoutMasterIdLst>
  <p:sldIdLst>
    <p:sldId id="541" r:id="rId2"/>
    <p:sldId id="548" r:id="rId3"/>
    <p:sldId id="428" r:id="rId4"/>
    <p:sldId id="400" r:id="rId5"/>
    <p:sldId id="549" r:id="rId6"/>
    <p:sldId id="403" r:id="rId7"/>
    <p:sldId id="292" r:id="rId8"/>
    <p:sldId id="293" r:id="rId9"/>
    <p:sldId id="429" r:id="rId10"/>
    <p:sldId id="430" r:id="rId11"/>
    <p:sldId id="422" r:id="rId12"/>
    <p:sldId id="404" r:id="rId13"/>
    <p:sldId id="307" r:id="rId14"/>
    <p:sldId id="542" r:id="rId15"/>
    <p:sldId id="522" r:id="rId16"/>
    <p:sldId id="364" r:id="rId17"/>
    <p:sldId id="365" r:id="rId18"/>
    <p:sldId id="302" r:id="rId19"/>
    <p:sldId id="546" r:id="rId20"/>
    <p:sldId id="544" r:id="rId21"/>
    <p:sldId id="412" r:id="rId22"/>
    <p:sldId id="411" r:id="rId23"/>
    <p:sldId id="413" r:id="rId24"/>
    <p:sldId id="414" r:id="rId25"/>
    <p:sldId id="431" r:id="rId26"/>
    <p:sldId id="432" r:id="rId27"/>
    <p:sldId id="523" r:id="rId28"/>
    <p:sldId id="524" r:id="rId29"/>
    <p:sldId id="543" r:id="rId30"/>
    <p:sldId id="526" r:id="rId31"/>
    <p:sldId id="527" r:id="rId32"/>
    <p:sldId id="550" r:id="rId33"/>
    <p:sldId id="560" r:id="rId34"/>
    <p:sldId id="530" r:id="rId35"/>
    <p:sldId id="575" r:id="rId36"/>
    <p:sldId id="565" r:id="rId37"/>
    <p:sldId id="563" r:id="rId38"/>
    <p:sldId id="566" r:id="rId39"/>
    <p:sldId id="533" r:id="rId40"/>
    <p:sldId id="534" r:id="rId41"/>
    <p:sldId id="536" r:id="rId42"/>
    <p:sldId id="434" r:id="rId43"/>
    <p:sldId id="435" r:id="rId44"/>
    <p:sldId id="573" r:id="rId45"/>
    <p:sldId id="574" r:id="rId46"/>
    <p:sldId id="440" r:id="rId47"/>
    <p:sldId id="441" r:id="rId48"/>
    <p:sldId id="442" r:id="rId49"/>
    <p:sldId id="449" r:id="rId50"/>
    <p:sldId id="450" r:id="rId51"/>
    <p:sldId id="451" r:id="rId52"/>
    <p:sldId id="552" r:id="rId53"/>
    <p:sldId id="558" r:id="rId54"/>
    <p:sldId id="456" r:id="rId55"/>
    <p:sldId id="457" r:id="rId56"/>
    <p:sldId id="458" r:id="rId57"/>
    <p:sldId id="460" r:id="rId58"/>
    <p:sldId id="462" r:id="rId59"/>
    <p:sldId id="463" r:id="rId60"/>
    <p:sldId id="464" r:id="rId61"/>
    <p:sldId id="351" r:id="rId62"/>
    <p:sldId id="424" r:id="rId63"/>
    <p:sldId id="554" r:id="rId64"/>
    <p:sldId id="425" r:id="rId65"/>
    <p:sldId id="426" r:id="rId66"/>
    <p:sldId id="427" r:id="rId67"/>
    <p:sldId id="390" r:id="rId68"/>
    <p:sldId id="509" r:id="rId69"/>
    <p:sldId id="468" r:id="rId70"/>
    <p:sldId id="322" r:id="rId71"/>
    <p:sldId id="465" r:id="rId72"/>
    <p:sldId id="510" r:id="rId73"/>
    <p:sldId id="567" r:id="rId74"/>
    <p:sldId id="470" r:id="rId75"/>
    <p:sldId id="471" r:id="rId76"/>
    <p:sldId id="472" r:id="rId77"/>
    <p:sldId id="576" r:id="rId78"/>
    <p:sldId id="511" r:id="rId79"/>
    <p:sldId id="512" r:id="rId80"/>
    <p:sldId id="513" r:id="rId81"/>
    <p:sldId id="473" r:id="rId82"/>
    <p:sldId id="474" r:id="rId83"/>
    <p:sldId id="475" r:id="rId84"/>
    <p:sldId id="491" r:id="rId85"/>
    <p:sldId id="494" r:id="rId86"/>
    <p:sldId id="497" r:id="rId87"/>
    <p:sldId id="568" r:id="rId88"/>
    <p:sldId id="354" r:id="rId89"/>
    <p:sldId id="355" r:id="rId90"/>
    <p:sldId id="356" r:id="rId91"/>
    <p:sldId id="324" r:id="rId92"/>
    <p:sldId id="325" r:id="rId93"/>
    <p:sldId id="326" r:id="rId94"/>
    <p:sldId id="349" r:id="rId95"/>
    <p:sldId id="540" r:id="rId96"/>
    <p:sldId id="564" r:id="rId97"/>
    <p:sldId id="538" r:id="rId98"/>
    <p:sldId id="384" r:id="rId99"/>
    <p:sldId id="569" r:id="rId100"/>
    <p:sldId id="570" r:id="rId101"/>
    <p:sldId id="399" r:id="rId102"/>
    <p:sldId id="572" r:id="rId103"/>
    <p:sldId id="571" r:id="rId104"/>
    <p:sldId id="328" r:id="rId105"/>
    <p:sldId id="401" r:id="rId106"/>
    <p:sldId id="577" r:id="rId107"/>
    <p:sldId id="402" r:id="rId108"/>
  </p:sldIdLst>
  <p:sldSz cx="9144000" cy="6858000" type="screen4x3"/>
  <p:notesSz cx="9926638"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34" userDrawn="1">
          <p15:clr>
            <a:srgbClr val="A4A3A4"/>
          </p15:clr>
        </p15:guide>
        <p15:guide id="2" pos="3116" userDrawn="1">
          <p15:clr>
            <a:srgbClr val="A4A3A4"/>
          </p15:clr>
        </p15:guide>
        <p15:guide id="3" orient="horz" pos="2139" userDrawn="1">
          <p15:clr>
            <a:srgbClr val="A4A3A4"/>
          </p15:clr>
        </p15:guide>
        <p15:guide id="4" pos="3122" userDrawn="1">
          <p15:clr>
            <a:srgbClr val="A4A3A4"/>
          </p15:clr>
        </p15:guide>
        <p15:guide id="5" orient="horz" pos="2200" userDrawn="1">
          <p15:clr>
            <a:srgbClr val="A4A3A4"/>
          </p15:clr>
        </p15:guide>
        <p15:guide id="6" orient="horz" pos="2205" userDrawn="1">
          <p15:clr>
            <a:srgbClr val="A4A3A4"/>
          </p15:clr>
        </p15:guide>
        <p15:guide id="7" pos="3255" userDrawn="1">
          <p15:clr>
            <a:srgbClr val="A4A3A4"/>
          </p15:clr>
        </p15:guide>
        <p15:guide id="8" pos="3261" userDrawn="1">
          <p15:clr>
            <a:srgbClr val="A4A3A4"/>
          </p15:clr>
        </p15:guide>
        <p15:guide id="9" orient="horz" pos="2072" userDrawn="1">
          <p15:clr>
            <a:srgbClr val="A4A3A4"/>
          </p15:clr>
        </p15:guide>
        <p15:guide id="10" orient="horz" pos="2077" userDrawn="1">
          <p15:clr>
            <a:srgbClr val="A4A3A4"/>
          </p15:clr>
        </p15:guide>
        <p15:guide id="11" orient="horz" pos="2137" userDrawn="1">
          <p15:clr>
            <a:srgbClr val="A4A3A4"/>
          </p15:clr>
        </p15:guide>
        <p15:guide id="12" orient="horz" pos="2141" userDrawn="1">
          <p15:clr>
            <a:srgbClr val="A4A3A4"/>
          </p15:clr>
        </p15:guide>
        <p15:guide id="13" pos="2988" userDrawn="1">
          <p15:clr>
            <a:srgbClr val="A4A3A4"/>
          </p15:clr>
        </p15:guide>
        <p15:guide id="14" pos="2994" userDrawn="1">
          <p15:clr>
            <a:srgbClr val="A4A3A4"/>
          </p15:clr>
        </p15:guide>
        <p15:guide id="15" pos="3121" userDrawn="1">
          <p15:clr>
            <a:srgbClr val="A4A3A4"/>
          </p15:clr>
        </p15:guide>
        <p15:guide id="16"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CD"/>
    <a:srgbClr val="FFF9F3"/>
    <a:srgbClr val="FFCC99"/>
    <a:srgbClr val="FFE7FF"/>
    <a:srgbClr val="FFCCF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38" autoAdjust="0"/>
    <p:restoredTop sz="97459" autoAdjust="0"/>
  </p:normalViewPr>
  <p:slideViewPr>
    <p:cSldViewPr>
      <p:cViewPr varScale="1">
        <p:scale>
          <a:sx n="112" d="100"/>
          <a:sy n="112" d="100"/>
        </p:scale>
        <p:origin x="1176" y="108"/>
      </p:cViewPr>
      <p:guideLst>
        <p:guide orient="horz" pos="2160"/>
        <p:guide pos="2880"/>
      </p:guideLst>
    </p:cSldViewPr>
  </p:slideViewPr>
  <p:outlineViewPr>
    <p:cViewPr>
      <p:scale>
        <a:sx n="33" d="100"/>
        <a:sy n="33" d="100"/>
      </p:scale>
      <p:origin x="0" y="4674"/>
    </p:cViewPr>
  </p:outlineViewPr>
  <p:notesTextViewPr>
    <p:cViewPr>
      <p:scale>
        <a:sx n="1" d="1"/>
        <a:sy n="1" d="1"/>
      </p:scale>
      <p:origin x="0" y="0"/>
    </p:cViewPr>
  </p:notesTextViewPr>
  <p:sorterViewPr>
    <p:cViewPr>
      <p:scale>
        <a:sx n="160" d="100"/>
        <a:sy n="160" d="100"/>
      </p:scale>
      <p:origin x="0" y="0"/>
    </p:cViewPr>
  </p:sorterViewPr>
  <p:notesViewPr>
    <p:cSldViewPr>
      <p:cViewPr varScale="1">
        <p:scale>
          <a:sx n="80" d="100"/>
          <a:sy n="80" d="100"/>
        </p:scale>
        <p:origin x="-4050" y="-102"/>
      </p:cViewPr>
      <p:guideLst>
        <p:guide orient="horz" pos="2134"/>
        <p:guide pos="3116"/>
        <p:guide orient="horz" pos="2139"/>
        <p:guide pos="3122"/>
        <p:guide orient="horz" pos="2200"/>
        <p:guide orient="horz" pos="2205"/>
        <p:guide pos="3255"/>
        <p:guide pos="3261"/>
        <p:guide orient="horz" pos="2072"/>
        <p:guide orient="horz" pos="2077"/>
        <p:guide orient="horz" pos="2137"/>
        <p:guide orient="horz" pos="2141"/>
        <p:guide pos="2988"/>
        <p:guide pos="2994"/>
        <p:guide pos="312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t>106</a:t>
            </a:r>
            <a:r>
              <a:rPr lang="zh-TW" sz="2800" dirty="0" smtClean="0"/>
              <a:t>年</a:t>
            </a:r>
            <a:r>
              <a:rPr lang="zh-TW" sz="2800" dirty="0"/>
              <a:t>總積分</a:t>
            </a:r>
            <a:r>
              <a:rPr lang="en-US" sz="2800" dirty="0"/>
              <a:t>108</a:t>
            </a:r>
            <a:r>
              <a:rPr lang="zh-TW" sz="2800" dirty="0"/>
              <a:t>分</a:t>
            </a:r>
          </a:p>
        </c:rich>
      </c:tx>
      <c:overlay val="0"/>
    </c:title>
    <c:autoTitleDeleted val="0"/>
    <c:plotArea>
      <c:layout/>
      <c:pieChart>
        <c:varyColors val="1"/>
        <c:ser>
          <c:idx val="0"/>
          <c:order val="0"/>
          <c:tx>
            <c:strRef>
              <c:f>工作表1!$B$1</c:f>
              <c:strCache>
                <c:ptCount val="1"/>
                <c:pt idx="0">
                  <c:v>銷售</c:v>
                </c:pt>
              </c:strCache>
            </c:strRef>
          </c:tx>
          <c:spPr>
            <a:ln>
              <a:solidFill>
                <a:schemeClr val="tx1"/>
              </a:solidFill>
            </a:ln>
          </c:spPr>
          <c:explosion val="2"/>
          <c:dLbls>
            <c:dLbl>
              <c:idx val="0"/>
              <c:layout>
                <c:manualLayout>
                  <c:x val="-0.16047035791454117"/>
                  <c:y val="0.11120096898955671"/>
                </c:manualLayout>
              </c:layout>
              <c:tx>
                <c:rich>
                  <a:bodyPr/>
                  <a:lstStyle/>
                  <a:p>
                    <a:r>
                      <a:rPr lang="zh-TW" altLang="en-US">
                        <a:solidFill>
                          <a:srgbClr val="FFFF00"/>
                        </a:solidFill>
                      </a:rPr>
                      <a:t>志願序</a:t>
                    </a:r>
                  </a:p>
                  <a:p>
                    <a:r>
                      <a:rPr lang="en-US" altLang="zh-TW">
                        <a:solidFill>
                          <a:srgbClr val="FFFF00"/>
                        </a:solidFill>
                      </a:rPr>
                      <a:t>36</a:t>
                    </a:r>
                    <a:r>
                      <a:rPr lang="zh-TW" altLang="en-US">
                        <a:solidFill>
                          <a:srgbClr val="FFFF00"/>
                        </a:solidFill>
                      </a:rPr>
                      <a:t>分</a:t>
                    </a:r>
                    <a:endParaRPr lang="zh-TW" altLang="en-US"/>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8.1946454863033591E-3"/>
                  <c:y val="-0.11319223237219073"/>
                </c:manualLayout>
              </c:layout>
              <c:tx>
                <c:rich>
                  <a:bodyPr/>
                  <a:lstStyle/>
                  <a:p>
                    <a:pPr>
                      <a:defRPr>
                        <a:solidFill>
                          <a:srgbClr val="FF0000"/>
                        </a:solidFill>
                      </a:defRPr>
                    </a:pPr>
                    <a:r>
                      <a:rPr lang="zh-TW" altLang="en-US" sz="1400" dirty="0" smtClean="0">
                        <a:solidFill>
                          <a:srgbClr val="FF0000"/>
                        </a:solidFill>
                        <a:latin typeface="Adobe 繁黑體 Std B" pitchFamily="34" charset="-120"/>
                        <a:ea typeface="Adobe 繁黑體 Std B" pitchFamily="34" charset="-120"/>
                      </a:rPr>
                      <a:t>多元學習</a:t>
                    </a:r>
                    <a:r>
                      <a:rPr lang="en-US" altLang="zh-TW" sz="1400" dirty="0" smtClean="0">
                        <a:solidFill>
                          <a:srgbClr val="FF0000"/>
                        </a:solidFill>
                        <a:latin typeface="Adobe 繁黑體 Std B" pitchFamily="34" charset="-120"/>
                        <a:ea typeface="Adobe 繁黑體 Std B" pitchFamily="34" charset="-120"/>
                      </a:rPr>
                      <a:t>36</a:t>
                    </a:r>
                    <a:r>
                      <a:rPr lang="zh-TW" altLang="en-US" sz="1400" dirty="0" smtClean="0">
                        <a:solidFill>
                          <a:srgbClr val="FF0000"/>
                        </a:solidFill>
                        <a:latin typeface="Adobe 繁黑體 Std B" pitchFamily="34" charset="-120"/>
                        <a:ea typeface="Adobe 繁黑體 Std B" pitchFamily="34" charset="-120"/>
                      </a:rPr>
                      <a:t>分</a:t>
                    </a:r>
                  </a:p>
                  <a:p>
                    <a:pPr>
                      <a:defRPr>
                        <a:solidFill>
                          <a:srgbClr val="FF0000"/>
                        </a:solidFill>
                      </a:defRPr>
                    </a:pPr>
                    <a:r>
                      <a:rPr lang="en-US" altLang="zh-TW" sz="1400" dirty="0" smtClean="0">
                        <a:solidFill>
                          <a:srgbClr val="FF0000"/>
                        </a:solidFill>
                        <a:latin typeface="Adobe 繁黑體 Std B" pitchFamily="34" charset="-120"/>
                        <a:ea typeface="Adobe 繁黑體 Std B" pitchFamily="34" charset="-120"/>
                      </a:rPr>
                      <a:t>(</a:t>
                    </a:r>
                    <a:r>
                      <a:rPr lang="zh-TW" altLang="en-US" sz="1400" dirty="0" smtClean="0">
                        <a:solidFill>
                          <a:srgbClr val="FF0000"/>
                        </a:solidFill>
                        <a:latin typeface="Adobe 繁黑體 Std B" pitchFamily="34" charset="-120"/>
                        <a:ea typeface="Adobe 繁黑體 Std B" pitchFamily="34" charset="-120"/>
                      </a:rPr>
                      <a:t>均衡學習</a:t>
                    </a:r>
                    <a:r>
                      <a:rPr lang="en-US" altLang="zh-TW" sz="1400" dirty="0" smtClean="0">
                        <a:solidFill>
                          <a:srgbClr val="FF0000"/>
                        </a:solidFill>
                        <a:latin typeface="Adobe 繁黑體 Std B" pitchFamily="34" charset="-120"/>
                        <a:ea typeface="Adobe 繁黑體 Std B" pitchFamily="34" charset="-120"/>
                      </a:rPr>
                      <a:t>21</a:t>
                    </a:r>
                    <a:r>
                      <a:rPr lang="zh-TW" altLang="en-US" sz="1400" dirty="0" smtClean="0">
                        <a:solidFill>
                          <a:srgbClr val="FF0000"/>
                        </a:solidFill>
                        <a:latin typeface="Adobe 繁黑體 Std B" pitchFamily="34" charset="-120"/>
                        <a:ea typeface="Adobe 繁黑體 Std B" pitchFamily="34" charset="-120"/>
                      </a:rPr>
                      <a:t>分、服務學習</a:t>
                    </a:r>
                    <a:r>
                      <a:rPr lang="en-US" altLang="zh-TW" sz="1400" dirty="0" smtClean="0">
                        <a:solidFill>
                          <a:srgbClr val="FF0000"/>
                        </a:solidFill>
                        <a:latin typeface="Adobe 繁黑體 Std B" pitchFamily="34" charset="-120"/>
                        <a:ea typeface="Adobe 繁黑體 Std B" pitchFamily="34" charset="-120"/>
                      </a:rPr>
                      <a:t>15</a:t>
                    </a:r>
                    <a:r>
                      <a:rPr lang="zh-TW" altLang="en-US" sz="1400" dirty="0" smtClean="0">
                        <a:solidFill>
                          <a:srgbClr val="FF0000"/>
                        </a:solidFill>
                        <a:latin typeface="Adobe 繁黑體 Std B" pitchFamily="34" charset="-120"/>
                        <a:ea typeface="Adobe 繁黑體 Std B" pitchFamily="34" charset="-120"/>
                      </a:rPr>
                      <a:t>分</a:t>
                    </a:r>
                    <a:r>
                      <a:rPr lang="en-US" altLang="zh-TW" sz="1400" dirty="0" smtClean="0">
                        <a:solidFill>
                          <a:srgbClr val="FF0000"/>
                        </a:solidFill>
                        <a:latin typeface="Adobe 繁黑體 Std B" pitchFamily="34" charset="-120"/>
                        <a:ea typeface="Adobe 繁黑體 Std B" pitchFamily="34" charset="-120"/>
                      </a:rPr>
                      <a:t>)</a:t>
                    </a:r>
                    <a:endParaRPr lang="zh-TW" altLang="en-US" sz="1400" dirty="0">
                      <a:solidFill>
                        <a:srgbClr val="FF0000"/>
                      </a:solidFill>
                      <a:latin typeface="標楷體" panose="03000509000000000000" pitchFamily="65" charset="-120"/>
                      <a:ea typeface="標楷體" panose="03000509000000000000" pitchFamily="65" charset="-120"/>
                    </a:endParaRPr>
                  </a:p>
                </c:rich>
              </c:tx>
              <c:spPr/>
              <c:showLegendKey val="0"/>
              <c:showVal val="1"/>
              <c:showCatName val="0"/>
              <c:showSerName val="0"/>
              <c:showPercent val="0"/>
              <c:showBubbleSize val="0"/>
              <c:extLst>
                <c:ext xmlns:c15="http://schemas.microsoft.com/office/drawing/2012/chart" uri="{CE6537A1-D6FC-4f65-9D91-7224C49458BB}"/>
              </c:extLst>
            </c:dLbl>
            <c:dLbl>
              <c:idx val="2"/>
              <c:layout>
                <c:manualLayout>
                  <c:x val="0.12805690333472813"/>
                  <c:y val="0.11089501340128874"/>
                </c:manualLayout>
              </c:layout>
              <c:tx>
                <c:rich>
                  <a:bodyPr/>
                  <a:lstStyle/>
                  <a:p>
                    <a:r>
                      <a:rPr lang="zh-TW" altLang="en-US">
                        <a:solidFill>
                          <a:srgbClr val="FFFF00"/>
                        </a:solidFill>
                      </a:rPr>
                      <a:t>會考</a:t>
                    </a:r>
                  </a:p>
                  <a:p>
                    <a:r>
                      <a:rPr lang="en-US" altLang="zh-TW">
                        <a:solidFill>
                          <a:srgbClr val="FFFF00"/>
                        </a:solidFill>
                      </a:rPr>
                      <a:t>36</a:t>
                    </a:r>
                    <a:r>
                      <a:rPr lang="zh-TW" altLang="en-US">
                        <a:solidFill>
                          <a:srgbClr val="FFFF00"/>
                        </a:solidFill>
                      </a:rPr>
                      <a:t>分</a:t>
                    </a:r>
                    <a:endParaRPr lang="zh-TW" alt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FFFF00"/>
                    </a:solidFill>
                  </a:defRPr>
                </a:pPr>
                <a:endParaRPr lang="zh-TW"/>
              </a:p>
            </c:txPr>
            <c:showLegendKey val="0"/>
            <c:showVal val="1"/>
            <c:showCatName val="0"/>
            <c:showSerName val="0"/>
            <c:showPercent val="0"/>
            <c:showBubbleSize val="0"/>
            <c:showLeaderLines val="1"/>
            <c:extLst>
              <c:ext xmlns:c15="http://schemas.microsoft.com/office/drawing/2012/chart" uri="{CE6537A1-D6FC-4f65-9D91-7224C49458BB}"/>
            </c:extLst>
          </c:dLbls>
          <c:cat>
            <c:strRef>
              <c:f>工作表1!$A$2:$A$5</c:f>
              <c:strCache>
                <c:ptCount val="3"/>
                <c:pt idx="0">
                  <c:v>第一季</c:v>
                </c:pt>
                <c:pt idx="1">
                  <c:v>第二季</c:v>
                </c:pt>
                <c:pt idx="2">
                  <c:v>第三季</c:v>
                </c:pt>
              </c:strCache>
            </c:strRef>
          </c:cat>
          <c:val>
            <c:numRef>
              <c:f>工作表1!$B$2:$B$5</c:f>
              <c:numCache>
                <c:formatCode>0%</c:formatCode>
                <c:ptCount val="4"/>
                <c:pt idx="0">
                  <c:v>0.3</c:v>
                </c:pt>
                <c:pt idx="1">
                  <c:v>0.3</c:v>
                </c:pt>
                <c:pt idx="2">
                  <c:v>0.3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b="1"/>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zh-TW" altLang="en-US"/>
        </a:p>
      </dgm:t>
    </dgm:pt>
    <dgm:pt modelId="{92DD3863-F51B-42D8-B1E0-9E978B862262}">
      <dgm:prSet phldrT="[文字]"/>
      <dgm:spPr/>
      <dgm:t>
        <a:bodyPr/>
        <a:lstStyle/>
        <a:p>
          <a:r>
            <a:rPr kumimoji="0" lang="zh-TW" altLang="en-US" b="0" i="0" u="none" strike="noStrike" cap="none" normalizeH="0" baseline="0" dirty="0" smtClean="0">
              <a:ln/>
              <a:effectLst/>
              <a:latin typeface="微軟正黑體" panose="020B0604030504040204" pitchFamily="34" charset="-120"/>
              <a:ea typeface="微軟正黑體" panose="020B0604030504040204" pitchFamily="34" charset="-120"/>
            </a:rPr>
            <a:t>難易適中</a:t>
          </a:r>
          <a:endPar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endParaRPr>
        </a:p>
        <a:p>
          <a:r>
            <a:rPr kumimoji="0" lang="zh-TW" altLang="en-US" b="0" i="0" u="none" strike="noStrike" cap="none" normalizeH="0" baseline="0" dirty="0" smtClean="0">
              <a:ln/>
              <a:effectLst/>
              <a:latin typeface="微軟正黑體" panose="020B0604030504040204" pitchFamily="34" charset="-120"/>
              <a:ea typeface="微軟正黑體" panose="020B0604030504040204" pitchFamily="34" charset="-120"/>
            </a:rPr>
            <a:t>每科平均通過率 </a:t>
          </a:r>
          <a: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t>50%~55%</a:t>
          </a:r>
          <a:endParaRPr lang="zh-TW" altLang="en-US" dirty="0">
            <a:latin typeface="微軟正黑體" panose="020B0604030504040204" pitchFamily="34" charset="-120"/>
            <a:ea typeface="微軟正黑體" panose="020B0604030504040204" pitchFamily="34"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smtClean="0">
              <a:latin typeface="微軟正黑體" panose="020B0604030504040204" pitchFamily="34" charset="-120"/>
              <a:ea typeface="微軟正黑體" panose="020B0604030504040204" pitchFamily="34" charset="-120"/>
            </a:rPr>
            <a:t>國文、數學、英語、社會、自然</a:t>
          </a:r>
          <a:endParaRPr lang="zh-TW" altLang="en-US" dirty="0">
            <a:latin typeface="微軟正黑體" panose="020B0604030504040204" pitchFamily="34" charset="-120"/>
            <a:ea typeface="微軟正黑體" panose="020B0604030504040204" pitchFamily="34" charset="-120"/>
          </a:endParaRP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a:solidFill>
          <a:schemeClr val="accent3"/>
        </a:solidFill>
      </dgm:spPr>
      <dgm:t>
        <a:bodyPr/>
        <a:lstStyle/>
        <a:p>
          <a:r>
            <a:rPr lang="en-US" altLang="zh-TW" dirty="0" smtClean="0">
              <a:latin typeface="微軟正黑體" panose="020B0604030504040204" pitchFamily="34" charset="-120"/>
              <a:ea typeface="微軟正黑體" panose="020B0604030504040204" pitchFamily="34" charset="-120"/>
            </a:rPr>
            <a:t>A</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精熟</a:t>
          </a:r>
          <a:r>
            <a:rPr lang="en-US" altLang="zh-TW" dirty="0" smtClean="0">
              <a:latin typeface="微軟正黑體" panose="020B0604030504040204" pitchFamily="34" charset="-120"/>
              <a:ea typeface="微軟正黑體" panose="020B0604030504040204" pitchFamily="34" charset="-120"/>
            </a:rPr>
            <a:t>10%~20%</a:t>
          </a:r>
          <a:endParaRPr lang="zh-TW" altLang="en-US" dirty="0">
            <a:latin typeface="微軟正黑體" panose="020B0604030504040204" pitchFamily="34" charset="-120"/>
            <a:ea typeface="微軟正黑體" panose="020B0604030504040204" pitchFamily="34" charset="-120"/>
          </a:endParaRP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a:solidFill>
          <a:schemeClr val="accent4"/>
        </a:solidFill>
      </dgm:spPr>
      <dgm:t>
        <a:bodyPr/>
        <a:lstStyle/>
        <a:p>
          <a:r>
            <a:rPr lang="zh-TW" altLang="en-US" dirty="0" smtClean="0">
              <a:latin typeface="微軟正黑體" panose="020B0604030504040204" pitchFamily="34" charset="-120"/>
              <a:ea typeface="微軟正黑體" panose="020B0604030504040204" pitchFamily="34" charset="-120"/>
            </a:rPr>
            <a:t>寫作測驗</a:t>
          </a:r>
          <a:endParaRPr lang="zh-TW" altLang="en-US" dirty="0">
            <a:latin typeface="微軟正黑體" panose="020B0604030504040204" pitchFamily="34" charset="-120"/>
            <a:ea typeface="微軟正黑體" panose="020B0604030504040204" pitchFamily="34" charset="-120"/>
          </a:endParaRP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chemeClr val="accent6"/>
        </a:solidFill>
      </dgm:spPr>
      <dgm:t>
        <a:bodyPr/>
        <a:lstStyle/>
        <a:p>
          <a:r>
            <a:rPr lang="zh-TW" altLang="en-US" dirty="0" smtClean="0">
              <a:latin typeface="微軟正黑體" panose="020B0604030504040204" pitchFamily="34" charset="-120"/>
              <a:ea typeface="微軟正黑體" panose="020B0604030504040204" pitchFamily="34" charset="-120"/>
            </a:rPr>
            <a:t>基礎</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含以上</a:t>
          </a:r>
          <a:r>
            <a:rPr lang="en-US" altLang="zh-TW" dirty="0" smtClean="0">
              <a:latin typeface="微軟正黑體" panose="020B0604030504040204" pitchFamily="34" charset="-120"/>
              <a:ea typeface="微軟正黑體" panose="020B0604030504040204" pitchFamily="34" charset="-120"/>
            </a:rPr>
            <a:t>)/</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dgm:spPr>
        <a:solidFill>
          <a:schemeClr val="accent6"/>
        </a:solidFill>
      </dgm:spPr>
      <dgm:t>
        <a:bodyPr/>
        <a:lstStyle/>
        <a:p>
          <a:r>
            <a:rPr lang="zh-TW" altLang="en-US" dirty="0" smtClean="0">
              <a:latin typeface="微軟正黑體" panose="020B0604030504040204" pitchFamily="34" charset="-120"/>
              <a:ea typeface="微軟正黑體" panose="020B0604030504040204" pitchFamily="34" charset="-120"/>
            </a:rPr>
            <a:t>英語</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聽力</a:t>
          </a:r>
          <a:endParaRPr lang="zh-TW" altLang="en-US" dirty="0">
            <a:latin typeface="微軟正黑體" panose="020B0604030504040204" pitchFamily="34" charset="-120"/>
            <a:ea typeface="微軟正黑體" panose="020B0604030504040204" pitchFamily="34" charset="-120"/>
          </a:endParaRP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a:solidFill>
          <a:schemeClr val="accent4"/>
        </a:solidFill>
      </dgm:spPr>
      <dgm:t>
        <a:bodyPr/>
        <a:lstStyle/>
        <a:p>
          <a:r>
            <a:rPr lang="en-US" altLang="zh-TW" dirty="0" smtClean="0">
              <a:latin typeface="微軟正黑體" panose="020B0604030504040204" pitchFamily="34" charset="-120"/>
              <a:ea typeface="微軟正黑體" panose="020B0604030504040204" pitchFamily="34" charset="-120"/>
            </a:rPr>
            <a:t>1-6</a:t>
          </a:r>
          <a:r>
            <a:rPr lang="zh-TW" altLang="en-US" dirty="0" smtClean="0">
              <a:latin typeface="微軟正黑體" panose="020B0604030504040204" pitchFamily="34" charset="-120"/>
              <a:ea typeface="微軟正黑體" panose="020B0604030504040204" pitchFamily="34" charset="-120"/>
            </a:rPr>
            <a:t>級分</a:t>
          </a:r>
          <a:endParaRPr lang="zh-TW" altLang="en-US" dirty="0">
            <a:latin typeface="微軟正黑體" panose="020B0604030504040204" pitchFamily="34" charset="-120"/>
            <a:ea typeface="微軟正黑體" panose="020B0604030504040204" pitchFamily="34" charset="-120"/>
          </a:endParaRP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a:solidFill>
          <a:schemeClr val="accent3"/>
        </a:solidFill>
      </dgm:spPr>
      <dgm:t>
        <a:bodyPr/>
        <a:lstStyle/>
        <a:p>
          <a: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smtClean="0">
              <a:ln/>
              <a:effectLst/>
              <a:latin typeface="微軟正黑體" panose="020B0604030504040204" pitchFamily="34" charset="-120"/>
              <a:ea typeface="微軟正黑體" panose="020B0604030504040204" pitchFamily="34" charset="-120"/>
            </a:rPr>
            <a:t>基礎 </a:t>
          </a:r>
          <a: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t>45%~60%</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a:solidFill>
          <a:schemeClr val="accent3"/>
        </a:solidFill>
      </dgm:spPr>
      <dgm:t>
        <a:bodyPr/>
        <a:lstStyle/>
        <a:p>
          <a: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smtClean="0">
              <a:ln/>
              <a:effectLst/>
              <a:latin typeface="微軟正黑體" panose="020B0604030504040204" pitchFamily="34" charset="-120"/>
              <a:ea typeface="微軟正黑體" panose="020B0604030504040204" pitchFamily="34" charset="-120"/>
            </a:rPr>
            <a:t>待加強</a:t>
          </a:r>
          <a:r>
            <a:rPr kumimoji="0" lang="en-US" altLang="zh-TW" b="0" i="0" u="none" strike="noStrike" cap="none" normalizeH="0" baseline="0" dirty="0" smtClean="0">
              <a:ln/>
              <a:effectLst/>
              <a:latin typeface="微軟正黑體" panose="020B0604030504040204" pitchFamily="34" charset="-120"/>
              <a:ea typeface="微軟正黑體" panose="020B0604030504040204" pitchFamily="34" charset="-120"/>
            </a:rPr>
            <a:t>20%~35%</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t>
        <a:bodyPr/>
        <a:lstStyle/>
        <a:p>
          <a:endParaRPr lang="zh-TW" altLang="en-US"/>
        </a:p>
      </dgm:t>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5173" custLinFactNeighborY="100000">
        <dgm:presLayoutVars>
          <dgm:chPref val="3"/>
        </dgm:presLayoutVars>
      </dgm:prSet>
      <dgm:spPr/>
      <dgm:t>
        <a:bodyPr/>
        <a:lstStyle/>
        <a:p>
          <a:endParaRPr lang="zh-TW" altLang="en-US"/>
        </a:p>
      </dgm:t>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6727" custLinFactNeighborY="100000">
        <dgm:presLayoutVars>
          <dgm:chPref val="3"/>
        </dgm:presLayoutVars>
      </dgm:prSet>
      <dgm:spPr/>
      <dgm:t>
        <a:bodyPr/>
        <a:lstStyle/>
        <a:p>
          <a:endParaRPr lang="zh-TW" altLang="en-US"/>
        </a:p>
      </dgm:t>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t>
        <a:bodyPr/>
        <a:lstStyle/>
        <a:p>
          <a:endParaRPr lang="zh-TW" altLang="en-US"/>
        </a:p>
      </dgm:t>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t>
        <a:bodyPr/>
        <a:lstStyle/>
        <a:p>
          <a:endParaRPr lang="zh-TW" altLang="en-US"/>
        </a:p>
      </dgm:t>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t>
        <a:bodyPr/>
        <a:lstStyle/>
        <a:p>
          <a:endParaRPr lang="zh-TW" altLang="en-US"/>
        </a:p>
      </dgm:t>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t>
        <a:bodyPr/>
        <a:lstStyle/>
        <a:p>
          <a:endParaRPr lang="zh-TW" altLang="en-US"/>
        </a:p>
      </dgm:t>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t>
        <a:bodyPr/>
        <a:lstStyle/>
        <a:p>
          <a:endParaRPr lang="zh-TW" altLang="en-US"/>
        </a:p>
      </dgm:t>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t>
        <a:bodyPr/>
        <a:lstStyle/>
        <a:p>
          <a:endParaRPr lang="zh-TW" altLang="en-US"/>
        </a:p>
      </dgm:t>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t>
        <a:bodyPr/>
        <a:lstStyle/>
        <a:p>
          <a:endParaRPr lang="zh-TW" altLang="en-US"/>
        </a:p>
      </dgm:t>
    </dgm:pt>
    <dgm:pt modelId="{FC9FD660-E7A1-4E83-B6D8-9EEF9505E74C}" type="pres">
      <dgm:prSet presAssocID="{DB78C4A0-794E-4EAB-BD9F-58F6668F308F}" presName="horzThree" presStyleCnt="0"/>
      <dgm:spPr/>
    </dgm:pt>
  </dgm:ptLst>
  <dgm:cxnLst>
    <dgm:cxn modelId="{07CB2CE0-7586-4E59-8EA1-A0DF9FC291EE}" srcId="{92DD3863-F51B-42D8-B1E0-9E978B862262}" destId="{99AEE8ED-F1C1-410F-B400-5DA846EF6FF2}" srcOrd="0" destOrd="0" parTransId="{A1BACE61-313A-4524-9097-F60D0C3DFB5A}" sibTransId="{5C97AAB5-EF8B-4B36-BDF1-1FC1D585536A}"/>
    <dgm:cxn modelId="{E05C1028-B186-4E16-8FB5-E912018C93DA}" srcId="{BBF06845-DE8C-4E95-A9A8-5B8F820F13BC}" destId="{5CA7B223-D9D2-4B5A-89FC-41FB114A7F3D}" srcOrd="0" destOrd="0" parTransId="{E27DAAFC-9CA7-4CAE-82C4-8B580031CAB6}" sibTransId="{7CBEA9C7-2644-4AAB-AB5D-EB88ED41DE38}"/>
    <dgm:cxn modelId="{CE29A5E4-DC40-4B54-A0B0-8538358BB56D}" type="presOf" srcId="{29622E1E-61EF-44CD-94FB-97BE9BB02FA8}" destId="{50EFD8C2-7F24-4C01-8CA1-FB8B4FA2721B}" srcOrd="0" destOrd="0" presId="urn:microsoft.com/office/officeart/2005/8/layout/hierarchy4"/>
    <dgm:cxn modelId="{CA1499BC-10EF-48EE-A6F7-6AC1CE0A7B71}" srcId="{99AEE8ED-F1C1-410F-B400-5DA846EF6FF2}" destId="{29622E1E-61EF-44CD-94FB-97BE9BB02FA8}" srcOrd="0" destOrd="0" parTransId="{2EF2197C-C090-46F5-884A-866530673D22}" sibTransId="{39EB5301-FDAE-4088-8CD5-F575212FA4A6}"/>
    <dgm:cxn modelId="{605998D2-C559-474C-AD60-888133CBB7AA}" type="presOf" srcId="{21F6D6CE-02A3-47EE-A048-A4F1250B70FA}" destId="{76DB18F4-2CE5-4E16-9081-DDB60CE6D729}" srcOrd="0" destOrd="0" presId="urn:microsoft.com/office/officeart/2005/8/layout/hierarchy4"/>
    <dgm:cxn modelId="{AD82962A-6364-4471-A79A-03E8A6099A88}" type="presOf" srcId="{99AEE8ED-F1C1-410F-B400-5DA846EF6FF2}" destId="{0BC25A63-4B3C-4CE7-8314-5203F453B26C}" srcOrd="0" destOrd="0" presId="urn:microsoft.com/office/officeart/2005/8/layout/hierarchy4"/>
    <dgm:cxn modelId="{CA7285D0-7CE0-4B6F-8AFF-B632D5BD7292}" srcId="{99AEE8ED-F1C1-410F-B400-5DA846EF6FF2}" destId="{E2B27670-2214-4D6C-965D-29505CEE4367}" srcOrd="2" destOrd="0" parTransId="{0DFCF2C1-D6E8-4AD2-8D0C-666AA555C2EB}" sibTransId="{43E14C34-4DE4-4ACF-BA27-E06768D99548}"/>
    <dgm:cxn modelId="{6362643A-BBE4-4858-84BD-019AAD82A92F}" srcId="{684C5039-AB3D-453D-9EFE-C82A3D49B846}" destId="{DB78C4A0-794E-4EAB-BD9F-58F6668F308F}" srcOrd="0" destOrd="0" parTransId="{FE0DA293-798C-4253-A543-1FF855E9C238}" sibTransId="{9B811AAD-0486-4AA0-AAC4-4D4903A87526}"/>
    <dgm:cxn modelId="{F6FB5872-441B-4B78-8BCE-7DF30B95B814}" type="presOf" srcId="{DB78C4A0-794E-4EAB-BD9F-58F6668F308F}" destId="{B8640255-276C-41BA-8282-6D931FC6596B}" srcOrd="0" destOrd="0" presId="urn:microsoft.com/office/officeart/2005/8/layout/hierarchy4"/>
    <dgm:cxn modelId="{506CCC49-E287-4E95-A2E1-FEBF5B43C314}" type="presOf" srcId="{5CA7B223-D9D2-4B5A-89FC-41FB114A7F3D}" destId="{7E188A53-206B-4322-895F-788FDF988A60}" srcOrd="0" destOrd="0" presId="urn:microsoft.com/office/officeart/2005/8/layout/hierarchy4"/>
    <dgm:cxn modelId="{1E097230-332E-43D6-BB34-8CC87FFC6240}" srcId="{92DD3863-F51B-42D8-B1E0-9E978B862262}" destId="{684C5039-AB3D-453D-9EFE-C82A3D49B846}" srcOrd="2" destOrd="0" parTransId="{A9AE54EA-7A33-460E-9147-C4A4498188FC}" sibTransId="{511A6511-586F-4952-B583-8C7A50FFF03E}"/>
    <dgm:cxn modelId="{CBE02396-1B27-4AFC-9232-900068F3CDDB}" type="presOf" srcId="{684C5039-AB3D-453D-9EFE-C82A3D49B846}" destId="{9E54933C-F873-47A5-BA11-8B496C34F470}"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A00A9F9F-ECE3-4165-9679-9E906AADED9D}" srcId="{21F6D6CE-02A3-47EE-A048-A4F1250B70FA}" destId="{92DD3863-F51B-42D8-B1E0-9E978B862262}" srcOrd="0" destOrd="0" parTransId="{65E7BCDC-2ED9-4A07-ADA9-F99F7536281D}" sibTransId="{628F734A-812F-441F-98A8-5E8E1F43C3A4}"/>
    <dgm:cxn modelId="{AA1CAA78-07C4-4156-B09A-FEC30BDD3F15}" type="presOf" srcId="{BBF06845-DE8C-4E95-A9A8-5B8F820F13BC}" destId="{28F003FD-135A-41C3-B5F4-91B9FFE3F575}" srcOrd="0" destOrd="0" presId="urn:microsoft.com/office/officeart/2005/8/layout/hierarchy4"/>
    <dgm:cxn modelId="{0D85CEC2-07DF-4094-82E0-60D564B8C7BA}" srcId="{99AEE8ED-F1C1-410F-B400-5DA846EF6FF2}" destId="{CFC6DAB6-39B4-44A5-9E0B-9300C3A79549}" srcOrd="1" destOrd="0" parTransId="{3D87EED7-A494-446A-8FCA-1482454FEED5}" sibTransId="{EABEF76F-94BF-4D0D-AF60-FC054C556137}"/>
    <dgm:cxn modelId="{B96F6B9E-05BE-415E-8C4F-676A9FEB77F8}" srcId="{92DD3863-F51B-42D8-B1E0-9E978B862262}" destId="{BBF06845-DE8C-4E95-A9A8-5B8F820F13BC}" srcOrd="1" destOrd="0" parTransId="{C7755204-8625-402F-B9A1-4CB9826C7EE7}" sibTransId="{FAE7927F-15E5-40F1-9AF8-410DA5652FD2}"/>
    <dgm:cxn modelId="{5CD8516E-ABC8-4798-A289-789C27F2143B}" type="presOf" srcId="{92DD3863-F51B-42D8-B1E0-9E978B862262}" destId="{802879A8-89F0-46AB-8814-DF3D989AC499}"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75870-9BD6-4129-BE28-85D8077553B0}" type="doc">
      <dgm:prSet loTypeId="urn:microsoft.com/office/officeart/2005/8/layout/process5" loCatId="process" qsTypeId="urn:microsoft.com/office/officeart/2005/8/quickstyle/simple1" qsCatId="simple" csTypeId="urn:microsoft.com/office/officeart/2005/8/colors/colorful3" csCatId="colorful" phldr="1"/>
      <dgm:spPr/>
      <dgm:t>
        <a:bodyPr/>
        <a:lstStyle/>
        <a:p>
          <a:endParaRPr lang="zh-TW" altLang="en-US"/>
        </a:p>
      </dgm:t>
    </dgm:pt>
    <dgm:pt modelId="{57351C18-EBB1-43B3-8F39-EEECDCF93A97}">
      <dgm:prSet phldrT="[文字]"/>
      <dgm:spPr/>
      <dgm:t>
        <a:bodyPr/>
        <a:lstStyle/>
        <a:p>
          <a:r>
            <a:rPr kumimoji="0" lang="zh-TW" altLang="en-US" b="1" dirty="0" smtClean="0">
              <a:latin typeface="微軟正黑體" panose="020B0604030504040204" pitchFamily="34" charset="-120"/>
              <a:ea typeface="微軟正黑體" panose="020B0604030504040204" pitchFamily="34" charset="-120"/>
            </a:rPr>
            <a:t>比序開始</a:t>
          </a:r>
          <a:endParaRPr lang="zh-TW" altLang="en-US" b="1" dirty="0"/>
        </a:p>
      </dgm:t>
    </dgm:pt>
    <dgm:pt modelId="{0C555175-AC5C-4098-A932-0D67C2AD5B69}" type="parTrans" cxnId="{FE3D9269-95A1-4293-94F7-5D11888FA8EB}">
      <dgm:prSet/>
      <dgm:spPr/>
      <dgm:t>
        <a:bodyPr/>
        <a:lstStyle/>
        <a:p>
          <a:endParaRPr lang="zh-TW" altLang="en-US"/>
        </a:p>
      </dgm:t>
    </dgm:pt>
    <dgm:pt modelId="{9764D4BE-4A89-428A-82F7-3A97DE0C8782}" type="sibTrans" cxnId="{FE3D9269-95A1-4293-94F7-5D11888FA8EB}">
      <dgm:prSet/>
      <dgm:spPr/>
      <dgm:t>
        <a:bodyPr/>
        <a:lstStyle/>
        <a:p>
          <a:endParaRPr lang="zh-TW" altLang="en-US"/>
        </a:p>
      </dgm:t>
    </dgm:pt>
    <dgm:pt modelId="{C966C785-C4E0-4760-92AC-0AADE1E281A7}">
      <dgm:prSet phldrT="[文字]"/>
      <dgm:spPr/>
      <dgm:t>
        <a:bodyPr/>
        <a:lstStyle/>
        <a:p>
          <a:r>
            <a:rPr kumimoji="0" lang="zh-TW" altLang="en-US" b="1" dirty="0" smtClean="0">
              <a:latin typeface="微軟正黑體" panose="020B0604030504040204" pitchFamily="34" charset="-120"/>
              <a:ea typeface="微軟正黑體" panose="020B0604030504040204" pitchFamily="34" charset="-120"/>
            </a:rPr>
            <a:t>總積分</a:t>
          </a:r>
          <a:r>
            <a:rPr kumimoji="0" lang="en-US" altLang="zh-TW" b="1" dirty="0" smtClean="0">
              <a:latin typeface="微軟正黑體" panose="020B0604030504040204" pitchFamily="34" charset="-120"/>
              <a:ea typeface="微軟正黑體" panose="020B0604030504040204" pitchFamily="34" charset="-120"/>
            </a:rPr>
            <a:t>(108)</a:t>
          </a:r>
          <a:endParaRPr lang="zh-TW" altLang="en-US" b="1" dirty="0"/>
        </a:p>
      </dgm:t>
    </dgm:pt>
    <dgm:pt modelId="{270B05AE-6149-4A7B-BFC9-2171D200B180}" type="parTrans" cxnId="{3D1CDEF0-4595-45E5-B859-03E320F573A9}">
      <dgm:prSet/>
      <dgm:spPr/>
      <dgm:t>
        <a:bodyPr/>
        <a:lstStyle/>
        <a:p>
          <a:endParaRPr lang="zh-TW" altLang="en-US"/>
        </a:p>
      </dgm:t>
    </dgm:pt>
    <dgm:pt modelId="{9D6649B5-CDD5-4FC4-8478-D3A287976E99}" type="sibTrans" cxnId="{3D1CDEF0-4595-45E5-B859-03E320F573A9}">
      <dgm:prSet/>
      <dgm:spPr/>
      <dgm:t>
        <a:bodyPr/>
        <a:lstStyle/>
        <a:p>
          <a:endParaRPr lang="zh-TW" altLang="en-US"/>
        </a:p>
      </dgm:t>
    </dgm:pt>
    <dgm:pt modelId="{7876BA96-D0A3-47C0-9B75-BD2125B30456}">
      <dgm:prSet phldrT="[文字]" custT="1"/>
      <dgm:spPr/>
      <dgm:t>
        <a:bodyPr/>
        <a:lstStyle/>
        <a:p>
          <a:r>
            <a:rPr lang="zh-TW" altLang="en-US" sz="2400" b="1" dirty="0" smtClean="0">
              <a:latin typeface="微軟正黑體" panose="020B0604030504040204" pitchFamily="34" charset="-120"/>
              <a:ea typeface="微軟正黑體" panose="020B0604030504040204" pitchFamily="34" charset="-120"/>
            </a:rPr>
            <a:t>多元學習表現</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積分</a:t>
          </a:r>
          <a:r>
            <a:rPr kumimoji="0" lang="en-US" altLang="zh-TW" sz="2400" b="1" dirty="0" smtClean="0">
              <a:latin typeface="微軟正黑體" panose="020B0604030504040204" pitchFamily="34" charset="-120"/>
              <a:ea typeface="微軟正黑體" panose="020B0604030504040204" pitchFamily="34" charset="-120"/>
            </a:rPr>
            <a:t>( 36 )</a:t>
          </a:r>
          <a:endParaRPr lang="zh-TW" altLang="en-US" sz="2400" b="1" dirty="0">
            <a:latin typeface="微軟正黑體" panose="020B0604030504040204" pitchFamily="34" charset="-120"/>
            <a:ea typeface="微軟正黑體" panose="020B0604030504040204" pitchFamily="34" charset="-120"/>
          </a:endParaRPr>
        </a:p>
      </dgm:t>
    </dgm:pt>
    <dgm:pt modelId="{2DFA737C-E49E-4A05-B60A-87819F84E473}" type="parTrans" cxnId="{69D8AED6-BE13-4DF7-BC45-CE5FE68E6916}">
      <dgm:prSet/>
      <dgm:spPr/>
      <dgm:t>
        <a:bodyPr/>
        <a:lstStyle/>
        <a:p>
          <a:endParaRPr lang="zh-TW" altLang="en-US"/>
        </a:p>
      </dgm:t>
    </dgm:pt>
    <dgm:pt modelId="{774AF582-C6BB-4A4C-A5B3-47D9FA225934}" type="sibTrans" cxnId="{69D8AED6-BE13-4DF7-BC45-CE5FE68E6916}">
      <dgm:prSet/>
      <dgm:spPr/>
      <dgm:t>
        <a:bodyPr/>
        <a:lstStyle/>
        <a:p>
          <a:endParaRPr lang="zh-TW" altLang="en-US"/>
        </a:p>
      </dgm:t>
    </dgm:pt>
    <dgm:pt modelId="{03CE6B28-76FF-43B0-81C6-9A833CD8EC7A}">
      <dgm:prSet phldrT="[文字]"/>
      <dgm:spPr/>
      <dgm:t>
        <a:bodyPr/>
        <a:lstStyle/>
        <a:p>
          <a:r>
            <a:rPr kumimoji="0" lang="zh-TW" altLang="en-US" b="1" dirty="0" smtClean="0">
              <a:latin typeface="微軟正黑體" panose="020B0604030504040204" pitchFamily="34" charset="-120"/>
              <a:ea typeface="微軟正黑體" panose="020B0604030504040204" pitchFamily="34" charset="-120"/>
            </a:rPr>
            <a:t>會考總積分</a:t>
          </a:r>
          <a:r>
            <a:rPr kumimoji="0" lang="en-US" altLang="zh-TW" b="1" dirty="0" smtClean="0">
              <a:latin typeface="微軟正黑體" panose="020B0604030504040204" pitchFamily="34" charset="-120"/>
              <a:ea typeface="微軟正黑體" panose="020B0604030504040204" pitchFamily="34" charset="-120"/>
            </a:rPr>
            <a:t>( 36 )</a:t>
          </a:r>
          <a:endParaRPr lang="zh-TW" altLang="en-US" b="1" dirty="0"/>
        </a:p>
      </dgm:t>
    </dgm:pt>
    <dgm:pt modelId="{5F4EAFA9-055B-4946-BC41-D4CDAA390678}" type="parTrans" cxnId="{B230F3F8-A172-4ED5-991A-1AAA68CF8CE3}">
      <dgm:prSet/>
      <dgm:spPr/>
      <dgm:t>
        <a:bodyPr/>
        <a:lstStyle/>
        <a:p>
          <a:endParaRPr lang="zh-TW" altLang="en-US"/>
        </a:p>
      </dgm:t>
    </dgm:pt>
    <dgm:pt modelId="{FBED4742-E8CB-4633-B1B6-9F69896F3E5B}" type="sibTrans" cxnId="{B230F3F8-A172-4ED5-991A-1AAA68CF8CE3}">
      <dgm:prSet/>
      <dgm:spPr/>
      <dgm:t>
        <a:bodyPr/>
        <a:lstStyle/>
        <a:p>
          <a:endParaRPr lang="zh-TW" altLang="en-US"/>
        </a:p>
      </dgm:t>
    </dgm:pt>
    <dgm:pt modelId="{B45534D0-8ADD-475E-BEEC-3EA55348BE6C}">
      <dgm:prSet phldrT="[文字]"/>
      <dgm:spPr/>
      <dgm:t>
        <a:bodyPr/>
        <a:lstStyle/>
        <a:p>
          <a:r>
            <a:rPr kumimoji="0" lang="zh-TW" altLang="en-US" b="1" dirty="0" smtClean="0">
              <a:latin typeface="微軟正黑體" panose="020B0604030504040204" pitchFamily="34" charset="-120"/>
              <a:ea typeface="微軟正黑體" panose="020B0604030504040204" pitchFamily="34" charset="-120"/>
            </a:rPr>
            <a:t>志願序積分 </a:t>
          </a:r>
          <a:r>
            <a:rPr kumimoji="0" lang="en-US" altLang="zh-TW" b="1" dirty="0" smtClean="0">
              <a:latin typeface="微軟正黑體" panose="020B0604030504040204" pitchFamily="34" charset="-120"/>
              <a:ea typeface="微軟正黑體" panose="020B0604030504040204" pitchFamily="34" charset="-120"/>
            </a:rPr>
            <a:t>( 36 )</a:t>
          </a:r>
          <a:endParaRPr lang="zh-TW" altLang="en-US" b="1" dirty="0"/>
        </a:p>
      </dgm:t>
    </dgm:pt>
    <dgm:pt modelId="{5220CCB8-08D0-4D48-BB35-ADEA3B72C368}" type="parTrans" cxnId="{BE020624-A74C-456F-94FC-498F428CFD13}">
      <dgm:prSet/>
      <dgm:spPr/>
      <dgm:t>
        <a:bodyPr/>
        <a:lstStyle/>
        <a:p>
          <a:endParaRPr lang="zh-TW" altLang="en-US"/>
        </a:p>
      </dgm:t>
    </dgm:pt>
    <dgm:pt modelId="{0C7E76EC-E8F2-4842-849C-80E4BECF366D}" type="sibTrans" cxnId="{BE020624-A74C-456F-94FC-498F428CFD13}">
      <dgm:prSet/>
      <dgm:spPr/>
      <dgm:t>
        <a:bodyPr/>
        <a:lstStyle/>
        <a:p>
          <a:endParaRPr lang="zh-TW" altLang="en-US"/>
        </a:p>
      </dgm:t>
    </dgm:pt>
    <dgm:pt modelId="{27BFFA28-AEE1-4231-A331-02FD600E8DFA}">
      <dgm:prSet phldrT="[文字]"/>
      <dgm:spPr/>
      <dgm:t>
        <a:bodyPr/>
        <a:lstStyle/>
        <a:p>
          <a:r>
            <a:rPr kumimoji="0" lang="zh-TW" altLang="en-US" b="1" dirty="0" smtClean="0">
              <a:latin typeface="微軟正黑體" panose="020B0604030504040204" pitchFamily="34" charset="-120"/>
              <a:ea typeface="微軟正黑體" panose="020B0604030504040204" pitchFamily="34" charset="-120"/>
            </a:rPr>
            <a:t>增額人數</a:t>
          </a:r>
          <a:r>
            <a:rPr kumimoji="0" lang="en-US" altLang="zh-TW" b="1" dirty="0" smtClean="0">
              <a:latin typeface="微軟正黑體" panose="020B0604030504040204" pitchFamily="34" charset="-120"/>
              <a:ea typeface="微軟正黑體" panose="020B0604030504040204" pitchFamily="34" charset="-120"/>
            </a:rPr>
            <a:t>5%</a:t>
          </a:r>
          <a:r>
            <a:rPr kumimoji="0" lang="zh-TW" altLang="en-US" b="1" dirty="0" smtClean="0">
              <a:latin typeface="微軟正黑體" panose="020B0604030504040204" pitchFamily="34" charset="-120"/>
              <a:ea typeface="微軟正黑體" panose="020B0604030504040204" pitchFamily="34" charset="-120"/>
            </a:rPr>
            <a:t>內直接增額錄取</a:t>
          </a:r>
          <a:endParaRPr lang="zh-TW" altLang="en-US" b="1" dirty="0"/>
        </a:p>
      </dgm:t>
    </dgm:pt>
    <dgm:pt modelId="{C510590A-DCF8-4E3A-BA0A-7DC0BB4ED919}" type="parTrans" cxnId="{D498F365-96CF-45C7-86D6-0DF8C412D927}">
      <dgm:prSet/>
      <dgm:spPr/>
      <dgm:t>
        <a:bodyPr/>
        <a:lstStyle/>
        <a:p>
          <a:endParaRPr lang="zh-TW" altLang="en-US"/>
        </a:p>
      </dgm:t>
    </dgm:pt>
    <dgm:pt modelId="{4D63EC19-D8A7-425B-B3EC-3B0EB47D825D}" type="sibTrans" cxnId="{D498F365-96CF-45C7-86D6-0DF8C412D927}">
      <dgm:prSet/>
      <dgm:spPr/>
      <dgm:t>
        <a:bodyPr/>
        <a:lstStyle/>
        <a:p>
          <a:endParaRPr lang="zh-TW" altLang="en-US"/>
        </a:p>
      </dgm:t>
    </dgm:pt>
    <dgm:pt modelId="{85ABEB69-F671-4DB1-858B-FACCD285D542}">
      <dgm:prSet phldrT="[文字]"/>
      <dgm:spPr/>
      <dgm:t>
        <a:bodyPr/>
        <a:lstStyle/>
        <a:p>
          <a:r>
            <a:rPr kumimoji="0" lang="zh-TW" altLang="en-US" b="1" dirty="0" smtClean="0">
              <a:latin typeface="微軟正黑體" panose="020B0604030504040204" pitchFamily="34" charset="-120"/>
              <a:ea typeface="微軟正黑體" panose="020B0604030504040204" pitchFamily="34" charset="-120"/>
            </a:rPr>
            <a:t>各科會考標示</a:t>
          </a:r>
          <a:endParaRPr lang="zh-TW" altLang="en-US" b="1" dirty="0"/>
        </a:p>
      </dgm:t>
    </dgm:pt>
    <dgm:pt modelId="{2922F0BA-7277-45E5-89B1-183BC0099773}" type="parTrans" cxnId="{0DEF275F-CC77-43F0-841B-D5B48D64F321}">
      <dgm:prSet/>
      <dgm:spPr/>
      <dgm:t>
        <a:bodyPr/>
        <a:lstStyle/>
        <a:p>
          <a:endParaRPr lang="zh-TW" altLang="en-US"/>
        </a:p>
      </dgm:t>
    </dgm:pt>
    <dgm:pt modelId="{86A2A4B7-CFB1-4E1F-B189-34F0391E36BF}" type="sibTrans" cxnId="{0DEF275F-CC77-43F0-841B-D5B48D64F321}">
      <dgm:prSet/>
      <dgm:spPr/>
      <dgm:t>
        <a:bodyPr/>
        <a:lstStyle/>
        <a:p>
          <a:endParaRPr lang="zh-TW" altLang="en-US"/>
        </a:p>
      </dgm:t>
    </dgm:pt>
    <dgm:pt modelId="{C45EBC97-A563-48D2-9A94-1F884DF6B604}" type="pres">
      <dgm:prSet presAssocID="{99F75870-9BD6-4129-BE28-85D8077553B0}" presName="diagram" presStyleCnt="0">
        <dgm:presLayoutVars>
          <dgm:dir/>
          <dgm:resizeHandles val="exact"/>
        </dgm:presLayoutVars>
      </dgm:prSet>
      <dgm:spPr/>
      <dgm:t>
        <a:bodyPr/>
        <a:lstStyle/>
        <a:p>
          <a:endParaRPr lang="zh-TW" altLang="en-US"/>
        </a:p>
      </dgm:t>
    </dgm:pt>
    <dgm:pt modelId="{E685EEB7-E388-4E57-A751-93DE9098F612}" type="pres">
      <dgm:prSet presAssocID="{57351C18-EBB1-43B3-8F39-EEECDCF93A97}" presName="node" presStyleLbl="node1" presStyleIdx="0" presStyleCnt="7" custScaleX="174277" custScaleY="135741">
        <dgm:presLayoutVars>
          <dgm:bulletEnabled val="1"/>
        </dgm:presLayoutVars>
      </dgm:prSet>
      <dgm:spPr/>
      <dgm:t>
        <a:bodyPr/>
        <a:lstStyle/>
        <a:p>
          <a:endParaRPr lang="zh-TW" altLang="en-US"/>
        </a:p>
      </dgm:t>
    </dgm:pt>
    <dgm:pt modelId="{47DB1D89-A6EE-4266-97B4-53E5FF052C21}" type="pres">
      <dgm:prSet presAssocID="{9764D4BE-4A89-428A-82F7-3A97DE0C8782}" presName="sibTrans" presStyleLbl="sibTrans2D1" presStyleIdx="0" presStyleCnt="6"/>
      <dgm:spPr/>
      <dgm:t>
        <a:bodyPr/>
        <a:lstStyle/>
        <a:p>
          <a:endParaRPr lang="zh-TW" altLang="en-US"/>
        </a:p>
      </dgm:t>
    </dgm:pt>
    <dgm:pt modelId="{A7840278-0DF3-46FF-9122-CD7B082E6002}" type="pres">
      <dgm:prSet presAssocID="{9764D4BE-4A89-428A-82F7-3A97DE0C8782}" presName="connectorText" presStyleLbl="sibTrans2D1" presStyleIdx="0" presStyleCnt="6"/>
      <dgm:spPr/>
      <dgm:t>
        <a:bodyPr/>
        <a:lstStyle/>
        <a:p>
          <a:endParaRPr lang="zh-TW" altLang="en-US"/>
        </a:p>
      </dgm:t>
    </dgm:pt>
    <dgm:pt modelId="{725127C5-0547-4195-AC86-6B19B134F452}" type="pres">
      <dgm:prSet presAssocID="{C966C785-C4E0-4760-92AC-0AADE1E281A7}" presName="node" presStyleLbl="node1" presStyleIdx="1" presStyleCnt="7" custScaleX="174277" custScaleY="135741">
        <dgm:presLayoutVars>
          <dgm:bulletEnabled val="1"/>
        </dgm:presLayoutVars>
      </dgm:prSet>
      <dgm:spPr/>
      <dgm:t>
        <a:bodyPr/>
        <a:lstStyle/>
        <a:p>
          <a:endParaRPr lang="zh-TW" altLang="en-US"/>
        </a:p>
      </dgm:t>
    </dgm:pt>
    <dgm:pt modelId="{6A76CDFB-01C3-4377-9F0A-00F9A99D462F}" type="pres">
      <dgm:prSet presAssocID="{9D6649B5-CDD5-4FC4-8478-D3A287976E99}" presName="sibTrans" presStyleLbl="sibTrans2D1" presStyleIdx="1" presStyleCnt="6"/>
      <dgm:spPr/>
      <dgm:t>
        <a:bodyPr/>
        <a:lstStyle/>
        <a:p>
          <a:endParaRPr lang="zh-TW" altLang="en-US"/>
        </a:p>
      </dgm:t>
    </dgm:pt>
    <dgm:pt modelId="{A5F38B19-D1BE-4DAA-943E-67F7BFF67E1D}" type="pres">
      <dgm:prSet presAssocID="{9D6649B5-CDD5-4FC4-8478-D3A287976E99}" presName="connectorText" presStyleLbl="sibTrans2D1" presStyleIdx="1" presStyleCnt="6"/>
      <dgm:spPr/>
      <dgm:t>
        <a:bodyPr/>
        <a:lstStyle/>
        <a:p>
          <a:endParaRPr lang="zh-TW" altLang="en-US"/>
        </a:p>
      </dgm:t>
    </dgm:pt>
    <dgm:pt modelId="{FF775114-8578-4EC4-930C-A182CCAF8B97}" type="pres">
      <dgm:prSet presAssocID="{7876BA96-D0A3-47C0-9B75-BD2125B30456}" presName="node" presStyleLbl="node1" presStyleIdx="2" presStyleCnt="7" custScaleX="174277" custScaleY="135741">
        <dgm:presLayoutVars>
          <dgm:bulletEnabled val="1"/>
        </dgm:presLayoutVars>
      </dgm:prSet>
      <dgm:spPr/>
      <dgm:t>
        <a:bodyPr/>
        <a:lstStyle/>
        <a:p>
          <a:endParaRPr lang="zh-TW" altLang="en-US"/>
        </a:p>
      </dgm:t>
    </dgm:pt>
    <dgm:pt modelId="{2E45A189-6EC3-411A-B274-9DF196E491A4}" type="pres">
      <dgm:prSet presAssocID="{774AF582-C6BB-4A4C-A5B3-47D9FA225934}" presName="sibTrans" presStyleLbl="sibTrans2D1" presStyleIdx="2" presStyleCnt="6"/>
      <dgm:spPr/>
      <dgm:t>
        <a:bodyPr/>
        <a:lstStyle/>
        <a:p>
          <a:endParaRPr lang="zh-TW" altLang="en-US"/>
        </a:p>
      </dgm:t>
    </dgm:pt>
    <dgm:pt modelId="{249430C9-F241-4E0B-BC9F-EEB1356862B1}" type="pres">
      <dgm:prSet presAssocID="{774AF582-C6BB-4A4C-A5B3-47D9FA225934}" presName="connectorText" presStyleLbl="sibTrans2D1" presStyleIdx="2" presStyleCnt="6"/>
      <dgm:spPr/>
      <dgm:t>
        <a:bodyPr/>
        <a:lstStyle/>
        <a:p>
          <a:endParaRPr lang="zh-TW" altLang="en-US"/>
        </a:p>
      </dgm:t>
    </dgm:pt>
    <dgm:pt modelId="{53540EF3-BE22-4ACA-83AA-0E0739A63BCC}" type="pres">
      <dgm:prSet presAssocID="{03CE6B28-76FF-43B0-81C6-9A833CD8EC7A}" presName="node" presStyleLbl="node1" presStyleIdx="3" presStyleCnt="7" custScaleX="174277" custScaleY="135741">
        <dgm:presLayoutVars>
          <dgm:bulletEnabled val="1"/>
        </dgm:presLayoutVars>
      </dgm:prSet>
      <dgm:spPr/>
      <dgm:t>
        <a:bodyPr/>
        <a:lstStyle/>
        <a:p>
          <a:endParaRPr lang="zh-TW" altLang="en-US"/>
        </a:p>
      </dgm:t>
    </dgm:pt>
    <dgm:pt modelId="{82BFD267-6BBB-447F-A2D1-8A6F6A22D19A}" type="pres">
      <dgm:prSet presAssocID="{FBED4742-E8CB-4633-B1B6-9F69896F3E5B}" presName="sibTrans" presStyleLbl="sibTrans2D1" presStyleIdx="3" presStyleCnt="6"/>
      <dgm:spPr/>
      <dgm:t>
        <a:bodyPr/>
        <a:lstStyle/>
        <a:p>
          <a:endParaRPr lang="zh-TW" altLang="en-US"/>
        </a:p>
      </dgm:t>
    </dgm:pt>
    <dgm:pt modelId="{EFC42735-DE60-4B74-A3B9-0EDC9753A41C}" type="pres">
      <dgm:prSet presAssocID="{FBED4742-E8CB-4633-B1B6-9F69896F3E5B}" presName="connectorText" presStyleLbl="sibTrans2D1" presStyleIdx="3" presStyleCnt="6"/>
      <dgm:spPr/>
      <dgm:t>
        <a:bodyPr/>
        <a:lstStyle/>
        <a:p>
          <a:endParaRPr lang="zh-TW" altLang="en-US"/>
        </a:p>
      </dgm:t>
    </dgm:pt>
    <dgm:pt modelId="{78BE291A-78D4-4D60-B80C-C2395E755964}" type="pres">
      <dgm:prSet presAssocID="{B45534D0-8ADD-475E-BEEC-3EA55348BE6C}" presName="node" presStyleLbl="node1" presStyleIdx="4" presStyleCnt="7" custScaleX="174277" custScaleY="135741">
        <dgm:presLayoutVars>
          <dgm:bulletEnabled val="1"/>
        </dgm:presLayoutVars>
      </dgm:prSet>
      <dgm:spPr/>
      <dgm:t>
        <a:bodyPr/>
        <a:lstStyle/>
        <a:p>
          <a:endParaRPr lang="zh-TW" altLang="en-US"/>
        </a:p>
      </dgm:t>
    </dgm:pt>
    <dgm:pt modelId="{098443E2-5F2E-4FFF-808B-449DD436676F}" type="pres">
      <dgm:prSet presAssocID="{0C7E76EC-E8F2-4842-849C-80E4BECF366D}" presName="sibTrans" presStyleLbl="sibTrans2D1" presStyleIdx="4" presStyleCnt="6"/>
      <dgm:spPr/>
      <dgm:t>
        <a:bodyPr/>
        <a:lstStyle/>
        <a:p>
          <a:endParaRPr lang="zh-TW" altLang="en-US"/>
        </a:p>
      </dgm:t>
    </dgm:pt>
    <dgm:pt modelId="{98638ABB-B95A-48F3-843F-26432B18CF7F}" type="pres">
      <dgm:prSet presAssocID="{0C7E76EC-E8F2-4842-849C-80E4BECF366D}" presName="connectorText" presStyleLbl="sibTrans2D1" presStyleIdx="4" presStyleCnt="6"/>
      <dgm:spPr/>
      <dgm:t>
        <a:bodyPr/>
        <a:lstStyle/>
        <a:p>
          <a:endParaRPr lang="zh-TW" altLang="en-US"/>
        </a:p>
      </dgm:t>
    </dgm:pt>
    <dgm:pt modelId="{1856336A-C2D4-4800-BFB5-5F31273D167E}" type="pres">
      <dgm:prSet presAssocID="{85ABEB69-F671-4DB1-858B-FACCD285D542}" presName="node" presStyleLbl="node1" presStyleIdx="5" presStyleCnt="7" custScaleX="174277" custScaleY="135741">
        <dgm:presLayoutVars>
          <dgm:bulletEnabled val="1"/>
        </dgm:presLayoutVars>
      </dgm:prSet>
      <dgm:spPr/>
      <dgm:t>
        <a:bodyPr/>
        <a:lstStyle/>
        <a:p>
          <a:endParaRPr lang="zh-TW" altLang="en-US"/>
        </a:p>
      </dgm:t>
    </dgm:pt>
    <dgm:pt modelId="{6B44879B-DBF8-41CA-8054-4C7DDDE60505}" type="pres">
      <dgm:prSet presAssocID="{86A2A4B7-CFB1-4E1F-B189-34F0391E36BF}" presName="sibTrans" presStyleLbl="sibTrans2D1" presStyleIdx="5" presStyleCnt="6"/>
      <dgm:spPr/>
      <dgm:t>
        <a:bodyPr/>
        <a:lstStyle/>
        <a:p>
          <a:endParaRPr lang="zh-TW" altLang="en-US"/>
        </a:p>
      </dgm:t>
    </dgm:pt>
    <dgm:pt modelId="{86C87F46-6868-4C5F-B389-31C71C77452D}" type="pres">
      <dgm:prSet presAssocID="{86A2A4B7-CFB1-4E1F-B189-34F0391E36BF}" presName="connectorText" presStyleLbl="sibTrans2D1" presStyleIdx="5" presStyleCnt="6"/>
      <dgm:spPr/>
      <dgm:t>
        <a:bodyPr/>
        <a:lstStyle/>
        <a:p>
          <a:endParaRPr lang="zh-TW" altLang="en-US"/>
        </a:p>
      </dgm:t>
    </dgm:pt>
    <dgm:pt modelId="{D0B48C92-F75E-4D70-BFB5-650E633FCE83}" type="pres">
      <dgm:prSet presAssocID="{27BFFA28-AEE1-4231-A331-02FD600E8DFA}" presName="node" presStyleLbl="node1" presStyleIdx="6" presStyleCnt="7" custScaleX="174277" custScaleY="135741">
        <dgm:presLayoutVars>
          <dgm:bulletEnabled val="1"/>
        </dgm:presLayoutVars>
      </dgm:prSet>
      <dgm:spPr/>
      <dgm:t>
        <a:bodyPr/>
        <a:lstStyle/>
        <a:p>
          <a:endParaRPr lang="zh-TW" altLang="en-US"/>
        </a:p>
      </dgm:t>
    </dgm:pt>
  </dgm:ptLst>
  <dgm:cxnLst>
    <dgm:cxn modelId="{F4DE1190-8034-4376-AF97-099C4DA621BD}" type="presOf" srcId="{7876BA96-D0A3-47C0-9B75-BD2125B30456}" destId="{FF775114-8578-4EC4-930C-A182CCAF8B97}" srcOrd="0" destOrd="0" presId="urn:microsoft.com/office/officeart/2005/8/layout/process5"/>
    <dgm:cxn modelId="{F13ABCCF-C85B-4BDE-8F49-EC40A364B438}" type="presOf" srcId="{B45534D0-8ADD-475E-BEEC-3EA55348BE6C}" destId="{78BE291A-78D4-4D60-B80C-C2395E755964}" srcOrd="0" destOrd="0" presId="urn:microsoft.com/office/officeart/2005/8/layout/process5"/>
    <dgm:cxn modelId="{B230F3F8-A172-4ED5-991A-1AAA68CF8CE3}" srcId="{99F75870-9BD6-4129-BE28-85D8077553B0}" destId="{03CE6B28-76FF-43B0-81C6-9A833CD8EC7A}" srcOrd="3" destOrd="0" parTransId="{5F4EAFA9-055B-4946-BC41-D4CDAA390678}" sibTransId="{FBED4742-E8CB-4633-B1B6-9F69896F3E5B}"/>
    <dgm:cxn modelId="{49874F44-83F4-490C-82B9-3D36E8B9A6FB}" type="presOf" srcId="{57351C18-EBB1-43B3-8F39-EEECDCF93A97}" destId="{E685EEB7-E388-4E57-A751-93DE9098F612}" srcOrd="0" destOrd="0" presId="urn:microsoft.com/office/officeart/2005/8/layout/process5"/>
    <dgm:cxn modelId="{D498F365-96CF-45C7-86D6-0DF8C412D927}" srcId="{99F75870-9BD6-4129-BE28-85D8077553B0}" destId="{27BFFA28-AEE1-4231-A331-02FD600E8DFA}" srcOrd="6" destOrd="0" parTransId="{C510590A-DCF8-4E3A-BA0A-7DC0BB4ED919}" sibTransId="{4D63EC19-D8A7-425B-B3EC-3B0EB47D825D}"/>
    <dgm:cxn modelId="{2552B809-CBBF-44F8-A1EB-7501C6C3E345}" type="presOf" srcId="{774AF582-C6BB-4A4C-A5B3-47D9FA225934}" destId="{2E45A189-6EC3-411A-B274-9DF196E491A4}" srcOrd="0" destOrd="0" presId="urn:microsoft.com/office/officeart/2005/8/layout/process5"/>
    <dgm:cxn modelId="{38A9D6C6-9303-41EB-B1DF-8D649803053F}" type="presOf" srcId="{85ABEB69-F671-4DB1-858B-FACCD285D542}" destId="{1856336A-C2D4-4800-BFB5-5F31273D167E}" srcOrd="0" destOrd="0" presId="urn:microsoft.com/office/officeart/2005/8/layout/process5"/>
    <dgm:cxn modelId="{69D8AED6-BE13-4DF7-BC45-CE5FE68E6916}" srcId="{99F75870-9BD6-4129-BE28-85D8077553B0}" destId="{7876BA96-D0A3-47C0-9B75-BD2125B30456}" srcOrd="2" destOrd="0" parTransId="{2DFA737C-E49E-4A05-B60A-87819F84E473}" sibTransId="{774AF582-C6BB-4A4C-A5B3-47D9FA225934}"/>
    <dgm:cxn modelId="{11078CF3-14C9-4BBD-872C-6B9FC407C45E}" type="presOf" srcId="{FBED4742-E8CB-4633-B1B6-9F69896F3E5B}" destId="{82BFD267-6BBB-447F-A2D1-8A6F6A22D19A}" srcOrd="0" destOrd="0" presId="urn:microsoft.com/office/officeart/2005/8/layout/process5"/>
    <dgm:cxn modelId="{BE020624-A74C-456F-94FC-498F428CFD13}" srcId="{99F75870-9BD6-4129-BE28-85D8077553B0}" destId="{B45534D0-8ADD-475E-BEEC-3EA55348BE6C}" srcOrd="4" destOrd="0" parTransId="{5220CCB8-08D0-4D48-BB35-ADEA3B72C368}" sibTransId="{0C7E76EC-E8F2-4842-849C-80E4BECF366D}"/>
    <dgm:cxn modelId="{D225C23B-FDAC-4A4F-B32C-D906F1928A45}" type="presOf" srcId="{9D6649B5-CDD5-4FC4-8478-D3A287976E99}" destId="{6A76CDFB-01C3-4377-9F0A-00F9A99D462F}" srcOrd="0" destOrd="0" presId="urn:microsoft.com/office/officeart/2005/8/layout/process5"/>
    <dgm:cxn modelId="{1ACB87CB-19DB-4135-A70E-F7DF254B725E}" type="presOf" srcId="{99F75870-9BD6-4129-BE28-85D8077553B0}" destId="{C45EBC97-A563-48D2-9A94-1F884DF6B604}" srcOrd="0" destOrd="0" presId="urn:microsoft.com/office/officeart/2005/8/layout/process5"/>
    <dgm:cxn modelId="{83CF5017-E7BC-493D-BC93-6AA1BC40111B}" type="presOf" srcId="{03CE6B28-76FF-43B0-81C6-9A833CD8EC7A}" destId="{53540EF3-BE22-4ACA-83AA-0E0739A63BCC}" srcOrd="0" destOrd="0" presId="urn:microsoft.com/office/officeart/2005/8/layout/process5"/>
    <dgm:cxn modelId="{DA18F7D0-8193-4803-BB75-F38D68DF1BB5}" type="presOf" srcId="{FBED4742-E8CB-4633-B1B6-9F69896F3E5B}" destId="{EFC42735-DE60-4B74-A3B9-0EDC9753A41C}" srcOrd="1" destOrd="0" presId="urn:microsoft.com/office/officeart/2005/8/layout/process5"/>
    <dgm:cxn modelId="{B0136616-5CA9-4853-9AF0-04CFF9658017}" type="presOf" srcId="{86A2A4B7-CFB1-4E1F-B189-34F0391E36BF}" destId="{6B44879B-DBF8-41CA-8054-4C7DDDE60505}" srcOrd="0" destOrd="0" presId="urn:microsoft.com/office/officeart/2005/8/layout/process5"/>
    <dgm:cxn modelId="{CE8DB5C8-B216-4DF4-B1F3-EDE51D4635FF}" type="presOf" srcId="{0C7E76EC-E8F2-4842-849C-80E4BECF366D}" destId="{098443E2-5F2E-4FFF-808B-449DD436676F}" srcOrd="0" destOrd="0" presId="urn:microsoft.com/office/officeart/2005/8/layout/process5"/>
    <dgm:cxn modelId="{0DEF275F-CC77-43F0-841B-D5B48D64F321}" srcId="{99F75870-9BD6-4129-BE28-85D8077553B0}" destId="{85ABEB69-F671-4DB1-858B-FACCD285D542}" srcOrd="5" destOrd="0" parTransId="{2922F0BA-7277-45E5-89B1-183BC0099773}" sibTransId="{86A2A4B7-CFB1-4E1F-B189-34F0391E36BF}"/>
    <dgm:cxn modelId="{2D059F23-07C4-496E-8F62-6E356D9D6FAA}" type="presOf" srcId="{9764D4BE-4A89-428A-82F7-3A97DE0C8782}" destId="{A7840278-0DF3-46FF-9122-CD7B082E6002}" srcOrd="1" destOrd="0" presId="urn:microsoft.com/office/officeart/2005/8/layout/process5"/>
    <dgm:cxn modelId="{458C69D1-456C-49BA-B8E2-7DFF5A6D340A}" type="presOf" srcId="{0C7E76EC-E8F2-4842-849C-80E4BECF366D}" destId="{98638ABB-B95A-48F3-843F-26432B18CF7F}" srcOrd="1" destOrd="0" presId="urn:microsoft.com/office/officeart/2005/8/layout/process5"/>
    <dgm:cxn modelId="{5E90691A-BF81-4314-A0A5-3AAE39C77BD4}" type="presOf" srcId="{9D6649B5-CDD5-4FC4-8478-D3A287976E99}" destId="{A5F38B19-D1BE-4DAA-943E-67F7BFF67E1D}" srcOrd="1" destOrd="0" presId="urn:microsoft.com/office/officeart/2005/8/layout/process5"/>
    <dgm:cxn modelId="{3D1CDEF0-4595-45E5-B859-03E320F573A9}" srcId="{99F75870-9BD6-4129-BE28-85D8077553B0}" destId="{C966C785-C4E0-4760-92AC-0AADE1E281A7}" srcOrd="1" destOrd="0" parTransId="{270B05AE-6149-4A7B-BFC9-2171D200B180}" sibTransId="{9D6649B5-CDD5-4FC4-8478-D3A287976E99}"/>
    <dgm:cxn modelId="{16AD7E5A-5C0F-44F5-A8F3-739E4B08CB24}" type="presOf" srcId="{774AF582-C6BB-4A4C-A5B3-47D9FA225934}" destId="{249430C9-F241-4E0B-BC9F-EEB1356862B1}" srcOrd="1" destOrd="0" presId="urn:microsoft.com/office/officeart/2005/8/layout/process5"/>
    <dgm:cxn modelId="{87837554-95CC-45E1-B74E-1551B1A84DD5}" type="presOf" srcId="{9764D4BE-4A89-428A-82F7-3A97DE0C8782}" destId="{47DB1D89-A6EE-4266-97B4-53E5FF052C21}" srcOrd="0" destOrd="0" presId="urn:microsoft.com/office/officeart/2005/8/layout/process5"/>
    <dgm:cxn modelId="{E21330F1-4685-4884-901D-D50B74D5C7C3}" type="presOf" srcId="{C966C785-C4E0-4760-92AC-0AADE1E281A7}" destId="{725127C5-0547-4195-AC86-6B19B134F452}" srcOrd="0" destOrd="0" presId="urn:microsoft.com/office/officeart/2005/8/layout/process5"/>
    <dgm:cxn modelId="{1D8EA206-ED4D-478A-A5B8-05C6FBE4C034}" type="presOf" srcId="{27BFFA28-AEE1-4231-A331-02FD600E8DFA}" destId="{D0B48C92-F75E-4D70-BFB5-650E633FCE83}" srcOrd="0" destOrd="0" presId="urn:microsoft.com/office/officeart/2005/8/layout/process5"/>
    <dgm:cxn modelId="{14555409-E42D-4739-B919-7EB9382C7CA4}" type="presOf" srcId="{86A2A4B7-CFB1-4E1F-B189-34F0391E36BF}" destId="{86C87F46-6868-4C5F-B389-31C71C77452D}" srcOrd="1" destOrd="0" presId="urn:microsoft.com/office/officeart/2005/8/layout/process5"/>
    <dgm:cxn modelId="{FE3D9269-95A1-4293-94F7-5D11888FA8EB}" srcId="{99F75870-9BD6-4129-BE28-85D8077553B0}" destId="{57351C18-EBB1-43B3-8F39-EEECDCF93A97}" srcOrd="0" destOrd="0" parTransId="{0C555175-AC5C-4098-A932-0D67C2AD5B69}" sibTransId="{9764D4BE-4A89-428A-82F7-3A97DE0C8782}"/>
    <dgm:cxn modelId="{242AF51F-D8A3-42C9-85A2-B96886B80405}" type="presParOf" srcId="{C45EBC97-A563-48D2-9A94-1F884DF6B604}" destId="{E685EEB7-E388-4E57-A751-93DE9098F612}" srcOrd="0" destOrd="0" presId="urn:microsoft.com/office/officeart/2005/8/layout/process5"/>
    <dgm:cxn modelId="{3F05BBEC-5A54-408F-B473-506C435A861F}" type="presParOf" srcId="{C45EBC97-A563-48D2-9A94-1F884DF6B604}" destId="{47DB1D89-A6EE-4266-97B4-53E5FF052C21}" srcOrd="1" destOrd="0" presId="urn:microsoft.com/office/officeart/2005/8/layout/process5"/>
    <dgm:cxn modelId="{77D00B34-3DBF-4837-85FA-053E9B93037B}" type="presParOf" srcId="{47DB1D89-A6EE-4266-97B4-53E5FF052C21}" destId="{A7840278-0DF3-46FF-9122-CD7B082E6002}" srcOrd="0" destOrd="0" presId="urn:microsoft.com/office/officeart/2005/8/layout/process5"/>
    <dgm:cxn modelId="{10B47D10-8CD6-431A-8129-31564C4AE938}" type="presParOf" srcId="{C45EBC97-A563-48D2-9A94-1F884DF6B604}" destId="{725127C5-0547-4195-AC86-6B19B134F452}" srcOrd="2" destOrd="0" presId="urn:microsoft.com/office/officeart/2005/8/layout/process5"/>
    <dgm:cxn modelId="{E55B7E58-7A3B-423C-96BF-B6368CE68B1F}" type="presParOf" srcId="{C45EBC97-A563-48D2-9A94-1F884DF6B604}" destId="{6A76CDFB-01C3-4377-9F0A-00F9A99D462F}" srcOrd="3" destOrd="0" presId="urn:microsoft.com/office/officeart/2005/8/layout/process5"/>
    <dgm:cxn modelId="{BFC6B38A-0FE8-4E89-9A94-095D467BCC96}" type="presParOf" srcId="{6A76CDFB-01C3-4377-9F0A-00F9A99D462F}" destId="{A5F38B19-D1BE-4DAA-943E-67F7BFF67E1D}" srcOrd="0" destOrd="0" presId="urn:microsoft.com/office/officeart/2005/8/layout/process5"/>
    <dgm:cxn modelId="{219C4DC0-B3EA-478B-B990-D2FB88ACB594}" type="presParOf" srcId="{C45EBC97-A563-48D2-9A94-1F884DF6B604}" destId="{FF775114-8578-4EC4-930C-A182CCAF8B97}" srcOrd="4" destOrd="0" presId="urn:microsoft.com/office/officeart/2005/8/layout/process5"/>
    <dgm:cxn modelId="{9EF8FB25-68F8-470D-996C-8664C9898B1B}" type="presParOf" srcId="{C45EBC97-A563-48D2-9A94-1F884DF6B604}" destId="{2E45A189-6EC3-411A-B274-9DF196E491A4}" srcOrd="5" destOrd="0" presId="urn:microsoft.com/office/officeart/2005/8/layout/process5"/>
    <dgm:cxn modelId="{72013606-419F-4FC8-9E32-0DF9B044F5D3}" type="presParOf" srcId="{2E45A189-6EC3-411A-B274-9DF196E491A4}" destId="{249430C9-F241-4E0B-BC9F-EEB1356862B1}" srcOrd="0" destOrd="0" presId="urn:microsoft.com/office/officeart/2005/8/layout/process5"/>
    <dgm:cxn modelId="{A32C45DD-9EBF-4E68-9A15-C3B85F79D876}" type="presParOf" srcId="{C45EBC97-A563-48D2-9A94-1F884DF6B604}" destId="{53540EF3-BE22-4ACA-83AA-0E0739A63BCC}" srcOrd="6" destOrd="0" presId="urn:microsoft.com/office/officeart/2005/8/layout/process5"/>
    <dgm:cxn modelId="{7798D9F8-7BC8-48F4-9718-2DD429CAAE0A}" type="presParOf" srcId="{C45EBC97-A563-48D2-9A94-1F884DF6B604}" destId="{82BFD267-6BBB-447F-A2D1-8A6F6A22D19A}" srcOrd="7" destOrd="0" presId="urn:microsoft.com/office/officeart/2005/8/layout/process5"/>
    <dgm:cxn modelId="{5BE369ED-302E-48DB-961C-DC19B1B4E97C}" type="presParOf" srcId="{82BFD267-6BBB-447F-A2D1-8A6F6A22D19A}" destId="{EFC42735-DE60-4B74-A3B9-0EDC9753A41C}" srcOrd="0" destOrd="0" presId="urn:microsoft.com/office/officeart/2005/8/layout/process5"/>
    <dgm:cxn modelId="{A0C9D67B-33BC-40B9-ABA2-E121EFC5C1D3}" type="presParOf" srcId="{C45EBC97-A563-48D2-9A94-1F884DF6B604}" destId="{78BE291A-78D4-4D60-B80C-C2395E755964}" srcOrd="8" destOrd="0" presId="urn:microsoft.com/office/officeart/2005/8/layout/process5"/>
    <dgm:cxn modelId="{AA394538-E93E-41AF-A12D-6A2205FD8004}" type="presParOf" srcId="{C45EBC97-A563-48D2-9A94-1F884DF6B604}" destId="{098443E2-5F2E-4FFF-808B-449DD436676F}" srcOrd="9" destOrd="0" presId="urn:microsoft.com/office/officeart/2005/8/layout/process5"/>
    <dgm:cxn modelId="{E5008171-A087-488B-89C3-A5727C4860C8}" type="presParOf" srcId="{098443E2-5F2E-4FFF-808B-449DD436676F}" destId="{98638ABB-B95A-48F3-843F-26432B18CF7F}" srcOrd="0" destOrd="0" presId="urn:microsoft.com/office/officeart/2005/8/layout/process5"/>
    <dgm:cxn modelId="{36A3E8F8-5083-462C-8D25-EE5CA38A25C6}" type="presParOf" srcId="{C45EBC97-A563-48D2-9A94-1F884DF6B604}" destId="{1856336A-C2D4-4800-BFB5-5F31273D167E}" srcOrd="10" destOrd="0" presId="urn:microsoft.com/office/officeart/2005/8/layout/process5"/>
    <dgm:cxn modelId="{C965BE36-3FA2-4B2C-A42E-24D4720F4E9B}" type="presParOf" srcId="{C45EBC97-A563-48D2-9A94-1F884DF6B604}" destId="{6B44879B-DBF8-41CA-8054-4C7DDDE60505}" srcOrd="11" destOrd="0" presId="urn:microsoft.com/office/officeart/2005/8/layout/process5"/>
    <dgm:cxn modelId="{76EAD18A-9F62-47BD-9513-BCEE6C812507}" type="presParOf" srcId="{6B44879B-DBF8-41CA-8054-4C7DDDE60505}" destId="{86C87F46-6868-4C5F-B389-31C71C77452D}" srcOrd="0" destOrd="0" presId="urn:microsoft.com/office/officeart/2005/8/layout/process5"/>
    <dgm:cxn modelId="{9146E24A-94E6-4BC3-86DE-ED043D543B3B}" type="presParOf" srcId="{C45EBC97-A563-48D2-9A94-1F884DF6B604}" destId="{D0B48C92-F75E-4D70-BFB5-650E633FCE83}"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E75E53-EFE3-4EF1-9843-52827FCF3038}" type="doc">
      <dgm:prSet loTypeId="urn:microsoft.com/office/officeart/2008/layout/VerticalCurvedList" loCatId="list" qsTypeId="urn:microsoft.com/office/officeart/2005/8/quickstyle/3d5" qsCatId="3D" csTypeId="urn:microsoft.com/office/officeart/2005/8/colors/accent1_2" csCatId="accent1" phldr="1"/>
      <dgm:spPr/>
      <dgm:t>
        <a:bodyPr/>
        <a:lstStyle/>
        <a:p>
          <a:endParaRPr lang="zh-TW" altLang="en-US"/>
        </a:p>
      </dgm:t>
    </dgm:pt>
    <dgm:pt modelId="{E41D8AA1-CDD1-4FCA-8F7E-D89E5864FE70}">
      <dgm:prSet phldrT="[文字]"/>
      <dgm:spPr/>
      <dgm:t>
        <a:bodyPr/>
        <a:lstStyle/>
        <a:p>
          <a:pPr rtl="0"/>
          <a:r>
            <a:rPr lang="zh-TW" altLang="en-US" dirty="0" smtClean="0"/>
            <a:t>科學班甄選入學</a:t>
          </a:r>
          <a:endParaRPr lang="zh-TW" altLang="en-US" dirty="0"/>
        </a:p>
      </dgm:t>
    </dgm:pt>
    <dgm:pt modelId="{711C5EDB-917B-4833-8AA6-7A3B5EB71067}" type="parTrans" cxnId="{9274EE8F-3E2F-4532-89BE-EDFEF4FB2A86}">
      <dgm:prSet/>
      <dgm:spPr/>
      <dgm:t>
        <a:bodyPr/>
        <a:lstStyle/>
        <a:p>
          <a:endParaRPr lang="zh-TW" altLang="en-US"/>
        </a:p>
      </dgm:t>
    </dgm:pt>
    <dgm:pt modelId="{65A00429-DB2A-4882-9CAE-A5D7468912D0}" type="sibTrans" cxnId="{9274EE8F-3E2F-4532-89BE-EDFEF4FB2A86}">
      <dgm:prSet/>
      <dgm:spPr/>
      <dgm:t>
        <a:bodyPr/>
        <a:lstStyle/>
        <a:p>
          <a:endParaRPr lang="zh-TW" altLang="en-US"/>
        </a:p>
      </dgm:t>
    </dgm:pt>
    <dgm:pt modelId="{8BB933B4-7A33-4FB4-8736-18556A1C5B7D}">
      <dgm:prSet/>
      <dgm:spPr/>
      <dgm:t>
        <a:bodyPr/>
        <a:lstStyle/>
        <a:p>
          <a:pPr rtl="0"/>
          <a:r>
            <a:rPr lang="zh-TW" altLang="en-US" dirty="0" smtClean="0"/>
            <a:t>特色招生考試分發入學</a:t>
          </a:r>
        </a:p>
      </dgm:t>
    </dgm:pt>
    <dgm:pt modelId="{D215A03E-4894-47CB-98B5-8B1C60C0C349}" type="parTrans" cxnId="{E827BDD6-4CCF-4939-9E78-636178104373}">
      <dgm:prSet/>
      <dgm:spPr/>
      <dgm:t>
        <a:bodyPr/>
        <a:lstStyle/>
        <a:p>
          <a:endParaRPr lang="zh-TW" altLang="en-US"/>
        </a:p>
      </dgm:t>
    </dgm:pt>
    <dgm:pt modelId="{8C5D9247-01E0-4A68-9C79-F9E32E6A9DB5}" type="sibTrans" cxnId="{E827BDD6-4CCF-4939-9E78-636178104373}">
      <dgm:prSet/>
      <dgm:spPr/>
      <dgm:t>
        <a:bodyPr/>
        <a:lstStyle/>
        <a:p>
          <a:endParaRPr lang="zh-TW" altLang="en-US"/>
        </a:p>
      </dgm:t>
    </dgm:pt>
    <dgm:pt modelId="{A4B1DB9E-3F26-46BF-BB66-4FBA3C0BD678}" type="pres">
      <dgm:prSet presAssocID="{E9E75E53-EFE3-4EF1-9843-52827FCF3038}" presName="Name0" presStyleCnt="0">
        <dgm:presLayoutVars>
          <dgm:chMax val="7"/>
          <dgm:chPref val="7"/>
          <dgm:dir/>
        </dgm:presLayoutVars>
      </dgm:prSet>
      <dgm:spPr/>
      <dgm:t>
        <a:bodyPr/>
        <a:lstStyle/>
        <a:p>
          <a:endParaRPr lang="zh-TW" altLang="en-US"/>
        </a:p>
      </dgm:t>
    </dgm:pt>
    <dgm:pt modelId="{B05CDEBF-7236-4AA6-A706-8CCEB07D460A}" type="pres">
      <dgm:prSet presAssocID="{E9E75E53-EFE3-4EF1-9843-52827FCF3038}" presName="Name1" presStyleCnt="0"/>
      <dgm:spPr/>
      <dgm:t>
        <a:bodyPr/>
        <a:lstStyle/>
        <a:p>
          <a:endParaRPr lang="zh-TW" altLang="en-US"/>
        </a:p>
      </dgm:t>
    </dgm:pt>
    <dgm:pt modelId="{2BCC60C9-FED7-4600-8E10-621705291165}" type="pres">
      <dgm:prSet presAssocID="{E9E75E53-EFE3-4EF1-9843-52827FCF3038}" presName="cycle" presStyleCnt="0"/>
      <dgm:spPr/>
      <dgm:t>
        <a:bodyPr/>
        <a:lstStyle/>
        <a:p>
          <a:endParaRPr lang="zh-TW" altLang="en-US"/>
        </a:p>
      </dgm:t>
    </dgm:pt>
    <dgm:pt modelId="{6E9286E6-DFB5-4261-B391-5192BE23A2C3}" type="pres">
      <dgm:prSet presAssocID="{E9E75E53-EFE3-4EF1-9843-52827FCF3038}" presName="srcNode" presStyleLbl="node1" presStyleIdx="0" presStyleCnt="2"/>
      <dgm:spPr/>
      <dgm:t>
        <a:bodyPr/>
        <a:lstStyle/>
        <a:p>
          <a:endParaRPr lang="zh-TW" altLang="en-US"/>
        </a:p>
      </dgm:t>
    </dgm:pt>
    <dgm:pt modelId="{5E2069CC-559B-49A7-B51E-C30CF5F3B1B9}" type="pres">
      <dgm:prSet presAssocID="{E9E75E53-EFE3-4EF1-9843-52827FCF3038}" presName="conn" presStyleLbl="parChTrans1D2" presStyleIdx="0" presStyleCnt="1"/>
      <dgm:spPr/>
      <dgm:t>
        <a:bodyPr/>
        <a:lstStyle/>
        <a:p>
          <a:endParaRPr lang="zh-TW" altLang="en-US"/>
        </a:p>
      </dgm:t>
    </dgm:pt>
    <dgm:pt modelId="{90234A8B-B447-4BB5-AFB7-E493543D935B}" type="pres">
      <dgm:prSet presAssocID="{E9E75E53-EFE3-4EF1-9843-52827FCF3038}" presName="extraNode" presStyleLbl="node1" presStyleIdx="0" presStyleCnt="2"/>
      <dgm:spPr/>
      <dgm:t>
        <a:bodyPr/>
        <a:lstStyle/>
        <a:p>
          <a:endParaRPr lang="zh-TW" altLang="en-US"/>
        </a:p>
      </dgm:t>
    </dgm:pt>
    <dgm:pt modelId="{20FACA11-2CBD-4902-82E3-93FD29AC6C7E}" type="pres">
      <dgm:prSet presAssocID="{E9E75E53-EFE3-4EF1-9843-52827FCF3038}" presName="dstNode" presStyleLbl="node1" presStyleIdx="0" presStyleCnt="2"/>
      <dgm:spPr/>
      <dgm:t>
        <a:bodyPr/>
        <a:lstStyle/>
        <a:p>
          <a:endParaRPr lang="zh-TW" altLang="en-US"/>
        </a:p>
      </dgm:t>
    </dgm:pt>
    <dgm:pt modelId="{04E1D914-ED0E-44B6-B225-B13D053BF118}" type="pres">
      <dgm:prSet presAssocID="{E41D8AA1-CDD1-4FCA-8F7E-D89E5864FE70}" presName="text_1" presStyleLbl="node1" presStyleIdx="0" presStyleCnt="2">
        <dgm:presLayoutVars>
          <dgm:bulletEnabled val="1"/>
        </dgm:presLayoutVars>
      </dgm:prSet>
      <dgm:spPr/>
      <dgm:t>
        <a:bodyPr/>
        <a:lstStyle/>
        <a:p>
          <a:endParaRPr lang="zh-TW" altLang="en-US"/>
        </a:p>
      </dgm:t>
    </dgm:pt>
    <dgm:pt modelId="{8D807AC9-9FEC-4425-888C-C16C0077AD3B}" type="pres">
      <dgm:prSet presAssocID="{E41D8AA1-CDD1-4FCA-8F7E-D89E5864FE70}" presName="accent_1" presStyleCnt="0"/>
      <dgm:spPr/>
      <dgm:t>
        <a:bodyPr/>
        <a:lstStyle/>
        <a:p>
          <a:endParaRPr lang="zh-TW" altLang="en-US"/>
        </a:p>
      </dgm:t>
    </dgm:pt>
    <dgm:pt modelId="{273740EE-6047-4EC2-A38E-6A74882D9454}" type="pres">
      <dgm:prSet presAssocID="{E41D8AA1-CDD1-4FCA-8F7E-D89E5864FE70}" presName="accentRepeatNode" presStyleLbl="solidFgAcc1" presStyleIdx="0" presStyleCnt="2"/>
      <dgm:spPr/>
      <dgm:t>
        <a:bodyPr/>
        <a:lstStyle/>
        <a:p>
          <a:endParaRPr lang="zh-TW" altLang="en-US"/>
        </a:p>
      </dgm:t>
    </dgm:pt>
    <dgm:pt modelId="{2F179205-A51A-49D7-B429-543EA65DC911}" type="pres">
      <dgm:prSet presAssocID="{8BB933B4-7A33-4FB4-8736-18556A1C5B7D}" presName="text_2" presStyleLbl="node1" presStyleIdx="1" presStyleCnt="2">
        <dgm:presLayoutVars>
          <dgm:bulletEnabled val="1"/>
        </dgm:presLayoutVars>
      </dgm:prSet>
      <dgm:spPr/>
      <dgm:t>
        <a:bodyPr/>
        <a:lstStyle/>
        <a:p>
          <a:endParaRPr lang="zh-TW" altLang="en-US"/>
        </a:p>
      </dgm:t>
    </dgm:pt>
    <dgm:pt modelId="{730D03C7-9668-490B-90A1-4BFAA112C6D5}" type="pres">
      <dgm:prSet presAssocID="{8BB933B4-7A33-4FB4-8736-18556A1C5B7D}" presName="accent_2" presStyleCnt="0"/>
      <dgm:spPr/>
      <dgm:t>
        <a:bodyPr/>
        <a:lstStyle/>
        <a:p>
          <a:endParaRPr lang="zh-TW" altLang="en-US"/>
        </a:p>
      </dgm:t>
    </dgm:pt>
    <dgm:pt modelId="{056F2FF9-C17F-4848-A3A2-4D8616722C0F}" type="pres">
      <dgm:prSet presAssocID="{8BB933B4-7A33-4FB4-8736-18556A1C5B7D}" presName="accentRepeatNode" presStyleLbl="solidFgAcc1" presStyleIdx="1" presStyleCnt="2"/>
      <dgm:spPr/>
      <dgm:t>
        <a:bodyPr/>
        <a:lstStyle/>
        <a:p>
          <a:endParaRPr lang="zh-TW" altLang="en-US"/>
        </a:p>
      </dgm:t>
    </dgm:pt>
  </dgm:ptLst>
  <dgm:cxnLst>
    <dgm:cxn modelId="{95770001-30AC-4FDF-8F5F-3EE62F900F03}" type="presOf" srcId="{65A00429-DB2A-4882-9CAE-A5D7468912D0}" destId="{5E2069CC-559B-49A7-B51E-C30CF5F3B1B9}" srcOrd="0" destOrd="0" presId="urn:microsoft.com/office/officeart/2008/layout/VerticalCurvedList"/>
    <dgm:cxn modelId="{E827BDD6-4CCF-4939-9E78-636178104373}" srcId="{E9E75E53-EFE3-4EF1-9843-52827FCF3038}" destId="{8BB933B4-7A33-4FB4-8736-18556A1C5B7D}" srcOrd="1" destOrd="0" parTransId="{D215A03E-4894-47CB-98B5-8B1C60C0C349}" sibTransId="{8C5D9247-01E0-4A68-9C79-F9E32E6A9DB5}"/>
    <dgm:cxn modelId="{A5F25192-E5B0-4C13-BC45-858128D07B6F}" type="presOf" srcId="{E9E75E53-EFE3-4EF1-9843-52827FCF3038}" destId="{A4B1DB9E-3F26-46BF-BB66-4FBA3C0BD678}" srcOrd="0" destOrd="0" presId="urn:microsoft.com/office/officeart/2008/layout/VerticalCurvedList"/>
    <dgm:cxn modelId="{9274EE8F-3E2F-4532-89BE-EDFEF4FB2A86}" srcId="{E9E75E53-EFE3-4EF1-9843-52827FCF3038}" destId="{E41D8AA1-CDD1-4FCA-8F7E-D89E5864FE70}" srcOrd="0" destOrd="0" parTransId="{711C5EDB-917B-4833-8AA6-7A3B5EB71067}" sibTransId="{65A00429-DB2A-4882-9CAE-A5D7468912D0}"/>
    <dgm:cxn modelId="{DB860436-C9EB-4976-9E20-404943808080}" type="presOf" srcId="{E41D8AA1-CDD1-4FCA-8F7E-D89E5864FE70}" destId="{04E1D914-ED0E-44B6-B225-B13D053BF118}" srcOrd="0" destOrd="0" presId="urn:microsoft.com/office/officeart/2008/layout/VerticalCurvedList"/>
    <dgm:cxn modelId="{DB31D3E4-C6DD-4BB7-9E65-D5509071F7F2}" type="presOf" srcId="{8BB933B4-7A33-4FB4-8736-18556A1C5B7D}" destId="{2F179205-A51A-49D7-B429-543EA65DC911}" srcOrd="0" destOrd="0" presId="urn:microsoft.com/office/officeart/2008/layout/VerticalCurvedList"/>
    <dgm:cxn modelId="{533EBD3A-178B-43AF-9A79-B9982DE363A7}" type="presParOf" srcId="{A4B1DB9E-3F26-46BF-BB66-4FBA3C0BD678}" destId="{B05CDEBF-7236-4AA6-A706-8CCEB07D460A}" srcOrd="0" destOrd="0" presId="urn:microsoft.com/office/officeart/2008/layout/VerticalCurvedList"/>
    <dgm:cxn modelId="{BBC4B5DD-1A46-4CD5-98E4-B9164A162876}" type="presParOf" srcId="{B05CDEBF-7236-4AA6-A706-8CCEB07D460A}" destId="{2BCC60C9-FED7-4600-8E10-621705291165}" srcOrd="0" destOrd="0" presId="urn:microsoft.com/office/officeart/2008/layout/VerticalCurvedList"/>
    <dgm:cxn modelId="{FCB7083F-EDBE-4377-B6CE-3F744CA7E579}" type="presParOf" srcId="{2BCC60C9-FED7-4600-8E10-621705291165}" destId="{6E9286E6-DFB5-4261-B391-5192BE23A2C3}" srcOrd="0" destOrd="0" presId="urn:microsoft.com/office/officeart/2008/layout/VerticalCurvedList"/>
    <dgm:cxn modelId="{7A547B96-D8C9-4697-92E3-FF6596B858E6}" type="presParOf" srcId="{2BCC60C9-FED7-4600-8E10-621705291165}" destId="{5E2069CC-559B-49A7-B51E-C30CF5F3B1B9}" srcOrd="1" destOrd="0" presId="urn:microsoft.com/office/officeart/2008/layout/VerticalCurvedList"/>
    <dgm:cxn modelId="{DF7A3AAB-C620-4DF6-A03A-332A45A6BDF9}" type="presParOf" srcId="{2BCC60C9-FED7-4600-8E10-621705291165}" destId="{90234A8B-B447-4BB5-AFB7-E493543D935B}" srcOrd="2" destOrd="0" presId="urn:microsoft.com/office/officeart/2008/layout/VerticalCurvedList"/>
    <dgm:cxn modelId="{DCCD963C-47AD-4072-88D1-A3986C8B3610}" type="presParOf" srcId="{2BCC60C9-FED7-4600-8E10-621705291165}" destId="{20FACA11-2CBD-4902-82E3-93FD29AC6C7E}" srcOrd="3" destOrd="0" presId="urn:microsoft.com/office/officeart/2008/layout/VerticalCurvedList"/>
    <dgm:cxn modelId="{DBE0FA1B-1E1C-478B-BF84-F33CB4F028B7}" type="presParOf" srcId="{B05CDEBF-7236-4AA6-A706-8CCEB07D460A}" destId="{04E1D914-ED0E-44B6-B225-B13D053BF118}" srcOrd="1" destOrd="0" presId="urn:microsoft.com/office/officeart/2008/layout/VerticalCurvedList"/>
    <dgm:cxn modelId="{E922606A-6D93-46E7-B705-11C670052768}" type="presParOf" srcId="{B05CDEBF-7236-4AA6-A706-8CCEB07D460A}" destId="{8D807AC9-9FEC-4425-888C-C16C0077AD3B}" srcOrd="2" destOrd="0" presId="urn:microsoft.com/office/officeart/2008/layout/VerticalCurvedList"/>
    <dgm:cxn modelId="{49531846-BDC9-4595-9C5A-A5BF22F665A5}" type="presParOf" srcId="{8D807AC9-9FEC-4425-888C-C16C0077AD3B}" destId="{273740EE-6047-4EC2-A38E-6A74882D9454}" srcOrd="0" destOrd="0" presId="urn:microsoft.com/office/officeart/2008/layout/VerticalCurvedList"/>
    <dgm:cxn modelId="{4CAA53C0-9613-415F-8F53-19361659622D}" type="presParOf" srcId="{B05CDEBF-7236-4AA6-A706-8CCEB07D460A}" destId="{2F179205-A51A-49D7-B429-543EA65DC911}" srcOrd="3" destOrd="0" presId="urn:microsoft.com/office/officeart/2008/layout/VerticalCurvedList"/>
    <dgm:cxn modelId="{23051357-F7A0-4191-8D1B-7257605D9458}" type="presParOf" srcId="{B05CDEBF-7236-4AA6-A706-8CCEB07D460A}" destId="{730D03C7-9668-490B-90A1-4BFAA112C6D5}" srcOrd="4" destOrd="0" presId="urn:microsoft.com/office/officeart/2008/layout/VerticalCurvedList"/>
    <dgm:cxn modelId="{851FCA42-47BE-4FF4-AEEC-48D842A78E67}" type="presParOf" srcId="{730D03C7-9668-490B-90A1-4BFAA112C6D5}" destId="{056F2FF9-C17F-4848-A3A2-4D8616722C0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simple4" qsCatId="simple" csTypeId="urn:microsoft.com/office/officeart/2005/8/colors/accent1_5" csCatId="accent1" phldr="1"/>
      <dgm:spPr/>
      <dgm:t>
        <a:bodyPr/>
        <a:lstStyle/>
        <a:p>
          <a:endParaRPr lang="zh-TW" altLang="en-US"/>
        </a:p>
      </dgm:t>
    </dgm:pt>
    <dgm:pt modelId="{D97F83D7-B1E2-4D31-A336-9B6B00E3AB0F}">
      <dgm:prSet phldrT="[文字]" custT="1"/>
      <dgm:spPr/>
      <dgm:t>
        <a:bodyPr/>
        <a:lstStyle/>
        <a:p>
          <a:r>
            <a:rPr lang="zh-TW" altLang="en-US" sz="2800" b="1" dirty="0" smtClean="0"/>
            <a:t>技優甄審入學</a:t>
          </a:r>
          <a:endParaRPr lang="zh-TW" altLang="en-US" sz="2800" b="1" dirty="0"/>
        </a:p>
      </dgm:t>
    </dgm:pt>
    <dgm:pt modelId="{D69FCF5A-B724-49F1-945F-C3D7A57AFE2A}" type="parTrans" cxnId="{AC8FA5A5-5BBD-44A7-9418-DAB5A3C2C4CB}">
      <dgm:prSet/>
      <dgm:spPr/>
      <dgm:t>
        <a:bodyPr/>
        <a:lstStyle/>
        <a:p>
          <a:endParaRPr lang="zh-TW" altLang="en-US" sz="2400" b="1">
            <a:solidFill>
              <a:schemeClr val="accent2">
                <a:lumMod val="75000"/>
              </a:schemeClr>
            </a:solidFill>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ndParaRPr>
        </a:p>
      </dgm:t>
    </dgm:pt>
    <dgm:pt modelId="{E2B1E84C-1E4B-4064-8AF3-ACA7120D3377}">
      <dgm:prSet custT="1"/>
      <dgm:spPr/>
      <dgm:t>
        <a:bodyPr/>
        <a:lstStyle/>
        <a:p>
          <a:r>
            <a:rPr lang="zh-TW" altLang="en-US" sz="2800" b="1" dirty="0" smtClean="0"/>
            <a:t>特色招生專業群科甄選入學</a:t>
          </a:r>
          <a:endParaRPr lang="en-US" altLang="zh-TW" sz="2800" b="1" dirty="0" smtClean="0"/>
        </a:p>
      </dgm:t>
    </dgm:pt>
    <dgm:pt modelId="{0807B5BB-DEF0-41CA-A7E4-832BCDBE7C69}" type="parTrans" cxnId="{6560193A-5A86-46A0-9D3D-CAB0B356AAB6}">
      <dgm:prSet/>
      <dgm:spPr/>
      <dgm:t>
        <a:bodyPr/>
        <a:lstStyle/>
        <a:p>
          <a:endParaRPr lang="zh-TW" altLang="en-US" sz="2400" b="1">
            <a:solidFill>
              <a:schemeClr val="accent2">
                <a:lumMod val="75000"/>
              </a:schemeClr>
            </a:solidFill>
          </a:endParaRPr>
        </a:p>
      </dgm:t>
    </dgm:pt>
    <dgm:pt modelId="{78C13673-4D10-402B-96FD-F816FB08EA97}" type="sibTrans" cxnId="{6560193A-5A86-46A0-9D3D-CAB0B356AAB6}">
      <dgm:prSet/>
      <dgm:spPr/>
      <dgm:t>
        <a:bodyPr/>
        <a:lstStyle/>
        <a:p>
          <a:endParaRPr lang="zh-TW" altLang="en-US" sz="2400" b="1">
            <a:solidFill>
              <a:schemeClr val="accent2">
                <a:lumMod val="75000"/>
              </a:schemeClr>
            </a:solidFill>
          </a:endParaRPr>
        </a:p>
      </dgm:t>
    </dgm:pt>
    <dgm:pt modelId="{950CA700-A649-4CA2-9998-0603FCD092D5}">
      <dgm:prSet custT="1"/>
      <dgm:spPr/>
      <dgm:t>
        <a:bodyPr/>
        <a:lstStyle/>
        <a:p>
          <a:r>
            <a:rPr lang="zh-TW" altLang="en-US" sz="2800" b="1" smtClean="0"/>
            <a:t>產業特殊需求類科</a:t>
          </a:r>
          <a:endParaRPr lang="en-US" altLang="zh-TW" sz="2800" b="1" dirty="0" smtClean="0"/>
        </a:p>
      </dgm:t>
    </dgm:pt>
    <dgm:pt modelId="{542C6622-0112-47B5-830A-BB8C399A2942}" type="parTrans" cxnId="{CFF8B4B4-1986-416E-B590-567BF395667D}">
      <dgm:prSet/>
      <dgm:spPr/>
      <dgm:t>
        <a:bodyPr/>
        <a:lstStyle/>
        <a:p>
          <a:endParaRPr lang="zh-TW" altLang="en-US" sz="2400" b="1">
            <a:solidFill>
              <a:schemeClr val="accent2">
                <a:lumMod val="75000"/>
              </a:schemeClr>
            </a:solidFill>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ndParaRPr>
        </a:p>
      </dgm:t>
    </dgm:pt>
    <dgm:pt modelId="{A4089DEC-CEBC-4936-A2EB-1EA650F7E28E}">
      <dgm:prSet custT="1"/>
      <dgm:spPr/>
      <dgm:t>
        <a:bodyPr/>
        <a:lstStyle/>
        <a:p>
          <a:r>
            <a:rPr lang="zh-TW" altLang="en-US" sz="2800" b="1" smtClean="0"/>
            <a:t>實用技能學程</a:t>
          </a:r>
          <a:endParaRPr lang="en-US" altLang="zh-TW" sz="2800" b="1" dirty="0" smtClean="0"/>
        </a:p>
      </dgm:t>
    </dgm:pt>
    <dgm:pt modelId="{50D344F1-7349-4B65-89C5-D9A599C5A216}" type="parTrans" cxnId="{4A828AFE-4FD2-446C-A4D2-8628496CB213}">
      <dgm:prSet/>
      <dgm:spPr/>
      <dgm:t>
        <a:bodyPr/>
        <a:lstStyle/>
        <a:p>
          <a:endParaRPr lang="zh-TW" altLang="en-US" sz="2400" b="1">
            <a:solidFill>
              <a:schemeClr val="accent2">
                <a:lumMod val="75000"/>
              </a:schemeClr>
            </a:solidFill>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ndParaRPr>
        </a:p>
      </dgm:t>
    </dgm:pt>
    <dgm:pt modelId="{8B0FE117-1950-4821-BC0E-BAB1CFFE6E92}">
      <dgm:prSet custT="1"/>
      <dgm:spPr/>
      <dgm:t>
        <a:bodyPr/>
        <a:lstStyle/>
        <a:p>
          <a:r>
            <a:rPr lang="zh-TW" altLang="en-US" sz="2800" b="1" smtClean="0"/>
            <a:t>產學攜手合作計畫</a:t>
          </a:r>
          <a:endParaRPr lang="en-US" altLang="zh-TW" sz="2800" b="1" dirty="0" smtClean="0"/>
        </a:p>
      </dgm:t>
    </dgm:pt>
    <dgm:pt modelId="{E5B58C9E-1CD8-4BE1-A025-2526BFE64880}" type="parTrans" cxnId="{8426FF44-6240-40A5-80A9-AFE9CBDA24E3}">
      <dgm:prSet/>
      <dgm:spPr/>
      <dgm:t>
        <a:bodyPr/>
        <a:lstStyle/>
        <a:p>
          <a:endParaRPr lang="zh-TW" altLang="en-US" sz="2400" b="1">
            <a:solidFill>
              <a:schemeClr val="accent2">
                <a:lumMod val="75000"/>
              </a:schemeClr>
            </a:solidFill>
          </a:endParaRPr>
        </a:p>
      </dgm:t>
    </dgm:pt>
    <dgm:pt modelId="{10EF4DDF-E9CE-4016-B2F1-7DA16DA41939}" type="sibTrans" cxnId="{8426FF44-6240-40A5-80A9-AFE9CBDA24E3}">
      <dgm:prSet/>
      <dgm:spPr/>
      <dgm:t>
        <a:bodyPr/>
        <a:lstStyle/>
        <a:p>
          <a:endParaRPr lang="zh-TW" altLang="en-US" sz="2400" b="1">
            <a:solidFill>
              <a:schemeClr val="accent2">
                <a:lumMod val="75000"/>
              </a:schemeClr>
            </a:solidFill>
          </a:endParaRPr>
        </a:p>
      </dgm:t>
    </dgm:pt>
    <dgm:pt modelId="{4FD896C3-02C7-4FA2-B403-2C9E6E016650}">
      <dgm:prSet custT="1"/>
      <dgm:spPr/>
      <dgm:t>
        <a:bodyPr/>
        <a:lstStyle/>
        <a:p>
          <a:r>
            <a:rPr lang="zh-TW" altLang="en-US" sz="2800" b="1" smtClean="0"/>
            <a:t>建教合作班</a:t>
          </a:r>
          <a:endParaRPr lang="en-US" altLang="zh-TW" sz="2800" b="1" dirty="0" smtClean="0"/>
        </a:p>
      </dgm:t>
    </dgm:pt>
    <dgm:pt modelId="{599302F5-5E51-426D-BCF5-EF64B9CF478B}" type="parTrans" cxnId="{536330C9-ED05-4717-92FE-ECABC889A625}">
      <dgm:prSet/>
      <dgm:spPr/>
      <dgm:t>
        <a:bodyPr/>
        <a:lstStyle/>
        <a:p>
          <a:endParaRPr lang="zh-TW" altLang="en-US" sz="2400" b="1">
            <a:solidFill>
              <a:schemeClr val="accent2">
                <a:lumMod val="75000"/>
              </a:schemeClr>
            </a:solidFill>
          </a:endParaRPr>
        </a:p>
      </dgm:t>
    </dgm:pt>
    <dgm:pt modelId="{E3079EE9-D174-42A4-9CA7-9EC2F2A7E1B0}" type="sibTrans" cxnId="{536330C9-ED05-4717-92FE-ECABC889A625}">
      <dgm:prSet/>
      <dgm:spPr/>
      <dgm:t>
        <a:bodyPr/>
        <a:lstStyle/>
        <a:p>
          <a:endParaRPr lang="zh-TW" altLang="en-US" sz="2400" b="1">
            <a:solidFill>
              <a:schemeClr val="accent2">
                <a:lumMod val="75000"/>
              </a:schemeClr>
            </a:solidFill>
          </a:endParaRPr>
        </a:p>
      </dgm:t>
    </dgm:pt>
    <dgm:pt modelId="{4D60A0B1-EA38-4EBF-A86B-92527EF1345D}">
      <dgm:prSet custT="1"/>
      <dgm:spPr/>
      <dgm:t>
        <a:bodyPr/>
        <a:lstStyle/>
        <a:p>
          <a:r>
            <a:rPr lang="zh-TW" altLang="en-US" sz="2800" b="1" smtClean="0"/>
            <a:t>五專免試入學</a:t>
          </a:r>
          <a:endParaRPr lang="zh-TW" altLang="en-US" sz="2800" b="1" dirty="0"/>
        </a:p>
      </dgm:t>
    </dgm:pt>
    <dgm:pt modelId="{B571B41A-CCFA-477F-84D9-8F79D472BCAA}" type="parTrans" cxnId="{1EBDBB57-4270-491B-84B6-A34F75C9FBF6}">
      <dgm:prSet/>
      <dgm:spPr/>
      <dgm:t>
        <a:bodyPr/>
        <a:lstStyle/>
        <a:p>
          <a:endParaRPr lang="zh-TW" altLang="en-US" sz="2400" b="1">
            <a:solidFill>
              <a:schemeClr val="accent2">
                <a:lumMod val="75000"/>
              </a:schemeClr>
            </a:solidFill>
          </a:endParaRPr>
        </a:p>
      </dgm:t>
    </dgm:pt>
    <dgm:pt modelId="{2CE781BF-52EB-4FAA-8387-58D97C5EC267}" type="sibTrans" cxnId="{1EBDBB57-4270-491B-84B6-A34F75C9FBF6}">
      <dgm:prSet/>
      <dgm:spPr/>
      <dgm:t>
        <a:bodyPr/>
        <a:lstStyle/>
        <a:p>
          <a:endParaRPr lang="zh-TW" altLang="en-US" sz="2400" b="1">
            <a:solidFill>
              <a:schemeClr val="accent2">
                <a:lumMod val="75000"/>
              </a:schemeClr>
            </a:solidFill>
          </a:endParaRPr>
        </a:p>
      </dgm:t>
    </dgm:pt>
    <dgm:pt modelId="{B16E3B39-2B4E-4449-BE99-997AD4911961}" type="pres">
      <dgm:prSet presAssocID="{5CF64CCC-7FF9-46A3-8E6C-0B65EB1383FA}" presName="Name0" presStyleCnt="0">
        <dgm:presLayoutVars>
          <dgm:chMax val="7"/>
          <dgm:chPref val="7"/>
          <dgm:dir/>
        </dgm:presLayoutVars>
      </dgm:prSet>
      <dgm:spPr/>
      <dgm:t>
        <a:bodyPr/>
        <a:lstStyle/>
        <a:p>
          <a:endParaRPr lang="zh-TW" altLang="en-US"/>
        </a:p>
      </dgm:t>
    </dgm:pt>
    <dgm:pt modelId="{BFC46748-FD04-4B20-8E77-9170B131713E}" type="pres">
      <dgm:prSet presAssocID="{5CF64CCC-7FF9-46A3-8E6C-0B65EB1383FA}" presName="Name1" presStyleCnt="0"/>
      <dgm:spPr/>
      <dgm:t>
        <a:bodyPr/>
        <a:lstStyle/>
        <a:p>
          <a:endParaRPr lang="zh-TW" altLang="en-US"/>
        </a:p>
      </dgm:t>
    </dgm:pt>
    <dgm:pt modelId="{E1677BC8-D072-425F-9958-C07C51CBCD5A}" type="pres">
      <dgm:prSet presAssocID="{5CF64CCC-7FF9-46A3-8E6C-0B65EB1383FA}" presName="cycle" presStyleCnt="0"/>
      <dgm:spPr/>
      <dgm:t>
        <a:bodyPr/>
        <a:lstStyle/>
        <a:p>
          <a:endParaRPr lang="zh-TW" altLang="en-US"/>
        </a:p>
      </dgm:t>
    </dgm:pt>
    <dgm:pt modelId="{A9602788-FBFC-46FA-BAA4-FF0E55BFF6F7}" type="pres">
      <dgm:prSet presAssocID="{5CF64CCC-7FF9-46A3-8E6C-0B65EB1383FA}" presName="srcNode" presStyleLbl="node1" presStyleIdx="0" presStyleCnt="7"/>
      <dgm:spPr/>
      <dgm:t>
        <a:bodyPr/>
        <a:lstStyle/>
        <a:p>
          <a:endParaRPr lang="zh-TW" altLang="en-US"/>
        </a:p>
      </dgm:t>
    </dgm:pt>
    <dgm:pt modelId="{043471AD-577A-4537-82F7-27616798857D}" type="pres">
      <dgm:prSet presAssocID="{5CF64CCC-7FF9-46A3-8E6C-0B65EB1383FA}" presName="conn" presStyleLbl="parChTrans1D2" presStyleIdx="0" presStyleCnt="1"/>
      <dgm:spPr/>
      <dgm:t>
        <a:bodyPr/>
        <a:lstStyle/>
        <a:p>
          <a:endParaRPr lang="zh-TW" altLang="en-US"/>
        </a:p>
      </dgm:t>
    </dgm:pt>
    <dgm:pt modelId="{863C6B0E-78B8-4748-9BAE-56E39A2A537E}" type="pres">
      <dgm:prSet presAssocID="{5CF64CCC-7FF9-46A3-8E6C-0B65EB1383FA}" presName="extraNode" presStyleLbl="node1" presStyleIdx="0" presStyleCnt="7"/>
      <dgm:spPr/>
      <dgm:t>
        <a:bodyPr/>
        <a:lstStyle/>
        <a:p>
          <a:endParaRPr lang="zh-TW" altLang="en-US"/>
        </a:p>
      </dgm:t>
    </dgm:pt>
    <dgm:pt modelId="{FF0B700A-B0EC-41C1-A816-83C5FD882F46}" type="pres">
      <dgm:prSet presAssocID="{5CF64CCC-7FF9-46A3-8E6C-0B65EB1383FA}" presName="dstNode" presStyleLbl="node1" presStyleIdx="0" presStyleCnt="7"/>
      <dgm:spPr/>
      <dgm:t>
        <a:bodyPr/>
        <a:lstStyle/>
        <a:p>
          <a:endParaRPr lang="zh-TW" altLang="en-US"/>
        </a:p>
      </dgm:t>
    </dgm:pt>
    <dgm:pt modelId="{CFAB8A2C-1C79-4A39-B941-5054B4F247A8}" type="pres">
      <dgm:prSet presAssocID="{D97F83D7-B1E2-4D31-A336-9B6B00E3AB0F}" presName="text_1" presStyleLbl="node1" presStyleIdx="0" presStyleCnt="7">
        <dgm:presLayoutVars>
          <dgm:bulletEnabled val="1"/>
        </dgm:presLayoutVars>
      </dgm:prSet>
      <dgm:spPr/>
      <dgm:t>
        <a:bodyPr/>
        <a:lstStyle/>
        <a:p>
          <a:endParaRPr lang="zh-TW" altLang="en-US"/>
        </a:p>
      </dgm:t>
    </dgm:pt>
    <dgm:pt modelId="{2A111593-A2CE-4A4F-A8D4-89EB9D69AAB4}" type="pres">
      <dgm:prSet presAssocID="{D97F83D7-B1E2-4D31-A336-9B6B00E3AB0F}" presName="accent_1" presStyleCnt="0"/>
      <dgm:spPr/>
      <dgm:t>
        <a:bodyPr/>
        <a:lstStyle/>
        <a:p>
          <a:endParaRPr lang="zh-TW" altLang="en-US"/>
        </a:p>
      </dgm:t>
    </dgm:pt>
    <dgm:pt modelId="{0A76F8E6-BDA5-45D4-8D1A-6585CEC1DB51}" type="pres">
      <dgm:prSet presAssocID="{D97F83D7-B1E2-4D31-A336-9B6B00E3AB0F}" presName="accentRepeatNode" presStyleLbl="solidFgAcc1" presStyleIdx="0" presStyleCnt="7"/>
      <dgm:spPr/>
      <dgm:t>
        <a:bodyPr/>
        <a:lstStyle/>
        <a:p>
          <a:endParaRPr lang="zh-TW" altLang="en-US"/>
        </a:p>
      </dgm:t>
    </dgm:pt>
    <dgm:pt modelId="{4EEA3DF2-EB54-4741-97D9-6074AB7B4121}" type="pres">
      <dgm:prSet presAssocID="{E2B1E84C-1E4B-4064-8AF3-ACA7120D3377}" presName="text_2" presStyleLbl="node1" presStyleIdx="1" presStyleCnt="7">
        <dgm:presLayoutVars>
          <dgm:bulletEnabled val="1"/>
        </dgm:presLayoutVars>
      </dgm:prSet>
      <dgm:spPr/>
      <dgm:t>
        <a:bodyPr/>
        <a:lstStyle/>
        <a:p>
          <a:endParaRPr lang="zh-TW" altLang="en-US"/>
        </a:p>
      </dgm:t>
    </dgm:pt>
    <dgm:pt modelId="{FB857C41-1AF6-4DD3-9A10-0D6DF28EF5CA}" type="pres">
      <dgm:prSet presAssocID="{E2B1E84C-1E4B-4064-8AF3-ACA7120D3377}" presName="accent_2" presStyleCnt="0"/>
      <dgm:spPr/>
      <dgm:t>
        <a:bodyPr/>
        <a:lstStyle/>
        <a:p>
          <a:endParaRPr lang="zh-TW" altLang="en-US"/>
        </a:p>
      </dgm:t>
    </dgm:pt>
    <dgm:pt modelId="{15F5BD1F-FF45-4A23-8B64-68D7830B31D6}" type="pres">
      <dgm:prSet presAssocID="{E2B1E84C-1E4B-4064-8AF3-ACA7120D3377}" presName="accentRepeatNode" presStyleLbl="solidFgAcc1" presStyleIdx="1" presStyleCnt="7"/>
      <dgm:spPr/>
      <dgm:t>
        <a:bodyPr/>
        <a:lstStyle/>
        <a:p>
          <a:endParaRPr lang="zh-TW" altLang="en-US"/>
        </a:p>
      </dgm:t>
    </dgm:pt>
    <dgm:pt modelId="{B6B7EC55-C0E0-4EA6-BD62-6D377D06D877}" type="pres">
      <dgm:prSet presAssocID="{950CA700-A649-4CA2-9998-0603FCD092D5}" presName="text_3" presStyleLbl="node1" presStyleIdx="2" presStyleCnt="7">
        <dgm:presLayoutVars>
          <dgm:bulletEnabled val="1"/>
        </dgm:presLayoutVars>
      </dgm:prSet>
      <dgm:spPr/>
      <dgm:t>
        <a:bodyPr/>
        <a:lstStyle/>
        <a:p>
          <a:endParaRPr lang="zh-TW" altLang="en-US"/>
        </a:p>
      </dgm:t>
    </dgm:pt>
    <dgm:pt modelId="{B0DEF036-E3CD-4C31-9B0A-B7ECFFC3FF64}" type="pres">
      <dgm:prSet presAssocID="{950CA700-A649-4CA2-9998-0603FCD092D5}" presName="accent_3" presStyleCnt="0"/>
      <dgm:spPr/>
      <dgm:t>
        <a:bodyPr/>
        <a:lstStyle/>
        <a:p>
          <a:endParaRPr lang="zh-TW" altLang="en-US"/>
        </a:p>
      </dgm:t>
    </dgm:pt>
    <dgm:pt modelId="{7E1D13DD-A273-4497-B198-2AF26421BA05}" type="pres">
      <dgm:prSet presAssocID="{950CA700-A649-4CA2-9998-0603FCD092D5}" presName="accentRepeatNode" presStyleLbl="solidFgAcc1" presStyleIdx="2" presStyleCnt="7"/>
      <dgm:spPr/>
      <dgm:t>
        <a:bodyPr/>
        <a:lstStyle/>
        <a:p>
          <a:endParaRPr lang="zh-TW" altLang="en-US"/>
        </a:p>
      </dgm:t>
    </dgm:pt>
    <dgm:pt modelId="{FF377A62-E0AF-4D53-9C0B-106E87908ACF}" type="pres">
      <dgm:prSet presAssocID="{A4089DEC-CEBC-4936-A2EB-1EA650F7E28E}" presName="text_4" presStyleLbl="node1" presStyleIdx="3" presStyleCnt="7">
        <dgm:presLayoutVars>
          <dgm:bulletEnabled val="1"/>
        </dgm:presLayoutVars>
      </dgm:prSet>
      <dgm:spPr/>
      <dgm:t>
        <a:bodyPr/>
        <a:lstStyle/>
        <a:p>
          <a:endParaRPr lang="zh-TW" altLang="en-US"/>
        </a:p>
      </dgm:t>
    </dgm:pt>
    <dgm:pt modelId="{8CA6D658-7BBF-4A95-AF41-A6DAFFA1EA78}" type="pres">
      <dgm:prSet presAssocID="{A4089DEC-CEBC-4936-A2EB-1EA650F7E28E}" presName="accent_4" presStyleCnt="0"/>
      <dgm:spPr/>
      <dgm:t>
        <a:bodyPr/>
        <a:lstStyle/>
        <a:p>
          <a:endParaRPr lang="zh-TW" altLang="en-US"/>
        </a:p>
      </dgm:t>
    </dgm:pt>
    <dgm:pt modelId="{3D6B2D63-AC6D-41C7-8818-CDDD3337EDE2}" type="pres">
      <dgm:prSet presAssocID="{A4089DEC-CEBC-4936-A2EB-1EA650F7E28E}" presName="accentRepeatNode" presStyleLbl="solidFgAcc1" presStyleIdx="3" presStyleCnt="7"/>
      <dgm:spPr/>
      <dgm:t>
        <a:bodyPr/>
        <a:lstStyle/>
        <a:p>
          <a:endParaRPr lang="zh-TW" altLang="en-US"/>
        </a:p>
      </dgm:t>
    </dgm:pt>
    <dgm:pt modelId="{8CED407B-C9E8-485F-8A2E-E35EC6A1F514}" type="pres">
      <dgm:prSet presAssocID="{8B0FE117-1950-4821-BC0E-BAB1CFFE6E92}" presName="text_5" presStyleLbl="node1" presStyleIdx="4" presStyleCnt="7">
        <dgm:presLayoutVars>
          <dgm:bulletEnabled val="1"/>
        </dgm:presLayoutVars>
      </dgm:prSet>
      <dgm:spPr/>
      <dgm:t>
        <a:bodyPr/>
        <a:lstStyle/>
        <a:p>
          <a:endParaRPr lang="zh-TW" altLang="en-US"/>
        </a:p>
      </dgm:t>
    </dgm:pt>
    <dgm:pt modelId="{0B20F524-2EC7-4699-B923-CFCF98AFD71A}" type="pres">
      <dgm:prSet presAssocID="{8B0FE117-1950-4821-BC0E-BAB1CFFE6E92}" presName="accent_5" presStyleCnt="0"/>
      <dgm:spPr/>
      <dgm:t>
        <a:bodyPr/>
        <a:lstStyle/>
        <a:p>
          <a:endParaRPr lang="zh-TW" altLang="en-US"/>
        </a:p>
      </dgm:t>
    </dgm:pt>
    <dgm:pt modelId="{EAAC1D7B-17CA-464E-A155-F6BA169B4672}" type="pres">
      <dgm:prSet presAssocID="{8B0FE117-1950-4821-BC0E-BAB1CFFE6E92}" presName="accentRepeatNode" presStyleLbl="solidFgAcc1" presStyleIdx="4" presStyleCnt="7"/>
      <dgm:spPr/>
      <dgm:t>
        <a:bodyPr/>
        <a:lstStyle/>
        <a:p>
          <a:endParaRPr lang="zh-TW" altLang="en-US"/>
        </a:p>
      </dgm:t>
    </dgm:pt>
    <dgm:pt modelId="{AAF08D58-4694-4576-A769-5025EA533EFE}" type="pres">
      <dgm:prSet presAssocID="{4FD896C3-02C7-4FA2-B403-2C9E6E016650}" presName="text_6" presStyleLbl="node1" presStyleIdx="5" presStyleCnt="7">
        <dgm:presLayoutVars>
          <dgm:bulletEnabled val="1"/>
        </dgm:presLayoutVars>
      </dgm:prSet>
      <dgm:spPr/>
      <dgm:t>
        <a:bodyPr/>
        <a:lstStyle/>
        <a:p>
          <a:endParaRPr lang="zh-TW" altLang="en-US"/>
        </a:p>
      </dgm:t>
    </dgm:pt>
    <dgm:pt modelId="{BA41381E-2E61-4EDB-AD06-5E992B6CECB3}" type="pres">
      <dgm:prSet presAssocID="{4FD896C3-02C7-4FA2-B403-2C9E6E016650}" presName="accent_6" presStyleCnt="0"/>
      <dgm:spPr/>
      <dgm:t>
        <a:bodyPr/>
        <a:lstStyle/>
        <a:p>
          <a:endParaRPr lang="zh-TW" altLang="en-US"/>
        </a:p>
      </dgm:t>
    </dgm:pt>
    <dgm:pt modelId="{5914C4F6-BCB7-4D89-9F3C-6207064EC537}" type="pres">
      <dgm:prSet presAssocID="{4FD896C3-02C7-4FA2-B403-2C9E6E016650}" presName="accentRepeatNode" presStyleLbl="solidFgAcc1" presStyleIdx="5" presStyleCnt="7"/>
      <dgm:spPr/>
      <dgm:t>
        <a:bodyPr/>
        <a:lstStyle/>
        <a:p>
          <a:endParaRPr lang="zh-TW" altLang="en-US"/>
        </a:p>
      </dgm:t>
    </dgm:pt>
    <dgm:pt modelId="{BD4F27B2-D647-4733-A30D-47FD416DFBDC}" type="pres">
      <dgm:prSet presAssocID="{4D60A0B1-EA38-4EBF-A86B-92527EF1345D}" presName="text_7" presStyleLbl="node1" presStyleIdx="6" presStyleCnt="7">
        <dgm:presLayoutVars>
          <dgm:bulletEnabled val="1"/>
        </dgm:presLayoutVars>
      </dgm:prSet>
      <dgm:spPr/>
      <dgm:t>
        <a:bodyPr/>
        <a:lstStyle/>
        <a:p>
          <a:endParaRPr lang="zh-TW" altLang="en-US"/>
        </a:p>
      </dgm:t>
    </dgm:pt>
    <dgm:pt modelId="{A9A0CDB6-CAA4-4445-80CA-515E2EC604B2}" type="pres">
      <dgm:prSet presAssocID="{4D60A0B1-EA38-4EBF-A86B-92527EF1345D}" presName="accent_7" presStyleCnt="0"/>
      <dgm:spPr/>
      <dgm:t>
        <a:bodyPr/>
        <a:lstStyle/>
        <a:p>
          <a:endParaRPr lang="zh-TW" altLang="en-US"/>
        </a:p>
      </dgm:t>
    </dgm:pt>
    <dgm:pt modelId="{884DE709-3FB8-4524-857E-67B784325A3B}" type="pres">
      <dgm:prSet presAssocID="{4D60A0B1-EA38-4EBF-A86B-92527EF1345D}" presName="accentRepeatNode" presStyleLbl="solidFgAcc1" presStyleIdx="6" presStyleCnt="7"/>
      <dgm:spPr/>
      <dgm:t>
        <a:bodyPr/>
        <a:lstStyle/>
        <a:p>
          <a:endParaRPr lang="zh-TW" altLang="en-US"/>
        </a:p>
      </dgm:t>
    </dgm:pt>
  </dgm:ptLst>
  <dgm:cxnLst>
    <dgm:cxn modelId="{D363E474-11FE-497C-8C24-CB12F8D654EC}" type="presOf" srcId="{D97F83D7-B1E2-4D31-A336-9B6B00E3AB0F}" destId="{CFAB8A2C-1C79-4A39-B941-5054B4F247A8}" srcOrd="0" destOrd="0" presId="urn:microsoft.com/office/officeart/2008/layout/VerticalCurvedList"/>
    <dgm:cxn modelId="{536330C9-ED05-4717-92FE-ECABC889A625}" srcId="{5CF64CCC-7FF9-46A3-8E6C-0B65EB1383FA}" destId="{4FD896C3-02C7-4FA2-B403-2C9E6E016650}" srcOrd="5" destOrd="0" parTransId="{599302F5-5E51-426D-BCF5-EF64B9CF478B}" sibTransId="{E3079EE9-D174-42A4-9CA7-9EC2F2A7E1B0}"/>
    <dgm:cxn modelId="{7D064F47-2C07-43ED-9372-6991FF4F0363}" type="presOf" srcId="{8B0FE117-1950-4821-BC0E-BAB1CFFE6E92}" destId="{8CED407B-C9E8-485F-8A2E-E35EC6A1F514}" srcOrd="0" destOrd="0" presId="urn:microsoft.com/office/officeart/2008/layout/VerticalCurvedList"/>
    <dgm:cxn modelId="{6560193A-5A86-46A0-9D3D-CAB0B356AAB6}" srcId="{5CF64CCC-7FF9-46A3-8E6C-0B65EB1383FA}" destId="{E2B1E84C-1E4B-4064-8AF3-ACA7120D3377}" srcOrd="1" destOrd="0" parTransId="{0807B5BB-DEF0-41CA-A7E4-832BCDBE7C69}" sibTransId="{78C13673-4D10-402B-96FD-F816FB08EA97}"/>
    <dgm:cxn modelId="{1EBDBB57-4270-491B-84B6-A34F75C9FBF6}" srcId="{5CF64CCC-7FF9-46A3-8E6C-0B65EB1383FA}" destId="{4D60A0B1-EA38-4EBF-A86B-92527EF1345D}" srcOrd="6" destOrd="0" parTransId="{B571B41A-CCFA-477F-84D9-8F79D472BCAA}" sibTransId="{2CE781BF-52EB-4FAA-8387-58D97C5EC267}"/>
    <dgm:cxn modelId="{E43FBDF6-ADA0-4B7A-BC40-A6B76C225938}" type="presOf" srcId="{E2B1E84C-1E4B-4064-8AF3-ACA7120D3377}" destId="{4EEA3DF2-EB54-4741-97D9-6074AB7B4121}" srcOrd="0" destOrd="0" presId="urn:microsoft.com/office/officeart/2008/layout/VerticalCurvedList"/>
    <dgm:cxn modelId="{CFF8B4B4-1986-416E-B590-567BF395667D}" srcId="{5CF64CCC-7FF9-46A3-8E6C-0B65EB1383FA}" destId="{950CA700-A649-4CA2-9998-0603FCD092D5}" srcOrd="2" destOrd="0" parTransId="{542C6622-0112-47B5-830A-BB8C399A2942}" sibTransId="{79B34587-6170-4BB8-84D1-017493DEA6C2}"/>
    <dgm:cxn modelId="{AC8FA5A5-5BBD-44A7-9418-DAB5A3C2C4CB}" srcId="{5CF64CCC-7FF9-46A3-8E6C-0B65EB1383FA}" destId="{D97F83D7-B1E2-4D31-A336-9B6B00E3AB0F}" srcOrd="0" destOrd="0" parTransId="{D69FCF5A-B724-49F1-945F-C3D7A57AFE2A}" sibTransId="{A4B0C26D-3F44-4A64-BC29-A19D2F9C2D60}"/>
    <dgm:cxn modelId="{57EF08A4-C751-47A0-8ED2-89EAB85D7F6C}" type="presOf" srcId="{950CA700-A649-4CA2-9998-0603FCD092D5}" destId="{B6B7EC55-C0E0-4EA6-BD62-6D377D06D877}" srcOrd="0" destOrd="0" presId="urn:microsoft.com/office/officeart/2008/layout/VerticalCurvedList"/>
    <dgm:cxn modelId="{B7E88D99-E988-44C4-A039-4AB12F599E42}" type="presOf" srcId="{4FD896C3-02C7-4FA2-B403-2C9E6E016650}" destId="{AAF08D58-4694-4576-A769-5025EA533EFE}" srcOrd="0" destOrd="0" presId="urn:microsoft.com/office/officeart/2008/layout/VerticalCurvedList"/>
    <dgm:cxn modelId="{ACB4A772-5E84-4A86-A31F-5789A247185C}" type="presOf" srcId="{5CF64CCC-7FF9-46A3-8E6C-0B65EB1383FA}" destId="{B16E3B39-2B4E-4449-BE99-997AD4911961}" srcOrd="0" destOrd="0" presId="urn:microsoft.com/office/officeart/2008/layout/VerticalCurvedList"/>
    <dgm:cxn modelId="{7079578D-2F2A-4455-AD1B-92B860663F31}" type="presOf" srcId="{A4089DEC-CEBC-4936-A2EB-1EA650F7E28E}" destId="{FF377A62-E0AF-4D53-9C0B-106E87908ACF}" srcOrd="0" destOrd="0" presId="urn:microsoft.com/office/officeart/2008/layout/VerticalCurvedList"/>
    <dgm:cxn modelId="{8426FF44-6240-40A5-80A9-AFE9CBDA24E3}" srcId="{5CF64CCC-7FF9-46A3-8E6C-0B65EB1383FA}" destId="{8B0FE117-1950-4821-BC0E-BAB1CFFE6E92}" srcOrd="4" destOrd="0" parTransId="{E5B58C9E-1CD8-4BE1-A025-2526BFE64880}" sibTransId="{10EF4DDF-E9CE-4016-B2F1-7DA16DA41939}"/>
    <dgm:cxn modelId="{4A828AFE-4FD2-446C-A4D2-8628496CB213}" srcId="{5CF64CCC-7FF9-46A3-8E6C-0B65EB1383FA}" destId="{A4089DEC-CEBC-4936-A2EB-1EA650F7E28E}" srcOrd="3" destOrd="0" parTransId="{50D344F1-7349-4B65-89C5-D9A599C5A216}" sibTransId="{920CFEE3-2FC6-450E-AAB4-FB30E3D8FFB7}"/>
    <dgm:cxn modelId="{CCAB8ABE-3F33-4014-AB87-240BA5093805}" type="presOf" srcId="{4D60A0B1-EA38-4EBF-A86B-92527EF1345D}" destId="{BD4F27B2-D647-4733-A30D-47FD416DFBDC}" srcOrd="0" destOrd="0" presId="urn:microsoft.com/office/officeart/2008/layout/VerticalCurvedList"/>
    <dgm:cxn modelId="{DF65677B-C9A7-420B-A19D-B8BBC41EBCB9}" type="presOf" srcId="{A4B0C26D-3F44-4A64-BC29-A19D2F9C2D60}" destId="{043471AD-577A-4537-82F7-27616798857D}" srcOrd="0" destOrd="0" presId="urn:microsoft.com/office/officeart/2008/layout/VerticalCurvedList"/>
    <dgm:cxn modelId="{2A7F93C9-EDCB-4E24-9B45-A540F40B9F25}" type="presParOf" srcId="{B16E3B39-2B4E-4449-BE99-997AD4911961}" destId="{BFC46748-FD04-4B20-8E77-9170B131713E}" srcOrd="0" destOrd="0" presId="urn:microsoft.com/office/officeart/2008/layout/VerticalCurvedList"/>
    <dgm:cxn modelId="{9591F260-CCC2-43AC-A03B-D286A5602F2F}" type="presParOf" srcId="{BFC46748-FD04-4B20-8E77-9170B131713E}" destId="{E1677BC8-D072-425F-9958-C07C51CBCD5A}" srcOrd="0" destOrd="0" presId="urn:microsoft.com/office/officeart/2008/layout/VerticalCurvedList"/>
    <dgm:cxn modelId="{5852BA0F-399D-4F02-A957-4316E5B187F6}" type="presParOf" srcId="{E1677BC8-D072-425F-9958-C07C51CBCD5A}" destId="{A9602788-FBFC-46FA-BAA4-FF0E55BFF6F7}" srcOrd="0" destOrd="0" presId="urn:microsoft.com/office/officeart/2008/layout/VerticalCurvedList"/>
    <dgm:cxn modelId="{EDE8F899-69F4-4C14-93ED-6384BC403678}" type="presParOf" srcId="{E1677BC8-D072-425F-9958-C07C51CBCD5A}" destId="{043471AD-577A-4537-82F7-27616798857D}" srcOrd="1" destOrd="0" presId="urn:microsoft.com/office/officeart/2008/layout/VerticalCurvedList"/>
    <dgm:cxn modelId="{477B452E-95A0-4E3E-9DE2-C0594AD0FD11}" type="presParOf" srcId="{E1677BC8-D072-425F-9958-C07C51CBCD5A}" destId="{863C6B0E-78B8-4748-9BAE-56E39A2A537E}" srcOrd="2" destOrd="0" presId="urn:microsoft.com/office/officeart/2008/layout/VerticalCurvedList"/>
    <dgm:cxn modelId="{8B84E0F0-5179-4532-9CB4-EE4F3958F1C3}" type="presParOf" srcId="{E1677BC8-D072-425F-9958-C07C51CBCD5A}" destId="{FF0B700A-B0EC-41C1-A816-83C5FD882F46}" srcOrd="3" destOrd="0" presId="urn:microsoft.com/office/officeart/2008/layout/VerticalCurvedList"/>
    <dgm:cxn modelId="{275CE03A-5C76-4EB4-A7E2-3D9B5B6CD713}" type="presParOf" srcId="{BFC46748-FD04-4B20-8E77-9170B131713E}" destId="{CFAB8A2C-1C79-4A39-B941-5054B4F247A8}" srcOrd="1" destOrd="0" presId="urn:microsoft.com/office/officeart/2008/layout/VerticalCurvedList"/>
    <dgm:cxn modelId="{E60EB544-C3E1-4BA6-88C2-E4D6A2878889}" type="presParOf" srcId="{BFC46748-FD04-4B20-8E77-9170B131713E}" destId="{2A111593-A2CE-4A4F-A8D4-89EB9D69AAB4}" srcOrd="2" destOrd="0" presId="urn:microsoft.com/office/officeart/2008/layout/VerticalCurvedList"/>
    <dgm:cxn modelId="{81706F5B-F629-4A39-90EA-338B001FBEC3}" type="presParOf" srcId="{2A111593-A2CE-4A4F-A8D4-89EB9D69AAB4}" destId="{0A76F8E6-BDA5-45D4-8D1A-6585CEC1DB51}" srcOrd="0" destOrd="0" presId="urn:microsoft.com/office/officeart/2008/layout/VerticalCurvedList"/>
    <dgm:cxn modelId="{CCD98D09-9B65-47E2-9D4D-299B691E72CD}" type="presParOf" srcId="{BFC46748-FD04-4B20-8E77-9170B131713E}" destId="{4EEA3DF2-EB54-4741-97D9-6074AB7B4121}" srcOrd="3" destOrd="0" presId="urn:microsoft.com/office/officeart/2008/layout/VerticalCurvedList"/>
    <dgm:cxn modelId="{EC3EE416-CAFA-473C-8084-F8AFD5897112}" type="presParOf" srcId="{BFC46748-FD04-4B20-8E77-9170B131713E}" destId="{FB857C41-1AF6-4DD3-9A10-0D6DF28EF5CA}" srcOrd="4" destOrd="0" presId="urn:microsoft.com/office/officeart/2008/layout/VerticalCurvedList"/>
    <dgm:cxn modelId="{FBAD48C0-F496-493E-B7E4-315F93A62ED5}" type="presParOf" srcId="{FB857C41-1AF6-4DD3-9A10-0D6DF28EF5CA}" destId="{15F5BD1F-FF45-4A23-8B64-68D7830B31D6}" srcOrd="0" destOrd="0" presId="urn:microsoft.com/office/officeart/2008/layout/VerticalCurvedList"/>
    <dgm:cxn modelId="{0339B54C-8F7D-4FBE-8482-8213A69AF684}" type="presParOf" srcId="{BFC46748-FD04-4B20-8E77-9170B131713E}" destId="{B6B7EC55-C0E0-4EA6-BD62-6D377D06D877}" srcOrd="5" destOrd="0" presId="urn:microsoft.com/office/officeart/2008/layout/VerticalCurvedList"/>
    <dgm:cxn modelId="{52B292EA-E10B-405F-8BA7-9D1D06C43006}" type="presParOf" srcId="{BFC46748-FD04-4B20-8E77-9170B131713E}" destId="{B0DEF036-E3CD-4C31-9B0A-B7ECFFC3FF64}" srcOrd="6" destOrd="0" presId="urn:microsoft.com/office/officeart/2008/layout/VerticalCurvedList"/>
    <dgm:cxn modelId="{260FF6EB-B8D4-4516-AA0D-08E27FFEEEE2}" type="presParOf" srcId="{B0DEF036-E3CD-4C31-9B0A-B7ECFFC3FF64}" destId="{7E1D13DD-A273-4497-B198-2AF26421BA05}" srcOrd="0" destOrd="0" presId="urn:microsoft.com/office/officeart/2008/layout/VerticalCurvedList"/>
    <dgm:cxn modelId="{5A05E5F5-1CAD-4B84-B2AB-08F76C4EC55B}" type="presParOf" srcId="{BFC46748-FD04-4B20-8E77-9170B131713E}" destId="{FF377A62-E0AF-4D53-9C0B-106E87908ACF}" srcOrd="7" destOrd="0" presId="urn:microsoft.com/office/officeart/2008/layout/VerticalCurvedList"/>
    <dgm:cxn modelId="{B0342535-5C9F-4E41-9DCD-28E02652A1B6}" type="presParOf" srcId="{BFC46748-FD04-4B20-8E77-9170B131713E}" destId="{8CA6D658-7BBF-4A95-AF41-A6DAFFA1EA78}" srcOrd="8" destOrd="0" presId="urn:microsoft.com/office/officeart/2008/layout/VerticalCurvedList"/>
    <dgm:cxn modelId="{7E2A05CC-6B45-4A4A-9BF3-A35C5605F50F}" type="presParOf" srcId="{8CA6D658-7BBF-4A95-AF41-A6DAFFA1EA78}" destId="{3D6B2D63-AC6D-41C7-8818-CDDD3337EDE2}" srcOrd="0" destOrd="0" presId="urn:microsoft.com/office/officeart/2008/layout/VerticalCurvedList"/>
    <dgm:cxn modelId="{3CD3C1F4-5A3D-43A8-9313-7803F0AC842E}" type="presParOf" srcId="{BFC46748-FD04-4B20-8E77-9170B131713E}" destId="{8CED407B-C9E8-485F-8A2E-E35EC6A1F514}" srcOrd="9" destOrd="0" presId="urn:microsoft.com/office/officeart/2008/layout/VerticalCurvedList"/>
    <dgm:cxn modelId="{03AC87F7-5466-4744-A046-BC9416146484}" type="presParOf" srcId="{BFC46748-FD04-4B20-8E77-9170B131713E}" destId="{0B20F524-2EC7-4699-B923-CFCF98AFD71A}" srcOrd="10" destOrd="0" presId="urn:microsoft.com/office/officeart/2008/layout/VerticalCurvedList"/>
    <dgm:cxn modelId="{23BEBE4F-20D9-40AE-8B95-CC372288C17E}" type="presParOf" srcId="{0B20F524-2EC7-4699-B923-CFCF98AFD71A}" destId="{EAAC1D7B-17CA-464E-A155-F6BA169B4672}" srcOrd="0" destOrd="0" presId="urn:microsoft.com/office/officeart/2008/layout/VerticalCurvedList"/>
    <dgm:cxn modelId="{F40732E0-60FF-4A3D-BE45-6E5D012DF08F}" type="presParOf" srcId="{BFC46748-FD04-4B20-8E77-9170B131713E}" destId="{AAF08D58-4694-4576-A769-5025EA533EFE}" srcOrd="11" destOrd="0" presId="urn:microsoft.com/office/officeart/2008/layout/VerticalCurvedList"/>
    <dgm:cxn modelId="{E5FE0D12-A750-4D82-9361-39B411CC8741}" type="presParOf" srcId="{BFC46748-FD04-4B20-8E77-9170B131713E}" destId="{BA41381E-2E61-4EDB-AD06-5E992B6CECB3}" srcOrd="12" destOrd="0" presId="urn:microsoft.com/office/officeart/2008/layout/VerticalCurvedList"/>
    <dgm:cxn modelId="{B15363ED-C240-404E-BB0D-CB805978535A}" type="presParOf" srcId="{BA41381E-2E61-4EDB-AD06-5E992B6CECB3}" destId="{5914C4F6-BCB7-4D89-9F3C-6207064EC537}" srcOrd="0" destOrd="0" presId="urn:microsoft.com/office/officeart/2008/layout/VerticalCurvedList"/>
    <dgm:cxn modelId="{14A92A05-88AC-4D75-859C-5A14BC46F730}" type="presParOf" srcId="{BFC46748-FD04-4B20-8E77-9170B131713E}" destId="{BD4F27B2-D647-4733-A30D-47FD416DFBDC}" srcOrd="13" destOrd="0" presId="urn:microsoft.com/office/officeart/2008/layout/VerticalCurvedList"/>
    <dgm:cxn modelId="{D31E7CB3-66F5-4133-92DC-4C255219A612}" type="presParOf" srcId="{BFC46748-FD04-4B20-8E77-9170B131713E}" destId="{A9A0CDB6-CAA4-4445-80CA-515E2EC604B2}" srcOrd="14" destOrd="0" presId="urn:microsoft.com/office/officeart/2008/layout/VerticalCurvedList"/>
    <dgm:cxn modelId="{A8854D65-7AE3-47E8-BF70-88BB2383D479}" type="presParOf" srcId="{A9A0CDB6-CAA4-4445-80CA-515E2EC604B2}" destId="{884DE709-3FB8-4524-857E-67B784325A3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2"/>
            <a:ext cx="4301542" cy="339884"/>
          </a:xfrm>
          <a:prstGeom prst="rect">
            <a:avLst/>
          </a:prstGeom>
        </p:spPr>
        <p:txBody>
          <a:bodyPr vert="horz" lIns="91575" tIns="45789" rIns="91575" bIns="45789" rtlCol="0"/>
          <a:lstStyle>
            <a:lvl1pPr algn="l">
              <a:defRPr sz="1200"/>
            </a:lvl1pPr>
          </a:lstStyle>
          <a:p>
            <a:endParaRPr lang="zh-TW" altLang="en-US"/>
          </a:p>
        </p:txBody>
      </p:sp>
      <p:sp>
        <p:nvSpPr>
          <p:cNvPr id="3" name="日期版面配置區 2"/>
          <p:cNvSpPr>
            <a:spLocks noGrp="1"/>
          </p:cNvSpPr>
          <p:nvPr>
            <p:ph type="dt" sz="quarter" idx="1"/>
          </p:nvPr>
        </p:nvSpPr>
        <p:spPr>
          <a:xfrm>
            <a:off x="5622802" y="2"/>
            <a:ext cx="4301542" cy="339884"/>
          </a:xfrm>
          <a:prstGeom prst="rect">
            <a:avLst/>
          </a:prstGeom>
        </p:spPr>
        <p:txBody>
          <a:bodyPr vert="horz" lIns="91575" tIns="45789" rIns="91575" bIns="45789" rtlCol="0"/>
          <a:lstStyle>
            <a:lvl1pPr algn="r">
              <a:defRPr sz="1200"/>
            </a:lvl1pPr>
          </a:lstStyle>
          <a:p>
            <a:fld id="{549B47BE-838A-4C89-AA62-5519E3B638B5}" type="datetimeFigureOut">
              <a:rPr lang="zh-TW" altLang="en-US" smtClean="0"/>
              <a:pPr/>
              <a:t>2017/2/20</a:t>
            </a:fld>
            <a:endParaRPr lang="zh-TW" altLang="en-US"/>
          </a:p>
        </p:txBody>
      </p:sp>
      <p:sp>
        <p:nvSpPr>
          <p:cNvPr id="4" name="頁尾版面配置區 3"/>
          <p:cNvSpPr>
            <a:spLocks noGrp="1"/>
          </p:cNvSpPr>
          <p:nvPr>
            <p:ph type="ftr" sz="quarter" idx="2"/>
          </p:nvPr>
        </p:nvSpPr>
        <p:spPr>
          <a:xfrm>
            <a:off x="8" y="6456616"/>
            <a:ext cx="4301542" cy="339884"/>
          </a:xfrm>
          <a:prstGeom prst="rect">
            <a:avLst/>
          </a:prstGeom>
        </p:spPr>
        <p:txBody>
          <a:bodyPr vert="horz" lIns="91575" tIns="45789" rIns="91575" bIns="45789"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2802" y="6456616"/>
            <a:ext cx="4301542" cy="339884"/>
          </a:xfrm>
          <a:prstGeom prst="rect">
            <a:avLst/>
          </a:prstGeom>
        </p:spPr>
        <p:txBody>
          <a:bodyPr vert="horz" lIns="91575" tIns="45789" rIns="91575" bIns="45789" rtlCol="0" anchor="b"/>
          <a:lstStyle>
            <a:lvl1pPr algn="r">
              <a:defRPr sz="1200"/>
            </a:lvl1pPr>
          </a:lstStyle>
          <a:p>
            <a:fld id="{F30AFEDB-F653-45E4-B4A7-39F0D091AA71}" type="slidenum">
              <a:rPr lang="zh-TW" altLang="en-US" smtClean="0"/>
              <a:pPr/>
              <a:t>‹#›</a:t>
            </a:fld>
            <a:endParaRPr lang="zh-TW" altLang="en-US"/>
          </a:p>
        </p:txBody>
      </p:sp>
    </p:spTree>
    <p:extLst>
      <p:ext uri="{BB962C8B-B14F-4D97-AF65-F5344CB8AC3E}">
        <p14:creationId xmlns:p14="http://schemas.microsoft.com/office/powerpoint/2010/main" val="15169867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6" y="2"/>
            <a:ext cx="4301388" cy="339884"/>
          </a:xfrm>
          <a:prstGeom prst="rect">
            <a:avLst/>
          </a:prstGeom>
        </p:spPr>
        <p:txBody>
          <a:bodyPr vert="horz" lIns="91575" tIns="45789" rIns="91575" bIns="45789" rtlCol="0"/>
          <a:lstStyle>
            <a:lvl1pPr algn="l">
              <a:defRPr sz="1200"/>
            </a:lvl1pPr>
          </a:lstStyle>
          <a:p>
            <a:endParaRPr lang="zh-TW" altLang="en-US"/>
          </a:p>
        </p:txBody>
      </p:sp>
      <p:sp>
        <p:nvSpPr>
          <p:cNvPr id="3" name="日期版面配置區 2"/>
          <p:cNvSpPr>
            <a:spLocks noGrp="1"/>
          </p:cNvSpPr>
          <p:nvPr>
            <p:ph type="dt" idx="1"/>
          </p:nvPr>
        </p:nvSpPr>
        <p:spPr>
          <a:xfrm>
            <a:off x="5622933" y="2"/>
            <a:ext cx="4301388" cy="339884"/>
          </a:xfrm>
          <a:prstGeom prst="rect">
            <a:avLst/>
          </a:prstGeom>
        </p:spPr>
        <p:txBody>
          <a:bodyPr vert="horz" lIns="91575" tIns="45789" rIns="91575" bIns="45789" rtlCol="0"/>
          <a:lstStyle>
            <a:lvl1pPr algn="r">
              <a:defRPr sz="1200"/>
            </a:lvl1pPr>
          </a:lstStyle>
          <a:p>
            <a:fld id="{63557E61-DFFC-45F4-9F08-CD0EA7C95860}" type="datetimeFigureOut">
              <a:rPr lang="zh-TW" altLang="en-US" smtClean="0"/>
              <a:pPr/>
              <a:t>2017/2/20</a:t>
            </a:fld>
            <a:endParaRPr lang="zh-TW" altLang="en-US"/>
          </a:p>
        </p:txBody>
      </p:sp>
      <p:sp>
        <p:nvSpPr>
          <p:cNvPr id="4" name="投影片圖像版面配置區 3"/>
          <p:cNvSpPr>
            <a:spLocks noGrp="1" noRot="1" noChangeAspect="1"/>
          </p:cNvSpPr>
          <p:nvPr>
            <p:ph type="sldImg" idx="2"/>
          </p:nvPr>
        </p:nvSpPr>
        <p:spPr>
          <a:xfrm>
            <a:off x="3263900" y="511175"/>
            <a:ext cx="3398838" cy="2547938"/>
          </a:xfrm>
          <a:prstGeom prst="rect">
            <a:avLst/>
          </a:prstGeom>
          <a:noFill/>
          <a:ln w="12700">
            <a:solidFill>
              <a:prstClr val="black"/>
            </a:solidFill>
          </a:ln>
        </p:spPr>
        <p:txBody>
          <a:bodyPr vert="horz" lIns="91575" tIns="45789" rIns="91575" bIns="45789" rtlCol="0" anchor="ctr"/>
          <a:lstStyle/>
          <a:p>
            <a:endParaRPr lang="zh-TW" altLang="en-US"/>
          </a:p>
        </p:txBody>
      </p:sp>
      <p:sp>
        <p:nvSpPr>
          <p:cNvPr id="5" name="備忘稿版面配置區 4"/>
          <p:cNvSpPr>
            <a:spLocks noGrp="1"/>
          </p:cNvSpPr>
          <p:nvPr>
            <p:ph type="body" sz="quarter" idx="3"/>
          </p:nvPr>
        </p:nvSpPr>
        <p:spPr>
          <a:xfrm>
            <a:off x="991741" y="3228897"/>
            <a:ext cx="7943170" cy="3058954"/>
          </a:xfrm>
          <a:prstGeom prst="rect">
            <a:avLst/>
          </a:prstGeom>
        </p:spPr>
        <p:txBody>
          <a:bodyPr vert="horz" lIns="91575" tIns="45789" rIns="91575" bIns="45789"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6" y="6456706"/>
            <a:ext cx="4301388" cy="339884"/>
          </a:xfrm>
          <a:prstGeom prst="rect">
            <a:avLst/>
          </a:prstGeom>
        </p:spPr>
        <p:txBody>
          <a:bodyPr vert="horz" lIns="91575" tIns="45789" rIns="91575" bIns="45789"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2933" y="6456706"/>
            <a:ext cx="4301388" cy="339884"/>
          </a:xfrm>
          <a:prstGeom prst="rect">
            <a:avLst/>
          </a:prstGeom>
        </p:spPr>
        <p:txBody>
          <a:bodyPr vert="horz" lIns="91575" tIns="45789" rIns="91575" bIns="45789" rtlCol="0" anchor="b"/>
          <a:lstStyle>
            <a:lvl1pPr algn="r">
              <a:defRPr sz="1200"/>
            </a:lvl1pPr>
          </a:lstStyle>
          <a:p>
            <a:fld id="{033DD6B4-95EC-4949-A9F9-C0695ADB8EC0}" type="slidenum">
              <a:rPr lang="zh-TW" altLang="en-US" smtClean="0"/>
              <a:pPr/>
              <a:t>‹#›</a:t>
            </a:fld>
            <a:endParaRPr lang="zh-TW" altLang="en-US"/>
          </a:p>
        </p:txBody>
      </p:sp>
    </p:spTree>
    <p:extLst>
      <p:ext uri="{BB962C8B-B14F-4D97-AF65-F5344CB8AC3E}">
        <p14:creationId xmlns:p14="http://schemas.microsoft.com/office/powerpoint/2010/main" val="3997882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xfrm>
            <a:off x="3263900" y="511175"/>
            <a:ext cx="3398838" cy="2547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smtClean="0"/>
          </a:p>
        </p:txBody>
      </p:sp>
    </p:spTree>
    <p:extLst>
      <p:ext uri="{BB962C8B-B14F-4D97-AF65-F5344CB8AC3E}">
        <p14:creationId xmlns:p14="http://schemas.microsoft.com/office/powerpoint/2010/main" val="3644591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9392" indent="-219392">
              <a:spcBef>
                <a:spcPct val="0"/>
              </a:spcBef>
            </a:pPr>
            <a:r>
              <a:rPr kumimoji="0" lang="en-US" altLang="zh-TW" b="1" dirty="0" smtClean="0">
                <a:solidFill>
                  <a:srgbClr val="000000"/>
                </a:solidFill>
              </a:rPr>
              <a:t>1.</a:t>
            </a:r>
            <a:r>
              <a:rPr kumimoji="0" lang="zh-TW" altLang="en-US" b="1" dirty="0" smtClean="0">
                <a:solidFill>
                  <a:srgbClr val="000000"/>
                </a:solidFill>
              </a:rPr>
              <a:t>入</a:t>
            </a:r>
            <a:r>
              <a:rPr lang="zh-TW" altLang="en-US" b="1" dirty="0" smtClean="0">
                <a:solidFill>
                  <a:srgbClr val="000000"/>
                </a:solidFill>
              </a:rPr>
              <a:t>學方式辦理順序</a:t>
            </a:r>
            <a:r>
              <a:rPr lang="en-US" altLang="zh-TW" b="1" dirty="0" smtClean="0">
                <a:solidFill>
                  <a:srgbClr val="000000"/>
                </a:solidFill>
              </a:rPr>
              <a:t>:</a:t>
            </a:r>
            <a:r>
              <a:rPr lang="zh-TW" altLang="en-US" b="1" dirty="0" smtClean="0"/>
              <a:t>免試入學作業分兩階段辦理，採全區聯合方式辦理</a:t>
            </a:r>
            <a:endParaRPr lang="zh-TW" altLang="en-US" dirty="0" smtClean="0">
              <a:solidFill>
                <a:srgbClr val="000000"/>
              </a:solidFill>
            </a:endParaRPr>
          </a:p>
          <a:p>
            <a:pPr marL="219392" indent="-219392">
              <a:spcBef>
                <a:spcPct val="0"/>
              </a:spcBef>
            </a:pPr>
            <a:r>
              <a:rPr kumimoji="0" lang="en-US" altLang="zh-TW" b="1" u="sng" dirty="0" smtClean="0"/>
              <a:t>2.</a:t>
            </a:r>
            <a:r>
              <a:rPr kumimoji="0" lang="zh-TW" altLang="en-US" b="1" u="sng" dirty="0" smtClean="0"/>
              <a:t>非本區各公私立國民中學畢業生</a:t>
            </a:r>
            <a:r>
              <a:rPr kumimoji="0" lang="zh-TW" altLang="en-US" dirty="0" smtClean="0"/>
              <a:t>，但具以下四種特殊情形且未參加他區免試入學之學生，經本區高中高職免試入學委員會審核通過者得參加本區免試入學：</a:t>
            </a:r>
          </a:p>
          <a:p>
            <a:pPr marL="219392" indent="-219392">
              <a:spcBef>
                <a:spcPct val="0"/>
              </a:spcBef>
            </a:pPr>
            <a:r>
              <a:rPr kumimoji="0" lang="en-US" altLang="zh-TW" dirty="0" smtClean="0"/>
              <a:t>(</a:t>
            </a:r>
            <a:r>
              <a:rPr kumimoji="0" lang="zh-TW" altLang="en-US" dirty="0" smtClean="0"/>
              <a:t>一</a:t>
            </a:r>
            <a:r>
              <a:rPr kumimoji="0" lang="en-US" altLang="zh-TW" dirty="0" smtClean="0"/>
              <a:t>)</a:t>
            </a:r>
            <a:r>
              <a:rPr kumimoji="0" lang="zh-TW" altLang="en-US" dirty="0" smtClean="0"/>
              <a:t>學生就讀或畢業國中學籍所在免試就學區，未設置</a:t>
            </a:r>
          </a:p>
          <a:p>
            <a:pPr marL="219392" indent="-219392">
              <a:spcBef>
                <a:spcPct val="0"/>
              </a:spcBef>
            </a:pPr>
            <a:r>
              <a:rPr kumimoji="0" lang="zh-TW" altLang="en-US" dirty="0" smtClean="0"/>
              <a:t>    學生適性選擇之高中職課程群別或產業特殊需求類</a:t>
            </a:r>
          </a:p>
          <a:p>
            <a:pPr marL="219392" indent="-219392">
              <a:spcBef>
                <a:spcPct val="0"/>
              </a:spcBef>
            </a:pPr>
            <a:r>
              <a:rPr kumimoji="0" lang="zh-TW" altLang="en-US" dirty="0" smtClean="0"/>
              <a:t>    科者。</a:t>
            </a:r>
          </a:p>
          <a:p>
            <a:pPr marL="219392" indent="-219392">
              <a:spcBef>
                <a:spcPct val="0"/>
              </a:spcBef>
            </a:pPr>
            <a:r>
              <a:rPr kumimoji="0" lang="en-US" altLang="zh-TW" dirty="0" smtClean="0"/>
              <a:t>(</a:t>
            </a:r>
            <a:r>
              <a:rPr kumimoji="0" lang="zh-TW" altLang="en-US" dirty="0" smtClean="0"/>
              <a:t>二</a:t>
            </a:r>
            <a:r>
              <a:rPr kumimoji="0" lang="en-US" altLang="zh-TW" dirty="0" smtClean="0"/>
              <a:t>)</a:t>
            </a:r>
            <a:r>
              <a:rPr kumimoji="0" lang="zh-TW" altLang="en-US" dirty="0" smtClean="0"/>
              <a:t>學生因搬家遷徙至本區居住者（檢附具體證明文件</a:t>
            </a:r>
            <a:r>
              <a:rPr kumimoji="0" lang="en-US" altLang="zh-TW" dirty="0" smtClean="0"/>
              <a:t>)</a:t>
            </a:r>
            <a:endParaRPr kumimoji="0" lang="zh-TW" altLang="en-US" dirty="0" smtClean="0"/>
          </a:p>
          <a:p>
            <a:pPr marL="219392" indent="-219392">
              <a:spcBef>
                <a:spcPct val="0"/>
              </a:spcBef>
            </a:pPr>
            <a:r>
              <a:rPr kumimoji="0" lang="en-US" altLang="zh-TW" dirty="0" smtClean="0"/>
              <a:t>(</a:t>
            </a:r>
            <a:r>
              <a:rPr kumimoji="0" lang="zh-TW" altLang="en-US" dirty="0" smtClean="0"/>
              <a:t>三</a:t>
            </a:r>
            <a:r>
              <a:rPr kumimoji="0" lang="en-US" altLang="zh-TW" dirty="0" smtClean="0"/>
              <a:t>)</a:t>
            </a:r>
            <a:r>
              <a:rPr kumimoji="0" lang="zh-TW" altLang="en-US" dirty="0" smtClean="0"/>
              <a:t>學生在國中階段跨區就學，但未遷移戶籍，擬申請</a:t>
            </a:r>
          </a:p>
          <a:p>
            <a:pPr marL="219392" indent="-219392">
              <a:spcBef>
                <a:spcPct val="0"/>
              </a:spcBef>
            </a:pPr>
            <a:r>
              <a:rPr kumimoji="0" lang="zh-TW" altLang="en-US" dirty="0" smtClean="0"/>
              <a:t>    返回在本區戶籍所在地就讀高中職者（檢附具體證</a:t>
            </a:r>
          </a:p>
          <a:p>
            <a:pPr marL="219392" indent="-219392">
              <a:spcBef>
                <a:spcPct val="0"/>
              </a:spcBef>
            </a:pPr>
            <a:r>
              <a:rPr kumimoji="0" lang="zh-TW" altLang="en-US" dirty="0" smtClean="0"/>
              <a:t>    明文件）。</a:t>
            </a:r>
          </a:p>
          <a:p>
            <a:pPr marL="219392" indent="-219392">
              <a:spcBef>
                <a:spcPct val="0"/>
              </a:spcBef>
            </a:pPr>
            <a:r>
              <a:rPr kumimoji="0" lang="en-US" altLang="zh-TW" dirty="0" smtClean="0"/>
              <a:t>(</a:t>
            </a:r>
            <a:r>
              <a:rPr kumimoji="0" lang="zh-TW" altLang="en-US" dirty="0" smtClean="0"/>
              <a:t>四</a:t>
            </a:r>
            <a:r>
              <a:rPr kumimoji="0" lang="en-US" altLang="zh-TW" dirty="0" smtClean="0"/>
              <a:t>)</a:t>
            </a:r>
            <a:r>
              <a:rPr kumimoji="0" lang="zh-TW" altLang="en-US" dirty="0" smtClean="0"/>
              <a:t>其他特殊因素</a:t>
            </a:r>
            <a:r>
              <a:rPr kumimoji="0" lang="en-US" altLang="zh-TW" dirty="0" smtClean="0"/>
              <a:t>(</a:t>
            </a:r>
            <a:r>
              <a:rPr kumimoji="0" lang="zh-TW" altLang="en-US" dirty="0" smtClean="0"/>
              <a:t>由本區高中高職免試入學委員會審查</a:t>
            </a:r>
            <a:r>
              <a:rPr kumimoji="0" lang="en-US" altLang="zh-TW" dirty="0" smtClean="0"/>
              <a:t>)</a:t>
            </a:r>
            <a:endParaRPr kumimoji="0" lang="zh-TW" altLang="en-US" dirty="0" smtClean="0"/>
          </a:p>
          <a:p>
            <a:pPr marL="219392" indent="-219392">
              <a:spcBef>
                <a:spcPct val="0"/>
              </a:spcBef>
            </a:pPr>
            <a:endParaRPr kumimoji="0" lang="zh-TW" altLang="en-US" b="1" dirty="0" smtClean="0">
              <a:solidFill>
                <a:srgbClr val="FF0000"/>
              </a:solidFill>
            </a:endParaRPr>
          </a:p>
          <a:p>
            <a:pPr marL="219392" indent="-219392">
              <a:spcBef>
                <a:spcPct val="0"/>
              </a:spcBef>
            </a:pPr>
            <a:endParaRPr kumimoji="0" lang="zh-TW" altLang="en-US" dirty="0" smtClean="0">
              <a:latin typeface="Arial" panose="020B0604020202020204" pitchFamily="34" charset="0"/>
            </a:endParaRPr>
          </a:p>
        </p:txBody>
      </p:sp>
    </p:spTree>
    <p:extLst>
      <p:ext uri="{BB962C8B-B14F-4D97-AF65-F5344CB8AC3E}">
        <p14:creationId xmlns:p14="http://schemas.microsoft.com/office/powerpoint/2010/main" val="2361915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smtClean="0"/>
          </a:p>
        </p:txBody>
      </p:sp>
      <p:sp>
        <p:nvSpPr>
          <p:cNvPr id="86020" name="投影片編號版面配置區 3"/>
          <p:cNvSpPr txBox="1">
            <a:spLocks noGrp="1"/>
          </p:cNvSpPr>
          <p:nvPr/>
        </p:nvSpPr>
        <p:spPr bwMode="auto">
          <a:xfrm>
            <a:off x="5624024" y="6456382"/>
            <a:ext cx="4300305" cy="3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5" tIns="45727" rIns="91455" bIns="45727"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4015D5C-C1E1-432C-9FC8-E4F00DFA4702}" type="slidenum">
              <a:rPr kumimoji="0" lang="zh-TW" altLang="en-US" sz="1200">
                <a:latin typeface="Calibri" panose="020F0502020204030204" pitchFamily="34" charset="0"/>
              </a:rPr>
              <a:pPr algn="r" eaLnBrk="1" hangingPunct="1"/>
              <a:t>17</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40859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40707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799856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xfrm>
            <a:off x="3078163" y="555625"/>
            <a:ext cx="3686175" cy="2763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8687"/>
            <a:r>
              <a:rPr lang="zh-TW" altLang="en-US" smtClean="0"/>
              <a:t> </a:t>
            </a:r>
          </a:p>
        </p:txBody>
      </p:sp>
      <p:sp>
        <p:nvSpPr>
          <p:cNvPr id="31748" name="投影片編號版面配置區 3"/>
          <p:cNvSpPr txBox="1">
            <a:spLocks noGrp="1"/>
          </p:cNvSpPr>
          <p:nvPr/>
        </p:nvSpPr>
        <p:spPr bwMode="auto">
          <a:xfrm>
            <a:off x="5570695" y="7008603"/>
            <a:ext cx="4265534"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40" tIns="49120" rIns="98240" bIns="49120"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F5B9585-B2FB-4827-BDAE-74A2985538C1}" type="slidenum">
              <a:rPr lang="zh-TW" altLang="en-US" sz="1300">
                <a:solidFill>
                  <a:srgbClr val="000000"/>
                </a:solidFill>
                <a:latin typeface="Calibri" pitchFamily="34" charset="0"/>
              </a:rPr>
              <a:pPr algn="r" eaLnBrk="1" hangingPunct="1"/>
              <a:t>21</a:t>
            </a:fld>
            <a:endParaRPr lang="zh-TW" altLang="en-US" sz="1300">
              <a:solidFill>
                <a:srgbClr val="000000"/>
              </a:solidFill>
              <a:latin typeface="Calibri" pitchFamily="34" charset="0"/>
            </a:endParaRPr>
          </a:p>
        </p:txBody>
      </p:sp>
      <p:sp>
        <p:nvSpPr>
          <p:cNvPr id="31749"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2551" indent="-285595">
              <a:defRPr kumimoji="1">
                <a:solidFill>
                  <a:schemeClr val="tx1"/>
                </a:solidFill>
                <a:latin typeface="Arial" pitchFamily="34" charset="0"/>
                <a:ea typeface="新細明體" pitchFamily="18" charset="-120"/>
              </a:defRPr>
            </a:lvl2pPr>
            <a:lvl3pPr marL="1142384" indent="-228477">
              <a:defRPr kumimoji="1">
                <a:solidFill>
                  <a:schemeClr val="tx1"/>
                </a:solidFill>
                <a:latin typeface="Arial" pitchFamily="34" charset="0"/>
                <a:ea typeface="新細明體" pitchFamily="18" charset="-120"/>
              </a:defRPr>
            </a:lvl3pPr>
            <a:lvl4pPr marL="1599337" indent="-228477">
              <a:defRPr kumimoji="1">
                <a:solidFill>
                  <a:schemeClr val="tx1"/>
                </a:solidFill>
                <a:latin typeface="Arial" pitchFamily="34" charset="0"/>
                <a:ea typeface="新細明體" pitchFamily="18" charset="-120"/>
              </a:defRPr>
            </a:lvl4pPr>
            <a:lvl5pPr marL="2056290" indent="-228477">
              <a:defRPr kumimoji="1">
                <a:solidFill>
                  <a:schemeClr val="tx1"/>
                </a:solidFill>
                <a:latin typeface="Arial" pitchFamily="34" charset="0"/>
                <a:ea typeface="新細明體" pitchFamily="18" charset="-120"/>
              </a:defRPr>
            </a:lvl5pPr>
            <a:lvl6pPr marL="2513246" indent="-2284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0199" indent="-2284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7152" indent="-2284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4105" indent="-2284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smtClean="0">
              <a:solidFill>
                <a:srgbClr val="000000"/>
              </a:solidFill>
            </a:endParaRPr>
          </a:p>
        </p:txBody>
      </p:sp>
    </p:spTree>
    <p:extLst>
      <p:ext uri="{BB962C8B-B14F-4D97-AF65-F5344CB8AC3E}">
        <p14:creationId xmlns:p14="http://schemas.microsoft.com/office/powerpoint/2010/main" val="246776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3078163" y="555625"/>
            <a:ext cx="3686175" cy="2763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8687"/>
            <a:r>
              <a:rPr lang="zh-TW" altLang="en-US" smtClean="0"/>
              <a:t> </a:t>
            </a:r>
          </a:p>
        </p:txBody>
      </p:sp>
      <p:sp>
        <p:nvSpPr>
          <p:cNvPr id="33796" name="投影片編號版面配置區 3"/>
          <p:cNvSpPr txBox="1">
            <a:spLocks noGrp="1"/>
          </p:cNvSpPr>
          <p:nvPr/>
        </p:nvSpPr>
        <p:spPr bwMode="auto">
          <a:xfrm>
            <a:off x="5570695" y="7008603"/>
            <a:ext cx="4265534"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40" tIns="49120" rIns="98240" bIns="49120"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FCC4BD7-D991-4D7E-9621-606ECBDED203}" type="slidenum">
              <a:rPr lang="zh-TW" altLang="en-US" sz="1300">
                <a:solidFill>
                  <a:srgbClr val="000000"/>
                </a:solidFill>
                <a:latin typeface="Calibri" pitchFamily="34" charset="0"/>
              </a:rPr>
              <a:pPr algn="r" eaLnBrk="1" hangingPunct="1"/>
              <a:t>22</a:t>
            </a:fld>
            <a:endParaRPr lang="zh-TW" altLang="en-US" sz="1300">
              <a:solidFill>
                <a:srgbClr val="000000"/>
              </a:solidFill>
              <a:latin typeface="Calibri" pitchFamily="34" charset="0"/>
            </a:endParaRPr>
          </a:p>
        </p:txBody>
      </p:sp>
      <p:sp>
        <p:nvSpPr>
          <p:cNvPr id="3379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2551" indent="-285595">
              <a:defRPr kumimoji="1">
                <a:solidFill>
                  <a:schemeClr val="tx1"/>
                </a:solidFill>
                <a:latin typeface="Arial" pitchFamily="34" charset="0"/>
                <a:ea typeface="新細明體" pitchFamily="18" charset="-120"/>
              </a:defRPr>
            </a:lvl2pPr>
            <a:lvl3pPr marL="1142384" indent="-228477">
              <a:defRPr kumimoji="1">
                <a:solidFill>
                  <a:schemeClr val="tx1"/>
                </a:solidFill>
                <a:latin typeface="Arial" pitchFamily="34" charset="0"/>
                <a:ea typeface="新細明體" pitchFamily="18" charset="-120"/>
              </a:defRPr>
            </a:lvl3pPr>
            <a:lvl4pPr marL="1599337" indent="-228477">
              <a:defRPr kumimoji="1">
                <a:solidFill>
                  <a:schemeClr val="tx1"/>
                </a:solidFill>
                <a:latin typeface="Arial" pitchFamily="34" charset="0"/>
                <a:ea typeface="新細明體" pitchFamily="18" charset="-120"/>
              </a:defRPr>
            </a:lvl4pPr>
            <a:lvl5pPr marL="2056290" indent="-228477">
              <a:defRPr kumimoji="1">
                <a:solidFill>
                  <a:schemeClr val="tx1"/>
                </a:solidFill>
                <a:latin typeface="Arial" pitchFamily="34" charset="0"/>
                <a:ea typeface="新細明體" pitchFamily="18" charset="-120"/>
              </a:defRPr>
            </a:lvl5pPr>
            <a:lvl6pPr marL="2513246" indent="-2284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0199" indent="-2284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7152" indent="-2284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4105" indent="-2284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smtClean="0">
              <a:solidFill>
                <a:srgbClr val="000000"/>
              </a:solidFill>
            </a:endParaRPr>
          </a:p>
        </p:txBody>
      </p:sp>
    </p:spTree>
    <p:extLst>
      <p:ext uri="{BB962C8B-B14F-4D97-AF65-F5344CB8AC3E}">
        <p14:creationId xmlns:p14="http://schemas.microsoft.com/office/powerpoint/2010/main" val="1513710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3078163" y="555625"/>
            <a:ext cx="3686175" cy="2763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8687"/>
            <a:r>
              <a:rPr lang="zh-TW" altLang="en-US" smtClean="0"/>
              <a:t> </a:t>
            </a:r>
          </a:p>
        </p:txBody>
      </p:sp>
      <p:sp>
        <p:nvSpPr>
          <p:cNvPr id="33796" name="投影片編號版面配置區 3"/>
          <p:cNvSpPr txBox="1">
            <a:spLocks noGrp="1"/>
          </p:cNvSpPr>
          <p:nvPr/>
        </p:nvSpPr>
        <p:spPr bwMode="auto">
          <a:xfrm>
            <a:off x="5570695" y="7008603"/>
            <a:ext cx="4265534"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40" tIns="49120" rIns="98240" bIns="49120"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FCC4BD7-D991-4D7E-9621-606ECBDED203}" type="slidenum">
              <a:rPr lang="zh-TW" altLang="en-US" sz="1300">
                <a:solidFill>
                  <a:srgbClr val="000000"/>
                </a:solidFill>
                <a:latin typeface="Calibri" pitchFamily="34" charset="0"/>
              </a:rPr>
              <a:pPr algn="r" eaLnBrk="1" hangingPunct="1"/>
              <a:t>23</a:t>
            </a:fld>
            <a:endParaRPr lang="zh-TW" altLang="en-US" sz="1300">
              <a:solidFill>
                <a:srgbClr val="000000"/>
              </a:solidFill>
              <a:latin typeface="Calibri" pitchFamily="34" charset="0"/>
            </a:endParaRPr>
          </a:p>
        </p:txBody>
      </p:sp>
      <p:sp>
        <p:nvSpPr>
          <p:cNvPr id="3379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2551" indent="-285595">
              <a:defRPr kumimoji="1">
                <a:solidFill>
                  <a:schemeClr val="tx1"/>
                </a:solidFill>
                <a:latin typeface="Arial" pitchFamily="34" charset="0"/>
                <a:ea typeface="新細明體" pitchFamily="18" charset="-120"/>
              </a:defRPr>
            </a:lvl2pPr>
            <a:lvl3pPr marL="1142384" indent="-228477">
              <a:defRPr kumimoji="1">
                <a:solidFill>
                  <a:schemeClr val="tx1"/>
                </a:solidFill>
                <a:latin typeface="Arial" pitchFamily="34" charset="0"/>
                <a:ea typeface="新細明體" pitchFamily="18" charset="-120"/>
              </a:defRPr>
            </a:lvl3pPr>
            <a:lvl4pPr marL="1599337" indent="-228477">
              <a:defRPr kumimoji="1">
                <a:solidFill>
                  <a:schemeClr val="tx1"/>
                </a:solidFill>
                <a:latin typeface="Arial" pitchFamily="34" charset="0"/>
                <a:ea typeface="新細明體" pitchFamily="18" charset="-120"/>
              </a:defRPr>
            </a:lvl4pPr>
            <a:lvl5pPr marL="2056290" indent="-228477">
              <a:defRPr kumimoji="1">
                <a:solidFill>
                  <a:schemeClr val="tx1"/>
                </a:solidFill>
                <a:latin typeface="Arial" pitchFamily="34" charset="0"/>
                <a:ea typeface="新細明體" pitchFamily="18" charset="-120"/>
              </a:defRPr>
            </a:lvl5pPr>
            <a:lvl6pPr marL="2513246" indent="-2284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0199" indent="-2284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7152" indent="-2284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4105" indent="-2284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smtClean="0">
              <a:solidFill>
                <a:srgbClr val="000000"/>
              </a:solidFill>
            </a:endParaRPr>
          </a:p>
        </p:txBody>
      </p:sp>
    </p:spTree>
    <p:extLst>
      <p:ext uri="{BB962C8B-B14F-4D97-AF65-F5344CB8AC3E}">
        <p14:creationId xmlns:p14="http://schemas.microsoft.com/office/powerpoint/2010/main" val="233273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xfrm>
            <a:off x="3078163" y="555625"/>
            <a:ext cx="3686175" cy="2763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8687"/>
            <a:r>
              <a:rPr lang="zh-TW" altLang="en-US" smtClean="0"/>
              <a:t> </a:t>
            </a:r>
          </a:p>
        </p:txBody>
      </p:sp>
      <p:sp>
        <p:nvSpPr>
          <p:cNvPr id="34820" name="投影片編號版面配置區 3"/>
          <p:cNvSpPr txBox="1">
            <a:spLocks noGrp="1"/>
          </p:cNvSpPr>
          <p:nvPr/>
        </p:nvSpPr>
        <p:spPr bwMode="auto">
          <a:xfrm>
            <a:off x="5570695" y="7008603"/>
            <a:ext cx="4265534"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40" tIns="49120" rIns="98240" bIns="49120"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671D184-A039-42CF-8E9F-1D5D16C59A33}" type="slidenum">
              <a:rPr lang="zh-TW" altLang="en-US" sz="1300">
                <a:solidFill>
                  <a:srgbClr val="000000"/>
                </a:solidFill>
                <a:latin typeface="Calibri" pitchFamily="34" charset="0"/>
              </a:rPr>
              <a:pPr algn="r" eaLnBrk="1" hangingPunct="1"/>
              <a:t>24</a:t>
            </a:fld>
            <a:endParaRPr lang="zh-TW" altLang="en-US" sz="1300">
              <a:solidFill>
                <a:srgbClr val="000000"/>
              </a:solidFill>
              <a:latin typeface="Calibri" pitchFamily="34" charset="0"/>
            </a:endParaRPr>
          </a:p>
        </p:txBody>
      </p:sp>
      <p:sp>
        <p:nvSpPr>
          <p:cNvPr id="34821"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2551" indent="-285595">
              <a:defRPr kumimoji="1">
                <a:solidFill>
                  <a:schemeClr val="tx1"/>
                </a:solidFill>
                <a:latin typeface="Arial" pitchFamily="34" charset="0"/>
                <a:ea typeface="新細明體" pitchFamily="18" charset="-120"/>
              </a:defRPr>
            </a:lvl2pPr>
            <a:lvl3pPr marL="1142384" indent="-228477">
              <a:defRPr kumimoji="1">
                <a:solidFill>
                  <a:schemeClr val="tx1"/>
                </a:solidFill>
                <a:latin typeface="Arial" pitchFamily="34" charset="0"/>
                <a:ea typeface="新細明體" pitchFamily="18" charset="-120"/>
              </a:defRPr>
            </a:lvl3pPr>
            <a:lvl4pPr marL="1599337" indent="-228477">
              <a:defRPr kumimoji="1">
                <a:solidFill>
                  <a:schemeClr val="tx1"/>
                </a:solidFill>
                <a:latin typeface="Arial" pitchFamily="34" charset="0"/>
                <a:ea typeface="新細明體" pitchFamily="18" charset="-120"/>
              </a:defRPr>
            </a:lvl4pPr>
            <a:lvl5pPr marL="2056290" indent="-228477">
              <a:defRPr kumimoji="1">
                <a:solidFill>
                  <a:schemeClr val="tx1"/>
                </a:solidFill>
                <a:latin typeface="Arial" pitchFamily="34" charset="0"/>
                <a:ea typeface="新細明體" pitchFamily="18" charset="-120"/>
              </a:defRPr>
            </a:lvl5pPr>
            <a:lvl6pPr marL="2513246" indent="-2284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0199" indent="-2284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7152" indent="-2284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4105" indent="-2284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smtClean="0">
              <a:solidFill>
                <a:srgbClr val="000000"/>
              </a:solidFill>
            </a:endParaRPr>
          </a:p>
        </p:txBody>
      </p:sp>
    </p:spTree>
    <p:extLst>
      <p:ext uri="{BB962C8B-B14F-4D97-AF65-F5344CB8AC3E}">
        <p14:creationId xmlns:p14="http://schemas.microsoft.com/office/powerpoint/2010/main" val="3406340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4168219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82718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654189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427426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775969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xfrm>
            <a:off x="3263900" y="511175"/>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2331"/>
            <a:r>
              <a:rPr lang="zh-TW" altLang="en-US" smtClean="0"/>
              <a:t> </a:t>
            </a:r>
          </a:p>
        </p:txBody>
      </p:sp>
      <p:sp>
        <p:nvSpPr>
          <p:cNvPr id="210948" name="投影片編號版面配置區 3"/>
          <p:cNvSpPr txBox="1">
            <a:spLocks noGrp="1"/>
          </p:cNvSpPr>
          <p:nvPr/>
        </p:nvSpPr>
        <p:spPr bwMode="auto">
          <a:xfrm>
            <a:off x="5619034" y="6456380"/>
            <a:ext cx="4305245" cy="3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05" tIns="45352" rIns="90705" bIns="45352"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4AD8C70A-8D65-414C-9964-6C6FE791361F}" type="slidenum">
              <a:rPr lang="zh-TW" altLang="en-US" sz="1200">
                <a:solidFill>
                  <a:srgbClr val="000000"/>
                </a:solidFill>
                <a:latin typeface="Calibri" pitchFamily="34" charset="0"/>
              </a:rPr>
              <a:pPr algn="r"/>
              <a:t>78</a:t>
            </a:fld>
            <a:endParaRPr lang="zh-TW" altLang="en-US" sz="1200">
              <a:solidFill>
                <a:srgbClr val="000000"/>
              </a:solidFill>
              <a:latin typeface="Calibri" pitchFamily="34" charset="0"/>
            </a:endParaRPr>
          </a:p>
        </p:txBody>
      </p:sp>
    </p:spTree>
    <p:extLst>
      <p:ext uri="{BB962C8B-B14F-4D97-AF65-F5344CB8AC3E}">
        <p14:creationId xmlns:p14="http://schemas.microsoft.com/office/powerpoint/2010/main" val="163621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投影片圖像版面配置區 1"/>
          <p:cNvSpPr>
            <a:spLocks noGrp="1" noRot="1" noChangeAspect="1" noTextEdit="1"/>
          </p:cNvSpPr>
          <p:nvPr>
            <p:ph type="sldImg"/>
          </p:nvPr>
        </p:nvSpPr>
        <p:spPr bwMode="auto">
          <a:xfrm>
            <a:off x="3073400" y="554038"/>
            <a:ext cx="3684588" cy="2763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2331"/>
            <a:endParaRPr lang="zh-TW" altLang="en-US" smtClean="0"/>
          </a:p>
        </p:txBody>
      </p:sp>
      <p:sp>
        <p:nvSpPr>
          <p:cNvPr id="211972" name="投影片編號版面配置區 3"/>
          <p:cNvSpPr txBox="1">
            <a:spLocks noGrp="1"/>
          </p:cNvSpPr>
          <p:nvPr/>
        </p:nvSpPr>
        <p:spPr bwMode="auto">
          <a:xfrm>
            <a:off x="5567047" y="7000933"/>
            <a:ext cx="4257987" cy="36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05" tIns="45302" rIns="90605" bIns="45302"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1AA875A-21C1-488C-9A6F-A2E2D97D46B9}" type="slidenum">
              <a:rPr lang="zh-TW" altLang="en-US" sz="1200">
                <a:solidFill>
                  <a:srgbClr val="000000"/>
                </a:solidFill>
                <a:latin typeface="Calibri" pitchFamily="34" charset="0"/>
              </a:rPr>
              <a:pPr algn="r" eaLnBrk="1" hangingPunct="1"/>
              <a:t>79</a:t>
            </a:fld>
            <a:endParaRPr lang="zh-TW" altLang="en-US" sz="1200">
              <a:solidFill>
                <a:srgbClr val="000000"/>
              </a:solidFill>
              <a:latin typeface="Calibri" pitchFamily="34" charset="0"/>
            </a:endParaRPr>
          </a:p>
        </p:txBody>
      </p:sp>
    </p:spTree>
    <p:extLst>
      <p:ext uri="{BB962C8B-B14F-4D97-AF65-F5344CB8AC3E}">
        <p14:creationId xmlns:p14="http://schemas.microsoft.com/office/powerpoint/2010/main" val="1999350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3316100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1199235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2300427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1320457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007972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00940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106271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632682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529459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626059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9758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064991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944649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160720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46348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587314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72877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946533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566308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926949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230911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6326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02299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99483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95249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408649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75459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xfrm>
            <a:off x="3263900" y="511175"/>
            <a:ext cx="3398838" cy="2547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smtClean="0"/>
          </a:p>
        </p:txBody>
      </p:sp>
    </p:spTree>
    <p:extLst>
      <p:ext uri="{BB962C8B-B14F-4D97-AF65-F5344CB8AC3E}">
        <p14:creationId xmlns:p14="http://schemas.microsoft.com/office/powerpoint/2010/main" val="362511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A5A83CBF-6C3E-4902-B7D4-F11E4E0E77BE}" type="datetime1">
              <a:rPr lang="zh-TW" altLang="en-US" smtClean="0"/>
              <a:t>2017/2/20</a:t>
            </a:fld>
            <a:endParaRPr lang="zh-TW" altLang="en-US"/>
          </a:p>
        </p:txBody>
      </p:sp>
      <p:sp>
        <p:nvSpPr>
          <p:cNvPr id="20" name="頁尾版面配置區 19"/>
          <p:cNvSpPr>
            <a:spLocks noGrp="1"/>
          </p:cNvSpPr>
          <p:nvPr>
            <p:ph type="ftr" sz="quarter" idx="11"/>
          </p:nvPr>
        </p:nvSpPr>
        <p:spPr/>
        <p:txBody>
          <a:bodyPr/>
          <a:lstStyle>
            <a:extLst/>
          </a:lstStyle>
          <a:p>
            <a:endParaRPr lang="zh-TW" altLang="en-US"/>
          </a:p>
        </p:txBody>
      </p:sp>
      <p:sp>
        <p:nvSpPr>
          <p:cNvPr id="10" name="投影片編號版面配置區 9"/>
          <p:cNvSpPr>
            <a:spLocks noGrp="1"/>
          </p:cNvSpPr>
          <p:nvPr>
            <p:ph type="sldNum" sz="quarter" idx="12"/>
          </p:nvPr>
        </p:nvSpPr>
        <p:spPr/>
        <p:txBody>
          <a:bodyPr/>
          <a:lstStyle>
            <a:extLst/>
          </a:lstStyle>
          <a:p>
            <a:fld id="{47D433DB-B31C-49C9-BEC3-1A87A9E59357}" type="slidenum">
              <a:rPr lang="zh-TW" altLang="en-US" smtClean="0"/>
              <a:pPr/>
              <a:t>‹#›</a:t>
            </a:fld>
            <a:endParaRPr lang="zh-TW" altLang="en-US" dirty="0"/>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FE9ECBC9-48CD-4933-94DB-C47309D67290}" type="datetime1">
              <a:rPr lang="zh-TW" altLang="en-US" smtClean="0"/>
              <a:t>2017/2/20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F8266407-E5A2-484C-9927-87BD4D472797}" type="datetime1">
              <a:rPr lang="zh-TW" altLang="en-US" smtClean="0"/>
              <a:t>2017/2/20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zh-TW" altLang="en-US" dirty="0"/>
          </a:p>
        </p:txBody>
      </p:sp>
      <p:sp>
        <p:nvSpPr>
          <p:cNvPr id="3" name="表格版面配置區 2"/>
          <p:cNvSpPr>
            <a:spLocks noGrp="1"/>
          </p:cNvSpPr>
          <p:nvPr>
            <p:ph type="tbl" idx="1"/>
          </p:nvPr>
        </p:nvSpPr>
        <p:spPr>
          <a:xfrm>
            <a:off x="457200" y="1600206"/>
            <a:ext cx="82296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dirty="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054D688D-1CC6-47EE-8DB6-DD9C8AE5E850}" type="datetime1">
              <a:rPr lang="zh-TW" altLang="en-US" smtClean="0"/>
              <a:t>2017/2/20</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a:p>
        </p:txBody>
      </p:sp>
      <p:sp>
        <p:nvSpPr>
          <p:cNvPr id="6" name="Slide Number Placeholder 6"/>
          <p:cNvSpPr>
            <a:spLocks noGrp="1"/>
          </p:cNvSpPr>
          <p:nvPr>
            <p:ph type="sldNum" sz="quarter" idx="12"/>
          </p:nvPr>
        </p:nvSpPr>
        <p:spPr>
          <a:xfrm>
            <a:off x="7658100" y="6622288"/>
            <a:ext cx="480060" cy="237744"/>
          </a:xfrm>
        </p:spPr>
        <p:txBody>
          <a:bodyPr/>
          <a:lstStyle>
            <a:lvl1pPr eaLnBrk="0" fontAlgn="base" hangingPunct="0">
              <a:spcBef>
                <a:spcPct val="0"/>
              </a:spcBef>
              <a:spcAft>
                <a:spcPct val="0"/>
              </a:spcAft>
              <a:defRPr kumimoji="1" sz="1800" b="1">
                <a:latin typeface="Arial" pitchFamily="34" charset="0"/>
              </a:defRPr>
            </a:lvl1pPr>
          </a:lstStyle>
          <a:p>
            <a:pPr>
              <a:defRPr/>
            </a:pPr>
            <a:fld id="{FB8AD0DE-A118-4F45-B9B6-089AA85C8FDD}" type="slidenum">
              <a:rPr lang="en-US" altLang="zh-TW" smtClean="0"/>
              <a:pPr>
                <a:defRPr/>
              </a:pPr>
              <a:t>‹#›</a:t>
            </a:fld>
            <a:endParaRPr lang="en-US" altLang="zh-TW" dirty="0"/>
          </a:p>
        </p:txBody>
      </p:sp>
    </p:spTree>
    <p:extLst>
      <p:ext uri="{BB962C8B-B14F-4D97-AF65-F5344CB8AC3E}">
        <p14:creationId xmlns:p14="http://schemas.microsoft.com/office/powerpoint/2010/main" val="2515871801"/>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1EF4758-A764-42E0-A4B0-D206BCA2373A}" type="datetime1">
              <a:rPr lang="zh-TW" altLang="en-US" smtClean="0"/>
              <a:t>2017/2/20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00D8D47D-1A97-4D48-B99D-1352C16A50AC}" type="datetime1">
              <a:rPr lang="zh-TW" altLang="en-US" smtClean="0"/>
              <a:t>2017/2/20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CFEECE29-1556-451E-9D8D-4A0F3217AA80}" type="datetime1">
              <a:rPr lang="zh-TW" altLang="en-US" smtClean="0"/>
              <a:t>2017/2/20</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97213121-82A0-4626-B717-EE341C107D67}" type="datetime1">
              <a:rPr lang="zh-TW" altLang="en-US" smtClean="0"/>
              <a:t>2017/2/20</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7939D3D3-0C37-4A09-89BF-DB135DF72897}" type="datetime1">
              <a:rPr lang="zh-TW" altLang="en-US" smtClean="0"/>
              <a:t>2017/2/20</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BD21CC55-8C35-4933-AA9B-68D16FCEC3FD}" type="datetime1">
              <a:rPr lang="zh-TW" altLang="en-US" smtClean="0"/>
              <a:t>2017/2/20</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3A91938-8A98-425F-AD01-7DD9BFA18442}" type="datetime1">
              <a:rPr lang="zh-TW" altLang="en-US" smtClean="0"/>
              <a:t>2017/2/20</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0040FB9F-A3E8-4638-9E9C-8530EAB70829}" type="datetime1">
              <a:rPr lang="zh-TW" altLang="en-US" smtClean="0"/>
              <a:t>2017/2/20</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7D433DB-B31C-49C9-BEC3-1A87A9E59357}" type="slidenum">
              <a:rPr lang="zh-TW" altLang="en-US" smtClean="0"/>
              <a:pPr/>
              <a:t>‹#›</a:t>
            </a:fld>
            <a:endParaRPr lang="zh-TW"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3961470-106C-444D-9C26-49E1778FCDE5}" type="datetime1">
              <a:rPr lang="zh-TW" altLang="en-US" smtClean="0"/>
              <a:t>2017/2/20</a:t>
            </a:fld>
            <a:endParaRPr lang="zh-TW" altLang="en-US"/>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7D433DB-B31C-49C9-BEC3-1A87A9E59357}" type="slidenum">
              <a:rPr lang="zh-TW" altLang="en-US" smtClean="0"/>
              <a:pPr/>
              <a:t>‹#›</a:t>
            </a:fld>
            <a:endParaRPr lang="zh-TW" altLang="en-US"/>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106priorefa.tp.edu.tw/"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elife.tp.edu.tw/"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http://ttk.entry.edu.tw/"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980728"/>
            <a:ext cx="7772400" cy="2592287"/>
          </a:xfrm>
        </p:spPr>
        <p:txBody>
          <a:bodyPr>
            <a:normAutofit fontScale="90000"/>
          </a:bodyPr>
          <a:lstStyle/>
          <a:p>
            <a:pPr algn="ctr" eaLnBrk="1" hangingPunct="1">
              <a:defRPr/>
            </a:pPr>
            <a:r>
              <a:rPr kumimoji="0" lang="zh-TW" altLang="en-US" b="1" dirty="0" smtClean="0">
                <a:solidFill>
                  <a:schemeClr val="accent5">
                    <a:lumMod val="50000"/>
                  </a:schemeClr>
                </a:solidFill>
                <a:effectLst>
                  <a:outerShdw blurRad="38100" dist="38100" dir="2700000" algn="tl">
                    <a:srgbClr val="C0C0C0"/>
                  </a:outerShdw>
                </a:effectLst>
                <a:latin typeface="微軟正黑體" panose="020B0604030504040204" pitchFamily="34" charset="-120"/>
              </a:rPr>
              <a:t>臺北市十二年國民基本教育</a:t>
            </a:r>
            <a:r>
              <a:rPr kumimoji="0" lang="en-US" altLang="zh-TW" sz="4800" b="1" dirty="0" smtClean="0">
                <a:solidFill>
                  <a:srgbClr val="FF0000"/>
                </a:solidFill>
                <a:effectLst>
                  <a:outerShdw blurRad="38100" dist="38100" dir="2700000" algn="tl">
                    <a:srgbClr val="C0C0C0"/>
                  </a:outerShdw>
                </a:effectLst>
                <a:latin typeface="微軟正黑體" panose="020B0604030504040204" pitchFamily="34" charset="-120"/>
              </a:rPr>
              <a:t/>
            </a:r>
            <a:br>
              <a:rPr kumimoji="0" lang="en-US" altLang="zh-TW" sz="4800" b="1" dirty="0" smtClean="0">
                <a:solidFill>
                  <a:srgbClr val="FF0000"/>
                </a:solidFill>
                <a:effectLst>
                  <a:outerShdw blurRad="38100" dist="38100" dir="2700000" algn="tl">
                    <a:srgbClr val="C0C0C0"/>
                  </a:outerShdw>
                </a:effectLst>
                <a:latin typeface="微軟正黑體" panose="020B0604030504040204" pitchFamily="34" charset="-120"/>
              </a:rPr>
            </a:br>
            <a:r>
              <a:rPr kumimoji="0" lang="en-US" altLang="zh-TW" sz="4800" b="1" dirty="0" smtClean="0">
                <a:solidFill>
                  <a:srgbClr val="000099"/>
                </a:solidFill>
                <a:effectLst>
                  <a:outerShdw blurRad="38100" dist="38100" dir="2700000" algn="tl">
                    <a:srgbClr val="C0C0C0"/>
                  </a:outerShdw>
                </a:effectLst>
                <a:latin typeface="微軟正黑體" panose="020B0604030504040204" pitchFamily="34" charset="-120"/>
              </a:rPr>
              <a:t/>
            </a:r>
            <a:br>
              <a:rPr kumimoji="0" lang="en-US" altLang="zh-TW" sz="4800" b="1" dirty="0" smtClean="0">
                <a:solidFill>
                  <a:srgbClr val="000099"/>
                </a:solidFill>
                <a:effectLst>
                  <a:outerShdw blurRad="38100" dist="38100" dir="2700000" algn="tl">
                    <a:srgbClr val="C0C0C0"/>
                  </a:outerShdw>
                </a:effectLst>
                <a:latin typeface="微軟正黑體" panose="020B0604030504040204" pitchFamily="34" charset="-120"/>
              </a:rPr>
            </a:br>
            <a:r>
              <a:rPr kumimoji="0" lang="en-US" altLang="zh-TW" sz="4800" b="1" dirty="0" smtClean="0">
                <a:solidFill>
                  <a:srgbClr val="C00000"/>
                </a:solidFill>
                <a:effectLst>
                  <a:outerShdw blurRad="38100" dist="38100" dir="2700000" algn="tl">
                    <a:srgbClr val="C0C0C0"/>
                  </a:outerShdw>
                </a:effectLst>
                <a:latin typeface="微軟正黑體" panose="020B0604030504040204" pitchFamily="34" charset="-120"/>
              </a:rPr>
              <a:t>106</a:t>
            </a:r>
            <a:r>
              <a:rPr kumimoji="0" lang="zh-TW" altLang="en-US" sz="4800" b="1" dirty="0" smtClean="0">
                <a:solidFill>
                  <a:srgbClr val="C00000"/>
                </a:solidFill>
                <a:effectLst>
                  <a:outerShdw blurRad="38100" dist="38100" dir="2700000" algn="tl">
                    <a:srgbClr val="C0C0C0"/>
                  </a:outerShdw>
                </a:effectLst>
                <a:latin typeface="微軟正黑體" panose="020B0604030504040204" pitchFamily="34" charset="-120"/>
              </a:rPr>
              <a:t>學年</a:t>
            </a:r>
            <a:r>
              <a:rPr kumimoji="0" lang="en-US" altLang="zh-TW" sz="4800" b="1" dirty="0" smtClean="0">
                <a:solidFill>
                  <a:srgbClr val="C00000"/>
                </a:solidFill>
                <a:effectLst>
                  <a:outerShdw blurRad="38100" dist="38100" dir="2700000" algn="tl">
                    <a:srgbClr val="C0C0C0"/>
                  </a:outerShdw>
                </a:effectLst>
                <a:latin typeface="微軟正黑體" panose="020B0604030504040204" pitchFamily="34" charset="-120"/>
              </a:rPr>
              <a:t/>
            </a:r>
            <a:br>
              <a:rPr kumimoji="0" lang="en-US" altLang="zh-TW" sz="4800" b="1" dirty="0" smtClean="0">
                <a:solidFill>
                  <a:srgbClr val="C00000"/>
                </a:solidFill>
                <a:effectLst>
                  <a:outerShdw blurRad="38100" dist="38100" dir="2700000" algn="tl">
                    <a:srgbClr val="C0C0C0"/>
                  </a:outerShdw>
                </a:effectLst>
                <a:latin typeface="微軟正黑體" panose="020B0604030504040204" pitchFamily="34" charset="-120"/>
              </a:rPr>
            </a:br>
            <a:r>
              <a:rPr kumimoji="0" lang="zh-TW" altLang="en-US" sz="4800" b="1" dirty="0" smtClean="0">
                <a:solidFill>
                  <a:srgbClr val="C00000"/>
                </a:solidFill>
                <a:effectLst>
                  <a:outerShdw blurRad="38100" dist="38100" dir="2700000" algn="tl">
                    <a:srgbClr val="C0C0C0"/>
                  </a:outerShdw>
                </a:effectLst>
                <a:latin typeface="微軟正黑體" panose="020B0604030504040204" pitchFamily="34" charset="-120"/>
              </a:rPr>
              <a:t>適性入學宣導</a:t>
            </a:r>
            <a:endParaRPr kumimoji="0" lang="zh-TW" altLang="en-US" sz="5400" b="1" dirty="0" smtClean="0">
              <a:solidFill>
                <a:srgbClr val="C00000"/>
              </a:solidFill>
              <a:effectLst>
                <a:outerShdw blurRad="38100" dist="38100" dir="2700000" algn="tl">
                  <a:srgbClr val="C0C0C0"/>
                </a:outerShdw>
              </a:effectLst>
              <a:latin typeface="微軟正黑體" panose="020B0604030504040204" pitchFamily="34" charset="-120"/>
            </a:endParaRPr>
          </a:p>
        </p:txBody>
      </p:sp>
      <p:sp>
        <p:nvSpPr>
          <p:cNvPr id="3" name="副標題 2"/>
          <p:cNvSpPr>
            <a:spLocks noGrp="1"/>
          </p:cNvSpPr>
          <p:nvPr>
            <p:ph type="subTitle" idx="1"/>
          </p:nvPr>
        </p:nvSpPr>
        <p:spPr>
          <a:xfrm>
            <a:off x="683568" y="4941168"/>
            <a:ext cx="7543800" cy="1143000"/>
          </a:xfrm>
        </p:spPr>
        <p:txBody>
          <a:bodyPr>
            <a:noAutofit/>
          </a:bodyPr>
          <a:lstStyle/>
          <a:p>
            <a:pPr algn="ctr"/>
            <a:r>
              <a:rPr lang="zh-TW" altLang="en-US" sz="2800" b="1" dirty="0" smtClean="0">
                <a:solidFill>
                  <a:schemeClr val="bg2">
                    <a:lumMod val="10000"/>
                  </a:schemeClr>
                </a:solidFill>
                <a:latin typeface="微軟正黑體" panose="020B0604030504040204" pitchFamily="34" charset="-120"/>
                <a:ea typeface="微軟正黑體" panose="020B0604030504040204" pitchFamily="34" charset="-120"/>
              </a:rPr>
              <a:t>講師：郭建誠</a:t>
            </a:r>
            <a:endParaRPr lang="en-US" altLang="zh-TW" sz="2800" b="1" dirty="0" smtClean="0">
              <a:solidFill>
                <a:schemeClr val="bg2">
                  <a:lumMod val="10000"/>
                </a:schemeClr>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bg2">
                    <a:lumMod val="10000"/>
                  </a:schemeClr>
                </a:solidFill>
                <a:latin typeface="微軟正黑體" panose="020B0604030504040204" pitchFamily="34" charset="-120"/>
                <a:ea typeface="微軟正黑體" panose="020B0604030504040204" pitchFamily="34" charset="-120"/>
              </a:rPr>
              <a:t>中華民國</a:t>
            </a:r>
            <a:r>
              <a:rPr lang="en-US" altLang="zh-TW" sz="2800" b="1" dirty="0" smtClean="0">
                <a:solidFill>
                  <a:schemeClr val="bg2">
                    <a:lumMod val="10000"/>
                  </a:schemeClr>
                </a:solidFill>
                <a:latin typeface="微軟正黑體" panose="020B0604030504040204" pitchFamily="34" charset="-120"/>
                <a:ea typeface="微軟正黑體" panose="020B0604030504040204" pitchFamily="34" charset="-120"/>
              </a:rPr>
              <a:t>106</a:t>
            </a:r>
            <a:r>
              <a:rPr lang="zh-TW" altLang="en-US" sz="2800" b="1" dirty="0" smtClean="0">
                <a:solidFill>
                  <a:schemeClr val="bg2">
                    <a:lumMod val="10000"/>
                  </a:schemeClr>
                </a:solidFill>
                <a:latin typeface="微軟正黑體" panose="020B0604030504040204" pitchFamily="34" charset="-120"/>
                <a:ea typeface="微軟正黑體" panose="020B0604030504040204" pitchFamily="34" charset="-120"/>
              </a:rPr>
              <a:t>年</a:t>
            </a:r>
            <a:r>
              <a:rPr lang="en-US" altLang="zh-TW" sz="2800" b="1" dirty="0" smtClean="0">
                <a:solidFill>
                  <a:schemeClr val="bg2">
                    <a:lumMod val="10000"/>
                  </a:schemeClr>
                </a:solidFill>
                <a:latin typeface="微軟正黑體" panose="020B0604030504040204" pitchFamily="34" charset="-120"/>
                <a:ea typeface="微軟正黑體" panose="020B0604030504040204" pitchFamily="34" charset="-120"/>
              </a:rPr>
              <a:t>02</a:t>
            </a:r>
            <a:r>
              <a:rPr lang="zh-TW" altLang="en-US" sz="2800" b="1" dirty="0" smtClean="0">
                <a:solidFill>
                  <a:schemeClr val="bg2">
                    <a:lumMod val="10000"/>
                  </a:schemeClr>
                </a:solidFill>
                <a:latin typeface="微軟正黑體" panose="020B0604030504040204" pitchFamily="34" charset="-120"/>
                <a:ea typeface="微軟正黑體" panose="020B0604030504040204" pitchFamily="34" charset="-120"/>
              </a:rPr>
              <a:t>月</a:t>
            </a:r>
            <a:r>
              <a:rPr lang="en-US" altLang="zh-TW" sz="2800" b="1" smtClean="0">
                <a:solidFill>
                  <a:schemeClr val="bg2">
                    <a:lumMod val="10000"/>
                  </a:schemeClr>
                </a:solidFill>
                <a:latin typeface="微軟正黑體" panose="020B0604030504040204" pitchFamily="34" charset="-120"/>
                <a:ea typeface="微軟正黑體" panose="020B0604030504040204" pitchFamily="34" charset="-120"/>
              </a:rPr>
              <a:t>21</a:t>
            </a:r>
            <a:r>
              <a:rPr lang="zh-TW" altLang="en-US" sz="2800" b="1" smtClean="0">
                <a:solidFill>
                  <a:schemeClr val="bg2">
                    <a:lumMod val="10000"/>
                  </a:schemeClr>
                </a:solidFill>
                <a:latin typeface="微軟正黑體" panose="020B0604030504040204" pitchFamily="34" charset="-120"/>
                <a:ea typeface="微軟正黑體" panose="020B0604030504040204" pitchFamily="34" charset="-120"/>
              </a:rPr>
              <a:t>日</a:t>
            </a:r>
            <a:endParaRPr lang="zh-TW" altLang="en-US" sz="2800" b="1" dirty="0">
              <a:solidFill>
                <a:schemeClr val="bg2">
                  <a:lumMod val="1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06155727"/>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2"/>
          <p:cNvSpPr txBox="1">
            <a:spLocks/>
          </p:cNvSpPr>
          <p:nvPr/>
        </p:nvSpPr>
        <p:spPr bwMode="auto">
          <a:xfrm>
            <a:off x="1115616" y="329937"/>
            <a:ext cx="7416824" cy="575108"/>
          </a:xfrm>
          <a:prstGeom prst="rect">
            <a:avLst/>
          </a:prstGeom>
          <a:solidFill>
            <a:srgbClr val="FFFF99">
              <a:alpha val="44000"/>
            </a:srgbClr>
          </a:solid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defTabSz="1244600" eaLnBrk="1" hangingPunct="1">
              <a:lnSpc>
                <a:spcPct val="90000"/>
              </a:lnSpc>
              <a:defRPr/>
            </a:pPr>
            <a:r>
              <a:rPr lang="zh-TW" altLang="en-US" sz="3800" b="1" dirty="0" smtClean="0">
                <a:solidFill>
                  <a:schemeClr val="tx1">
                    <a:lumMod val="95000"/>
                    <a:lumOff val="5000"/>
                  </a:schemeClr>
                </a:solidFill>
                <a:latin typeface="微軟正黑體" panose="020B0604030504040204" pitchFamily="34" charset="-120"/>
                <a:ea typeface="微軟正黑體" panose="020B0604030504040204" pitchFamily="34" charset="-120"/>
              </a:rPr>
              <a:t>國中教育會考各科成績人數比例</a:t>
            </a:r>
          </a:p>
        </p:txBody>
      </p:sp>
      <p:graphicFrame>
        <p:nvGraphicFramePr>
          <p:cNvPr id="55" name="表格 54"/>
          <p:cNvGraphicFramePr>
            <a:graphicFrameLocks noGrp="1"/>
          </p:cNvGraphicFramePr>
          <p:nvPr>
            <p:extLst>
              <p:ext uri="{D42A27DB-BD31-4B8C-83A1-F6EECF244321}">
                <p14:modId xmlns:p14="http://schemas.microsoft.com/office/powerpoint/2010/main" val="906780257"/>
              </p:ext>
            </p:extLst>
          </p:nvPr>
        </p:nvGraphicFramePr>
        <p:xfrm>
          <a:off x="1335414" y="1124744"/>
          <a:ext cx="7200799" cy="5493307"/>
        </p:xfrm>
        <a:graphic>
          <a:graphicData uri="http://schemas.openxmlformats.org/drawingml/2006/table">
            <a:tbl>
              <a:tblPr firstRow="1" firstCol="1" bandRow="1">
                <a:tableStyleId>{21E4AEA4-8DFA-4A89-87EB-49C32662AFE0}</a:tableStyleId>
              </a:tblPr>
              <a:tblGrid>
                <a:gridCol w="1474105"/>
                <a:gridCol w="1450447"/>
                <a:gridCol w="1724895"/>
                <a:gridCol w="1109134"/>
                <a:gridCol w="1442218"/>
              </a:tblGrid>
              <a:tr h="414514">
                <a:tc>
                  <a:txBody>
                    <a:bodyPr/>
                    <a:lstStyle/>
                    <a:p>
                      <a:pPr>
                        <a:spcAft>
                          <a:spcPts val="0"/>
                        </a:spcAft>
                      </a:pPr>
                      <a:r>
                        <a:rPr lang="zh-TW" sz="2400" kern="0" dirty="0">
                          <a:solidFill>
                            <a:srgbClr val="002060"/>
                          </a:solidFill>
                          <a:effectLst/>
                        </a:rPr>
                        <a:t>　人數比例</a:t>
                      </a:r>
                      <a:endParaRPr lang="zh-TW" sz="2400" kern="100" dirty="0">
                        <a:solidFill>
                          <a:srgbClr val="002060"/>
                        </a:solidFill>
                        <a:effectLst/>
                        <a:latin typeface="Calibri"/>
                        <a:ea typeface="新細明體"/>
                        <a:cs typeface="Times New Roman"/>
                      </a:endParaRPr>
                    </a:p>
                  </a:txBody>
                  <a:tcPr marL="29026" marR="29026" marT="0" marB="0" anchor="ctr"/>
                </a:tc>
                <a:tc>
                  <a:txBody>
                    <a:bodyPr/>
                    <a:lstStyle/>
                    <a:p>
                      <a:pPr>
                        <a:spcAft>
                          <a:spcPts val="0"/>
                        </a:spcAft>
                      </a:pPr>
                      <a:r>
                        <a:rPr lang="zh-TW" sz="2400" kern="0" dirty="0">
                          <a:solidFill>
                            <a:srgbClr val="002060"/>
                          </a:solidFill>
                          <a:effectLst/>
                        </a:rPr>
                        <a:t>　三等級</a:t>
                      </a:r>
                      <a:endParaRPr lang="zh-TW" sz="2400" kern="100" dirty="0">
                        <a:solidFill>
                          <a:srgbClr val="002060"/>
                        </a:solidFill>
                        <a:effectLst/>
                        <a:latin typeface="Calibri"/>
                        <a:ea typeface="新細明體"/>
                        <a:cs typeface="Times New Roman"/>
                      </a:endParaRPr>
                    </a:p>
                  </a:txBody>
                  <a:tcPr marL="29026" marR="29026" marT="0" marB="0" anchor="ctr">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kern="0" dirty="0">
                          <a:solidFill>
                            <a:srgbClr val="002060"/>
                          </a:solidFill>
                          <a:effectLst/>
                        </a:rPr>
                        <a:t>四標示</a:t>
                      </a:r>
                      <a:endParaRPr lang="zh-TW" sz="2400" kern="100" dirty="0">
                        <a:solidFill>
                          <a:srgbClr val="002060"/>
                        </a:solidFill>
                        <a:effectLst/>
                        <a:latin typeface="Calibri"/>
                        <a:ea typeface="新細明體"/>
                        <a:cs typeface="Times New Roman"/>
                      </a:endParaRPr>
                    </a:p>
                  </a:txBody>
                  <a:tcPr marL="29026" marR="29026" marT="0" marB="0" anchor="ctr">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kern="0" dirty="0">
                          <a:solidFill>
                            <a:srgbClr val="002060"/>
                          </a:solidFill>
                          <a:effectLst/>
                        </a:rPr>
                        <a:t>會考績分</a:t>
                      </a:r>
                      <a:endParaRPr lang="zh-TW" sz="2400" kern="100" dirty="0">
                        <a:solidFill>
                          <a:srgbClr val="002060"/>
                        </a:solidFill>
                        <a:effectLst/>
                        <a:latin typeface="Calibri"/>
                        <a:ea typeface="新細明體"/>
                        <a:cs typeface="Times New Roman"/>
                      </a:endParaRPr>
                    </a:p>
                  </a:txBody>
                  <a:tcPr marL="29026" marR="29026" marT="0" marB="0" anchor="ctr">
                    <a:lnB w="12700" cap="flat" cmpd="sng" algn="ctr">
                      <a:solidFill>
                        <a:schemeClr val="tx1"/>
                      </a:solidFill>
                      <a:prstDash val="solid"/>
                      <a:round/>
                      <a:headEnd type="none" w="med" len="med"/>
                      <a:tailEnd type="none" w="med" len="med"/>
                    </a:lnB>
                  </a:tcPr>
                </a:tc>
              </a:tr>
              <a:tr h="414514">
                <a:tc rowSpan="7">
                  <a:txBody>
                    <a:bodyPr/>
                    <a:lstStyle/>
                    <a:p>
                      <a:pPr>
                        <a:spcAft>
                          <a:spcPts val="0"/>
                        </a:spcAft>
                      </a:pPr>
                      <a:r>
                        <a:rPr lang="zh-TW" sz="2400" kern="0" dirty="0">
                          <a:solidFill>
                            <a:srgbClr val="002060"/>
                          </a:solidFill>
                          <a:effectLst/>
                        </a:rPr>
                        <a:t>　</a:t>
                      </a:r>
                      <a:r>
                        <a:rPr lang="en-US" sz="2400" kern="0" dirty="0">
                          <a:solidFill>
                            <a:srgbClr val="002060"/>
                          </a:solidFill>
                          <a:effectLst/>
                        </a:rPr>
                        <a:t>100%</a:t>
                      </a:r>
                      <a:endParaRPr lang="zh-TW" sz="2400" kern="100" dirty="0">
                        <a:solidFill>
                          <a:srgbClr val="002060"/>
                        </a:solidFill>
                        <a:effectLst/>
                        <a:latin typeface="Calibri"/>
                        <a:ea typeface="新細明體"/>
                        <a:cs typeface="Times New Roman"/>
                      </a:endParaRPr>
                    </a:p>
                  </a:txBody>
                  <a:tcPr marL="29026" marR="29026" marT="0" marB="0" anchor="ctr">
                    <a:lnR w="12700" cap="flat" cmpd="sng" algn="ctr">
                      <a:solidFill>
                        <a:schemeClr val="tx1"/>
                      </a:solidFill>
                      <a:prstDash val="solid"/>
                      <a:round/>
                      <a:headEnd type="none" w="med" len="med"/>
                      <a:tailEnd type="none" w="med" len="med"/>
                    </a:lnR>
                  </a:tcPr>
                </a:tc>
                <a:tc rowSpan="3">
                  <a:txBody>
                    <a:bodyPr/>
                    <a:lstStyle/>
                    <a:p>
                      <a:pPr algn="ctr">
                        <a:spcAft>
                          <a:spcPts val="0"/>
                        </a:spcAft>
                      </a:pPr>
                      <a:r>
                        <a:rPr lang="en-US" sz="1800" kern="0" dirty="0">
                          <a:effectLst/>
                        </a:rPr>
                        <a:t>A</a:t>
                      </a:r>
                      <a:endParaRPr lang="zh-TW" sz="1800" kern="100" dirty="0">
                        <a:effectLst/>
                      </a:endParaRPr>
                    </a:p>
                    <a:p>
                      <a:pPr algn="ctr">
                        <a:spcAft>
                          <a:spcPts val="0"/>
                        </a:spcAft>
                      </a:pPr>
                      <a:r>
                        <a:rPr lang="zh-TW" sz="1800" kern="0" dirty="0">
                          <a:effectLst/>
                        </a:rPr>
                        <a:t>精熟</a:t>
                      </a:r>
                      <a:endParaRPr lang="zh-TW" sz="1800" kern="100" dirty="0">
                        <a:effectLst/>
                      </a:endParaRPr>
                    </a:p>
                    <a:p>
                      <a:pPr algn="ctr">
                        <a:spcAft>
                          <a:spcPts val="0"/>
                        </a:spcAft>
                      </a:pPr>
                      <a:r>
                        <a:rPr lang="en-US" sz="1800" kern="0" dirty="0">
                          <a:effectLst/>
                        </a:rPr>
                        <a:t>10%~20%</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zh-TW" sz="1800" kern="100" dirty="0">
                          <a:effectLst/>
                        </a:rPr>
                        <a:t>前</a:t>
                      </a:r>
                      <a:r>
                        <a:rPr lang="en-US" sz="1800" kern="100" dirty="0">
                          <a:effectLst/>
                        </a:rPr>
                        <a:t>25</a:t>
                      </a:r>
                      <a:r>
                        <a:rPr lang="zh-TW" sz="1800" kern="100" dirty="0">
                          <a:effectLst/>
                        </a:rPr>
                        <a:t>％</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A++</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7</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1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rPr>
                        <a:t>　</a:t>
                      </a:r>
                      <a:r>
                        <a:rPr lang="en-US" sz="1800" kern="100" dirty="0">
                          <a:effectLst/>
                        </a:rPr>
                        <a:t>26 ~ 50</a:t>
                      </a:r>
                      <a:r>
                        <a:rPr lang="zh-TW" sz="1800" kern="100" dirty="0">
                          <a:effectLst/>
                        </a:rPr>
                        <a:t>％</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A+</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6</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485">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rPr>
                        <a:t>　</a:t>
                      </a:r>
                      <a:r>
                        <a:rPr lang="en-US" sz="1800" kern="100" dirty="0" smtClean="0">
                          <a:effectLst/>
                        </a:rPr>
                        <a:t>51 </a:t>
                      </a:r>
                      <a:r>
                        <a:rPr lang="en-US" sz="1800" kern="100" dirty="0">
                          <a:effectLst/>
                        </a:rPr>
                        <a:t>~ </a:t>
                      </a:r>
                      <a:r>
                        <a:rPr lang="zh-TW" sz="1800" kern="100" dirty="0">
                          <a:effectLst/>
                        </a:rPr>
                        <a:t>％</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A</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5</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0043">
                <a:tc vMerge="1">
                  <a:txBody>
                    <a:bodyPr/>
                    <a:lstStyle/>
                    <a:p>
                      <a:endParaRPr lang="zh-TW" altLang="en-US"/>
                    </a:p>
                  </a:txBody>
                  <a:tcPr/>
                </a:tc>
                <a:tc rowSpan="3">
                  <a:txBody>
                    <a:bodyPr/>
                    <a:lstStyle/>
                    <a:p>
                      <a:pPr algn="ctr">
                        <a:spcAft>
                          <a:spcPts val="0"/>
                        </a:spcAft>
                      </a:pPr>
                      <a:r>
                        <a:rPr lang="en-US" sz="1800" kern="100" dirty="0">
                          <a:effectLst/>
                        </a:rPr>
                        <a:t>B</a:t>
                      </a:r>
                      <a:endParaRPr lang="zh-TW" sz="1800" kern="100" dirty="0">
                        <a:effectLst/>
                      </a:endParaRPr>
                    </a:p>
                    <a:p>
                      <a:pPr algn="ctr">
                        <a:spcAft>
                          <a:spcPts val="0"/>
                        </a:spcAft>
                      </a:pPr>
                      <a:r>
                        <a:rPr lang="zh-TW" sz="1800" kern="100" dirty="0">
                          <a:effectLst/>
                        </a:rPr>
                        <a:t>基礎</a:t>
                      </a:r>
                      <a:r>
                        <a:rPr lang="en-US" sz="1800" kern="100" dirty="0">
                          <a:effectLst/>
                        </a:rPr>
                        <a:t>45%~60%</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zh-TW" sz="1800" kern="100" dirty="0">
                          <a:effectLst/>
                        </a:rPr>
                        <a:t>前</a:t>
                      </a:r>
                      <a:r>
                        <a:rPr lang="en-US" sz="1800" kern="100" dirty="0">
                          <a:effectLst/>
                        </a:rPr>
                        <a:t>25</a:t>
                      </a:r>
                      <a:r>
                        <a:rPr lang="zh-TW" sz="1800" kern="100" dirty="0">
                          <a:effectLst/>
                        </a:rPr>
                        <a:t>％</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B++</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4</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520">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rPr>
                        <a:t>　</a:t>
                      </a:r>
                      <a:r>
                        <a:rPr lang="en-US" sz="1800" kern="100" dirty="0">
                          <a:effectLst/>
                        </a:rPr>
                        <a:t>26 ~ 50</a:t>
                      </a:r>
                      <a:r>
                        <a:rPr lang="zh-TW" sz="1800" kern="100" dirty="0">
                          <a:effectLst/>
                        </a:rPr>
                        <a:t>％</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B+</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3</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91418">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rPr>
                        <a:t>　</a:t>
                      </a:r>
                      <a:r>
                        <a:rPr lang="en-US" sz="1800" kern="100" dirty="0" smtClean="0">
                          <a:effectLst/>
                        </a:rPr>
                        <a:t>51 </a:t>
                      </a:r>
                      <a:r>
                        <a:rPr lang="en-US" sz="1800" kern="100" dirty="0">
                          <a:effectLst/>
                        </a:rPr>
                        <a:t>~ </a:t>
                      </a:r>
                      <a:r>
                        <a:rPr lang="zh-TW" sz="1800" kern="100" dirty="0">
                          <a:effectLst/>
                        </a:rPr>
                        <a:t>％</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B</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2</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6846">
                <a:tc vMerge="1">
                  <a:txBody>
                    <a:bodyPr/>
                    <a:lstStyle/>
                    <a:p>
                      <a:endParaRPr lang="zh-TW" altLang="en-US"/>
                    </a:p>
                  </a:txBody>
                  <a:tcPr/>
                </a:tc>
                <a:tc>
                  <a:txBody>
                    <a:bodyPr/>
                    <a:lstStyle/>
                    <a:p>
                      <a:pPr algn="ctr">
                        <a:spcAft>
                          <a:spcPts val="0"/>
                        </a:spcAft>
                      </a:pPr>
                      <a:r>
                        <a:rPr lang="en-US" sz="1800" kern="100" dirty="0">
                          <a:effectLst/>
                        </a:rPr>
                        <a:t>C</a:t>
                      </a:r>
                      <a:endParaRPr lang="zh-TW" sz="1800" kern="100" dirty="0">
                        <a:effectLst/>
                      </a:endParaRPr>
                    </a:p>
                    <a:p>
                      <a:pPr algn="ctr">
                        <a:spcAft>
                          <a:spcPts val="0"/>
                        </a:spcAft>
                      </a:pPr>
                      <a:r>
                        <a:rPr lang="zh-TW" sz="1800" kern="100" dirty="0">
                          <a:effectLst/>
                        </a:rPr>
                        <a:t>待加強</a:t>
                      </a:r>
                      <a:r>
                        <a:rPr lang="en-US" sz="1800" kern="100" dirty="0">
                          <a:effectLst/>
                        </a:rPr>
                        <a:t>20%~35%</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rPr>
                        <a:t>　</a:t>
                      </a:r>
                      <a:r>
                        <a:rPr lang="en-US" sz="1800" kern="0" dirty="0">
                          <a:effectLst/>
                        </a:rPr>
                        <a:t>C</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rPr>
                        <a:t>1</a:t>
                      </a:r>
                      <a:endParaRPr lang="zh-TW" sz="1800" kern="100" dirty="0">
                        <a:effectLst/>
                        <a:latin typeface="Calibri"/>
                        <a:ea typeface="新細明體"/>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63200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03648" y="197769"/>
            <a:ext cx="7498080" cy="1143000"/>
          </a:xfrm>
        </p:spPr>
        <p:txBody>
          <a:bodyPr>
            <a:normAutofit fontScale="90000"/>
          </a:bodyPr>
          <a:lstStyle/>
          <a:p>
            <a:r>
              <a:rPr lang="zh-TW" altLang="en-US" b="1" dirty="0" smtClean="0">
                <a:solidFill>
                  <a:schemeClr val="accent4">
                    <a:lumMod val="75000"/>
                  </a:schemeClr>
                </a:solidFill>
                <a:latin typeface="微軟正黑體" panose="020B0604030504040204" pitchFamily="34" charset="-120"/>
              </a:rPr>
              <a:t>臺北市</a:t>
            </a:r>
            <a:r>
              <a:rPr lang="en-US" altLang="zh-TW" b="1" dirty="0" smtClean="0">
                <a:solidFill>
                  <a:schemeClr val="accent4">
                    <a:lumMod val="75000"/>
                  </a:schemeClr>
                </a:solidFill>
                <a:latin typeface="微軟正黑體" panose="020B0604030504040204" pitchFamily="34" charset="-120"/>
              </a:rPr>
              <a:t>106</a:t>
            </a:r>
            <a:r>
              <a:rPr lang="zh-TW" altLang="en-US" b="1" dirty="0" smtClean="0">
                <a:solidFill>
                  <a:schemeClr val="accent4">
                    <a:lumMod val="75000"/>
                  </a:schemeClr>
                </a:solidFill>
                <a:latin typeface="微軟正黑體" panose="020B0604030504040204" pitchFamily="34" charset="-120"/>
              </a:rPr>
              <a:t>學年度</a:t>
            </a:r>
            <a:r>
              <a:rPr lang="zh-TW" altLang="en-US" dirty="0" smtClean="0">
                <a:latin typeface="微軟正黑體" panose="020B0604030504040204" pitchFamily="34" charset="-120"/>
              </a:rPr>
              <a:t>優先</a:t>
            </a:r>
            <a:r>
              <a:rPr lang="zh-TW" altLang="en-US" dirty="0">
                <a:latin typeface="微軟正黑體" panose="020B0604030504040204" pitchFamily="34" charset="-120"/>
              </a:rPr>
              <a:t>免試</a:t>
            </a:r>
            <a:r>
              <a:rPr lang="zh-TW" altLang="en-US" dirty="0" smtClean="0">
                <a:latin typeface="微軟正黑體" panose="020B0604030504040204" pitchFamily="34" charset="-120"/>
              </a:rPr>
              <a:t>入學網</a:t>
            </a:r>
            <a:r>
              <a:rPr lang="zh-TW" altLang="en-US" dirty="0">
                <a:latin typeface="微軟正黑體" panose="020B0604030504040204" pitchFamily="34" charset="-120"/>
              </a:rPr>
              <a:t>站</a:t>
            </a:r>
          </a:p>
        </p:txBody>
      </p:sp>
      <p:sp>
        <p:nvSpPr>
          <p:cNvPr id="3" name="內容版面配置區 2"/>
          <p:cNvSpPr>
            <a:spLocks noGrp="1"/>
          </p:cNvSpPr>
          <p:nvPr>
            <p:ph idx="1"/>
          </p:nvPr>
        </p:nvSpPr>
        <p:spPr>
          <a:xfrm>
            <a:off x="1187624" y="1340768"/>
            <a:ext cx="7416824" cy="1440159"/>
          </a:xfrm>
        </p:spPr>
        <p:txBody>
          <a:bodyPr/>
          <a:lstStyle/>
          <a:p>
            <a:r>
              <a:rPr lang="zh-TW" altLang="en-US" sz="2800" dirty="0">
                <a:latin typeface="Times New Roman" panose="02020603050405020304" pitchFamily="18" charset="0"/>
                <a:cs typeface="Times New Roman" panose="02020603050405020304" pitchFamily="18" charset="0"/>
              </a:rPr>
              <a:t>網址</a:t>
            </a:r>
            <a:r>
              <a:rPr lang="zh-TW" altLang="en-US" sz="2800" dirty="0" smtClean="0">
                <a:latin typeface="Times New Roman" panose="02020603050405020304" pitchFamily="18" charset="0"/>
                <a:cs typeface="Times New Roman" panose="02020603050405020304" pitchFamily="18" charset="0"/>
              </a:rPr>
              <a:t>：</a:t>
            </a:r>
            <a:r>
              <a:rPr lang="en-US" altLang="zh-TW" sz="2800" dirty="0" smtClean="0">
                <a:latin typeface="Times New Roman" panose="02020603050405020304" pitchFamily="18" charset="0"/>
                <a:cs typeface="Times New Roman" panose="02020603050405020304" pitchFamily="18" charset="0"/>
                <a:hlinkClick r:id="rId3"/>
              </a:rPr>
              <a:t>http://106priorefa.tp.edu.tw</a:t>
            </a:r>
            <a:endParaRPr lang="en-US" altLang="zh-TW" sz="2800" dirty="0" smtClean="0">
              <a:latin typeface="Times New Roman" panose="02020603050405020304" pitchFamily="18" charset="0"/>
              <a:cs typeface="Times New Roman" panose="02020603050405020304" pitchFamily="18" charset="0"/>
            </a:endParaRPr>
          </a:p>
          <a:p>
            <a:endParaRPr lang="en-US" altLang="zh-TW" sz="2800" b="1" dirty="0" smtClean="0">
              <a:latin typeface="Times New Roman" panose="02020603050405020304" pitchFamily="18" charset="0"/>
              <a:cs typeface="Times New Roman" panose="02020603050405020304" pitchFamily="18" charset="0"/>
            </a:endParaRPr>
          </a:p>
          <a:p>
            <a:pPr marL="82296" indent="0">
              <a:buNone/>
            </a:pPr>
            <a:endParaRPr lang="en-US" altLang="zh-TW" sz="2800" dirty="0">
              <a:solidFill>
                <a:schemeClr val="accent4"/>
              </a:solidFill>
              <a:latin typeface="Times New Roman" panose="02020603050405020304" pitchFamily="18" charset="0"/>
              <a:cs typeface="Times New Roman" panose="02020603050405020304" pitchFamily="18" charset="0"/>
            </a:endParaRPr>
          </a:p>
          <a:p>
            <a:pPr marL="82296" indent="0">
              <a:buNone/>
            </a:pPr>
            <a:endPar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5738087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國中教育會考網站</a:t>
            </a:r>
            <a:r>
              <a:rPr lang="en-US" altLang="zh-TW" dirty="0" smtClean="0"/>
              <a:t/>
            </a:r>
            <a:br>
              <a:rPr lang="en-US" altLang="zh-TW" dirty="0" smtClean="0"/>
            </a:br>
            <a:r>
              <a:rPr lang="en-US" altLang="zh-TW" dirty="0" smtClean="0"/>
              <a:t>http://cap.ntnu.edu.tw/</a:t>
            </a:r>
            <a:endParaRPr lang="zh-TW" altLang="en-US" dirty="0"/>
          </a:p>
        </p:txBody>
      </p:sp>
      <p:pic>
        <p:nvPicPr>
          <p:cNvPr id="7170"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val="0"/>
              </a:ext>
            </a:extLst>
          </a:blip>
          <a:srcRect/>
          <a:stretch/>
        </p:blipFill>
        <p:spPr bwMode="auto">
          <a:xfrm>
            <a:off x="251520" y="1722065"/>
            <a:ext cx="8399394" cy="513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776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404664"/>
            <a:ext cx="7920880" cy="936104"/>
          </a:xfrm>
        </p:spPr>
        <p:txBody>
          <a:bodyPr>
            <a:normAutofit fontScale="90000"/>
          </a:bodyPr>
          <a:lstStyle/>
          <a:p>
            <a:pPr algn="ctr"/>
            <a:r>
              <a:rPr lang="zh-TW" altLang="en-US" b="1" dirty="0" smtClean="0">
                <a:solidFill>
                  <a:srgbClr val="C00000"/>
                </a:solidFill>
                <a:latin typeface="微軟正黑體" panose="020B0604030504040204" pitchFamily="34" charset="-120"/>
              </a:rPr>
              <a:t>教育部十二年國民基本教育資訊網</a:t>
            </a:r>
            <a:r>
              <a:rPr lang="en-US" altLang="zh-TW" b="1" dirty="0" smtClean="0">
                <a:solidFill>
                  <a:srgbClr val="C00000"/>
                </a:solidFill>
                <a:latin typeface="微軟正黑體" panose="020B0604030504040204" pitchFamily="34" charset="-120"/>
              </a:rPr>
              <a:t/>
            </a:r>
            <a:br>
              <a:rPr lang="en-US" altLang="zh-TW" b="1" dirty="0" smtClean="0">
                <a:solidFill>
                  <a:srgbClr val="C00000"/>
                </a:solidFill>
                <a:latin typeface="微軟正黑體" panose="020B0604030504040204" pitchFamily="34" charset="-120"/>
              </a:rPr>
            </a:br>
            <a:r>
              <a:rPr lang="en-US" altLang="zh-TW" b="1" dirty="0" smtClean="0">
                <a:solidFill>
                  <a:srgbClr val="C00000"/>
                </a:solidFill>
                <a:latin typeface="微軟正黑體" panose="020B0604030504040204" pitchFamily="34" charset="-120"/>
              </a:rPr>
              <a:t>http://</a:t>
            </a:r>
            <a:r>
              <a:rPr lang="en-US" altLang="zh-TW" b="1" dirty="0" smtClean="0">
                <a:solidFill>
                  <a:srgbClr val="C00000"/>
                </a:solidFill>
              </a:rPr>
              <a:t>12basic.edu.tw</a:t>
            </a:r>
            <a:endParaRPr lang="zh-TW" altLang="en-US" b="1" dirty="0">
              <a:solidFill>
                <a:srgbClr val="C00000"/>
              </a:solidFill>
              <a:latin typeface="微軟正黑體" panose="020B0604030504040204" pitchFamily="34" charset="-120"/>
            </a:endParaRPr>
          </a:p>
        </p:txBody>
      </p:sp>
      <p:pic>
        <p:nvPicPr>
          <p:cNvPr id="6" name="內容版面配置區 5" descr="未命名 - 1.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5100" y="1848090"/>
            <a:ext cx="7499350" cy="4000020"/>
          </a:xfrm>
        </p:spPr>
      </p:pic>
    </p:spTree>
    <p:extLst>
      <p:ext uri="{BB962C8B-B14F-4D97-AF65-F5344CB8AC3E}">
        <p14:creationId xmlns:p14="http://schemas.microsoft.com/office/powerpoint/2010/main" val="13199765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422355" y="1187821"/>
            <a:ext cx="7286645" cy="4942431"/>
          </a:xfrm>
          <a:prstGeom prst="rect">
            <a:avLst/>
          </a:prstGeom>
        </p:spPr>
      </p:pic>
      <p:sp>
        <p:nvSpPr>
          <p:cNvPr id="2" name="標題 1"/>
          <p:cNvSpPr>
            <a:spLocks noGrp="1"/>
          </p:cNvSpPr>
          <p:nvPr>
            <p:ph type="title"/>
          </p:nvPr>
        </p:nvSpPr>
        <p:spPr>
          <a:xfrm>
            <a:off x="437476" y="134392"/>
            <a:ext cx="8527011" cy="1053429"/>
          </a:xfrm>
        </p:spPr>
        <p:txBody>
          <a:bodyPr>
            <a:noAutofit/>
          </a:bodyPr>
          <a:lstStyle/>
          <a:p>
            <a:pPr algn="ctr"/>
            <a:r>
              <a:rPr lang="zh-TW" altLang="en-US" sz="3600" b="1" dirty="0" smtClean="0">
                <a:solidFill>
                  <a:srgbClr val="C00000"/>
                </a:solidFill>
                <a:latin typeface="微軟正黑體" panose="020B0604030504040204" pitchFamily="34" charset="-120"/>
              </a:rPr>
              <a:t>臺北市十二年國民基本教育資訊網</a:t>
            </a:r>
            <a:r>
              <a:rPr lang="en-US" altLang="zh-TW" sz="3600" b="1" dirty="0" smtClean="0">
                <a:solidFill>
                  <a:srgbClr val="C00000"/>
                </a:solidFill>
              </a:rPr>
              <a:t/>
            </a:r>
            <a:br>
              <a:rPr lang="en-US" altLang="zh-TW" sz="3600" b="1" dirty="0" smtClean="0">
                <a:solidFill>
                  <a:srgbClr val="C00000"/>
                </a:solidFill>
              </a:rPr>
            </a:br>
            <a:r>
              <a:rPr lang="en-US" altLang="zh-TW" sz="3600" b="1" dirty="0" smtClean="0">
                <a:solidFill>
                  <a:srgbClr val="C00000"/>
                </a:solidFill>
              </a:rPr>
              <a:t>http://12basic.tp.edu.tw</a:t>
            </a:r>
            <a:endParaRPr lang="zh-TW" altLang="en-US" sz="3600" b="1" dirty="0">
              <a:solidFill>
                <a:srgbClr val="C00000"/>
              </a:solidFill>
            </a:endParaRPr>
          </a:p>
        </p:txBody>
      </p:sp>
      <p:sp>
        <p:nvSpPr>
          <p:cNvPr id="4" name="文字方塊 3"/>
          <p:cNvSpPr txBox="1"/>
          <p:nvPr/>
        </p:nvSpPr>
        <p:spPr>
          <a:xfrm>
            <a:off x="4660280" y="3212976"/>
            <a:ext cx="4176464" cy="584775"/>
          </a:xfrm>
          <a:prstGeom prst="rect">
            <a:avLst/>
          </a:prstGeom>
          <a:noFill/>
          <a:ln w="38100">
            <a:solidFill>
              <a:srgbClr val="FF0000"/>
            </a:solidFill>
          </a:ln>
        </p:spPr>
        <p:txBody>
          <a:bodyPr wrap="square" rtlCol="0">
            <a:spAutoFit/>
          </a:bodyPr>
          <a:lstStyle/>
          <a:p>
            <a:r>
              <a:rPr lang="zh-TW" altLang="en-US" sz="3200" b="1" dirty="0" smtClean="0"/>
              <a:t>諮詢電話：</a:t>
            </a:r>
            <a:r>
              <a:rPr lang="en-US" altLang="zh-TW" sz="3200" b="1" dirty="0" smtClean="0"/>
              <a:t>2766-8812</a:t>
            </a:r>
            <a:endParaRPr lang="zh-TW" altLang="en-US" sz="3200" b="1" dirty="0"/>
          </a:p>
        </p:txBody>
      </p:sp>
    </p:spTree>
    <p:extLst>
      <p:ext uri="{BB962C8B-B14F-4D97-AF65-F5344CB8AC3E}">
        <p14:creationId xmlns:p14="http://schemas.microsoft.com/office/powerpoint/2010/main" val="35810283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722" y="287339"/>
            <a:ext cx="7543800" cy="909413"/>
          </a:xfrm>
        </p:spPr>
        <p:txBody>
          <a:bodyPr/>
          <a:lstStyle/>
          <a:p>
            <a:pPr algn="ctr"/>
            <a:r>
              <a:rPr lang="zh-TW" altLang="en-US" b="1" dirty="0" smtClean="0">
                <a:solidFill>
                  <a:srgbClr val="C00000"/>
                </a:solidFill>
                <a:latin typeface="微軟正黑體" panose="020B0604030504040204" pitchFamily="34" charset="-120"/>
              </a:rPr>
              <a:t>適性入學宣導網站</a:t>
            </a:r>
            <a:endParaRPr lang="zh-TW" altLang="en-US" b="1" dirty="0">
              <a:solidFill>
                <a:srgbClr val="C00000"/>
              </a:solidFill>
              <a:latin typeface="微軟正黑體" panose="020B0604030504040204" pitchFamily="34" charset="-120"/>
            </a:endParaRPr>
          </a:p>
        </p:txBody>
      </p:sp>
      <p:sp>
        <p:nvSpPr>
          <p:cNvPr id="5" name="文字方塊 4"/>
          <p:cNvSpPr txBox="1"/>
          <p:nvPr/>
        </p:nvSpPr>
        <p:spPr>
          <a:xfrm>
            <a:off x="33504" y="1052736"/>
            <a:ext cx="9144000" cy="523220"/>
          </a:xfrm>
          <a:prstGeom prst="rect">
            <a:avLst/>
          </a:prstGeom>
          <a:noFill/>
        </p:spPr>
        <p:txBody>
          <a:bodyPr wrap="square" rtlCol="0">
            <a:spAutoFit/>
          </a:bodyPr>
          <a:lstStyle/>
          <a:p>
            <a:pPr algn="ctr"/>
            <a:r>
              <a:rPr lang="en-US" altLang="zh-TW" sz="2800" b="1" dirty="0" smtClean="0">
                <a:solidFill>
                  <a:srgbClr val="FF3399"/>
                </a:solidFill>
              </a:rPr>
              <a:t>http://adapt.k12ea.gov.tw</a:t>
            </a:r>
            <a:endParaRPr lang="zh-TW" altLang="en-US" sz="2800" b="1" dirty="0">
              <a:solidFill>
                <a:srgbClr val="FF3399"/>
              </a:solidFill>
            </a:endParaRPr>
          </a:p>
        </p:txBody>
      </p:sp>
      <p:pic>
        <p:nvPicPr>
          <p:cNvPr id="4" name="圖片 3"/>
          <p:cNvPicPr>
            <a:picLocks noChangeAspect="1"/>
          </p:cNvPicPr>
          <p:nvPr/>
        </p:nvPicPr>
        <p:blipFill>
          <a:blip r:embed="rId3"/>
          <a:stretch>
            <a:fillRect/>
          </a:stretch>
        </p:blipFill>
        <p:spPr>
          <a:xfrm>
            <a:off x="1331640" y="1962149"/>
            <a:ext cx="7424825" cy="4176464"/>
          </a:xfrm>
          <a:prstGeom prst="rect">
            <a:avLst/>
          </a:prstGeom>
        </p:spPr>
      </p:pic>
    </p:spTree>
    <p:extLst>
      <p:ext uri="{BB962C8B-B14F-4D97-AF65-F5344CB8AC3E}">
        <p14:creationId xmlns:p14="http://schemas.microsoft.com/office/powerpoint/2010/main" val="1424389298"/>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臺北市生涯領航儀表板網站</a:t>
            </a:r>
            <a:r>
              <a:rPr lang="en-US" altLang="zh-TW" sz="1800" dirty="0" smtClean="0"/>
              <a:t>(</a:t>
            </a:r>
            <a:r>
              <a:rPr lang="zh-TW" altLang="en-US" sz="1800" dirty="0" smtClean="0"/>
              <a:t>二代校務行政</a:t>
            </a:r>
            <a:r>
              <a:rPr lang="en-US" altLang="zh-TW" sz="1800" dirty="0" smtClean="0"/>
              <a:t>)</a:t>
            </a:r>
            <a:r>
              <a:rPr lang="en-US" altLang="zh-TW" dirty="0" smtClean="0"/>
              <a:t/>
            </a:r>
            <a:br>
              <a:rPr lang="en-US" altLang="zh-TW" dirty="0" smtClean="0"/>
            </a:br>
            <a:r>
              <a:rPr lang="en-US" altLang="zh-TW" u="sng" dirty="0" smtClean="0">
                <a:hlinkClick r:id="rId3"/>
              </a:rPr>
              <a:t>http://elife.tp.edu.tw</a:t>
            </a:r>
            <a:endParaRPr lang="zh-TW" altLang="en-US" dirty="0"/>
          </a:p>
        </p:txBody>
      </p:sp>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07704" y="1700808"/>
            <a:ext cx="580529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852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47664" y="116632"/>
            <a:ext cx="7386024" cy="1301006"/>
          </a:xfrm>
        </p:spPr>
        <p:txBody>
          <a:bodyPr>
            <a:noAutofit/>
          </a:bodyPr>
          <a:lstStyle/>
          <a:p>
            <a:r>
              <a:rPr lang="zh-TW" altLang="en-US" sz="5400" dirty="0"/>
              <a:t/>
            </a:r>
            <a:br>
              <a:rPr lang="zh-TW" altLang="en-US" sz="5400" dirty="0"/>
            </a:br>
            <a:r>
              <a:rPr lang="en-US" altLang="zh-TW" sz="5400" dirty="0" smtClean="0"/>
              <a:t/>
            </a:r>
            <a:br>
              <a:rPr lang="en-US" altLang="zh-TW" sz="5400" dirty="0" smtClean="0"/>
            </a:br>
            <a:r>
              <a:rPr lang="zh-TW" altLang="en-US" sz="5400" dirty="0" smtClean="0"/>
              <a:t>考量</a:t>
            </a:r>
            <a:r>
              <a:rPr lang="zh-TW" altLang="en-US" sz="5400" dirty="0"/>
              <a:t>重點</a:t>
            </a:r>
            <a:br>
              <a:rPr lang="zh-TW" altLang="en-US" sz="5400" dirty="0"/>
            </a:br>
            <a:r>
              <a:rPr lang="zh-TW" altLang="en-US" sz="5400" dirty="0"/>
              <a:t/>
            </a:r>
            <a:br>
              <a:rPr lang="zh-TW" altLang="en-US" sz="5400" dirty="0"/>
            </a:br>
            <a:endParaRPr lang="zh-TW" altLang="en-US" sz="5400" dirty="0"/>
          </a:p>
        </p:txBody>
      </p:sp>
      <p:sp>
        <p:nvSpPr>
          <p:cNvPr id="3" name="內容版面配置區 2"/>
          <p:cNvSpPr>
            <a:spLocks noGrp="1"/>
          </p:cNvSpPr>
          <p:nvPr>
            <p:ph idx="1"/>
          </p:nvPr>
        </p:nvSpPr>
        <p:spPr/>
        <p:txBody>
          <a:bodyPr/>
          <a:lstStyle/>
          <a:p>
            <a:r>
              <a:rPr lang="zh-TW" altLang="en-US" dirty="0" smtClean="0"/>
              <a:t>自己的專長、興趣與性向</a:t>
            </a:r>
            <a:endParaRPr lang="en-US" altLang="zh-TW" dirty="0" smtClean="0"/>
          </a:p>
          <a:p>
            <a:r>
              <a:rPr lang="zh-TW" altLang="en-US" dirty="0"/>
              <a:t>最想唸高中還是高職</a:t>
            </a:r>
            <a:endParaRPr lang="en-US" altLang="zh-TW" dirty="0" smtClean="0"/>
          </a:p>
          <a:p>
            <a:r>
              <a:rPr lang="zh-TW" altLang="en-US" dirty="0"/>
              <a:t>會考的</a:t>
            </a:r>
            <a:r>
              <a:rPr lang="zh-TW" altLang="en-US" dirty="0" smtClean="0"/>
              <a:t>成績</a:t>
            </a:r>
            <a:endParaRPr lang="en-US" altLang="zh-TW" dirty="0" smtClean="0"/>
          </a:p>
          <a:p>
            <a:r>
              <a:rPr lang="zh-TW" altLang="en-US" dirty="0"/>
              <a:t>在校的學習</a:t>
            </a:r>
            <a:r>
              <a:rPr lang="zh-TW" altLang="en-US" dirty="0" smtClean="0"/>
              <a:t>表現</a:t>
            </a:r>
            <a:endParaRPr lang="en-US" altLang="zh-TW" dirty="0" smtClean="0"/>
          </a:p>
          <a:p>
            <a:r>
              <a:rPr lang="zh-TW" altLang="en-US" dirty="0"/>
              <a:t>學校的</a:t>
            </a:r>
            <a:r>
              <a:rPr lang="zh-TW" altLang="en-US" dirty="0" smtClean="0"/>
              <a:t>遠近</a:t>
            </a:r>
            <a:endParaRPr lang="en-US" altLang="zh-TW" dirty="0" smtClean="0"/>
          </a:p>
          <a:p>
            <a:r>
              <a:rPr lang="zh-TW" altLang="en-US" dirty="0"/>
              <a:t>學校在社會上的</a:t>
            </a:r>
            <a:r>
              <a:rPr lang="zh-TW" altLang="en-US" dirty="0" smtClean="0"/>
              <a:t>口碑</a:t>
            </a:r>
            <a:endParaRPr lang="en-US" altLang="zh-TW" dirty="0" smtClean="0"/>
          </a:p>
          <a:p>
            <a:r>
              <a:rPr lang="zh-TW" altLang="en-US" dirty="0"/>
              <a:t>清楚知道</a:t>
            </a:r>
            <a:r>
              <a:rPr lang="en-US" altLang="zh-TW" dirty="0"/>
              <a:t>:</a:t>
            </a:r>
            <a:r>
              <a:rPr lang="zh-TW" altLang="en-US"/>
              <a:t>沒有輕鬆就讀的學校</a:t>
            </a:r>
            <a:endParaRPr lang="zh-TW" altLang="en-US" dirty="0"/>
          </a:p>
        </p:txBody>
      </p:sp>
    </p:spTree>
    <p:extLst>
      <p:ext uri="{BB962C8B-B14F-4D97-AF65-F5344CB8AC3E}">
        <p14:creationId xmlns:p14="http://schemas.microsoft.com/office/powerpoint/2010/main" val="2403605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rot="19140000">
            <a:off x="673870" y="1389797"/>
            <a:ext cx="5648623" cy="1204306"/>
          </a:xfrm>
        </p:spPr>
        <p:txBody>
          <a:bodyPr>
            <a:normAutofit/>
          </a:bodyPr>
          <a:lstStyle/>
          <a:p>
            <a:r>
              <a:rPr lang="zh-TW" altLang="en-US" sz="5400" b="1" dirty="0" smtClean="0">
                <a:solidFill>
                  <a:schemeClr val="accent2">
                    <a:lumMod val="75000"/>
                  </a:schemeClr>
                </a:solidFill>
                <a:latin typeface="微軟正黑體" panose="020B0604030504040204" pitchFamily="34" charset="-120"/>
              </a:rPr>
              <a:t>報告完畢</a:t>
            </a:r>
            <a:endParaRPr lang="zh-TW" altLang="en-US" sz="5400" b="1" dirty="0">
              <a:solidFill>
                <a:schemeClr val="accent2">
                  <a:lumMod val="75000"/>
                </a:schemeClr>
              </a:solidFill>
              <a:latin typeface="微軟正黑體" panose="020B0604030504040204" pitchFamily="34" charset="-120"/>
            </a:endParaRPr>
          </a:p>
        </p:txBody>
      </p:sp>
      <p:sp>
        <p:nvSpPr>
          <p:cNvPr id="5" name="副標題 4"/>
          <p:cNvSpPr>
            <a:spLocks noGrp="1"/>
          </p:cNvSpPr>
          <p:nvPr>
            <p:ph type="subTitle" idx="1"/>
          </p:nvPr>
        </p:nvSpPr>
        <p:spPr>
          <a:xfrm>
            <a:off x="3275856" y="4581128"/>
            <a:ext cx="5256584" cy="792088"/>
          </a:xfrm>
        </p:spPr>
        <p:txBody>
          <a:bodyPr>
            <a:normAutofit lnSpcReduction="10000"/>
          </a:bodyPr>
          <a:lstStyle/>
          <a:p>
            <a:r>
              <a:rPr lang="zh-TW" altLang="en-US" sz="5400" b="1" dirty="0" smtClean="0">
                <a:solidFill>
                  <a:srgbClr val="7030A0"/>
                </a:solidFill>
                <a:latin typeface="微軟正黑體" panose="020B0604030504040204" pitchFamily="34" charset="-120"/>
                <a:ea typeface="微軟正黑體" panose="020B0604030504040204" pitchFamily="34" charset="-120"/>
              </a:rPr>
              <a:t>感謝聆聽</a:t>
            </a:r>
            <a:endParaRPr lang="zh-TW" altLang="en-US" sz="5400" b="1"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46524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404664"/>
            <a:ext cx="7179678" cy="686944"/>
          </a:xfrm>
          <a:solidFill>
            <a:schemeClr val="accent2">
              <a:lumMod val="20000"/>
              <a:lumOff val="80000"/>
            </a:schemeClr>
          </a:solidFill>
        </p:spPr>
        <p:txBody>
          <a:bodyPr>
            <a:normAutofit fontScale="90000"/>
          </a:bodyPr>
          <a:lstStyle/>
          <a:p>
            <a:pPr algn="ctr"/>
            <a:r>
              <a:rPr lang="en-US" altLang="zh-TW" sz="3200" b="1" dirty="0" smtClean="0">
                <a:solidFill>
                  <a:srgbClr val="FF0000"/>
                </a:solidFill>
                <a:latin typeface="微軟正黑體" panose="020B0604030504040204" pitchFamily="34" charset="-120"/>
              </a:rPr>
              <a:t>105</a:t>
            </a:r>
            <a:r>
              <a:rPr lang="zh-TW" altLang="en-US" sz="3200" b="1" dirty="0" smtClean="0">
                <a:solidFill>
                  <a:srgbClr val="FF0000"/>
                </a:solidFill>
                <a:latin typeface="微軟正黑體" panose="020B0604030504040204" pitchFamily="34" charset="-120"/>
              </a:rPr>
              <a:t>年</a:t>
            </a:r>
            <a:r>
              <a:rPr lang="zh-TW" altLang="en-US" sz="2800" b="1" dirty="0" smtClean="0">
                <a:solidFill>
                  <a:schemeClr val="tx1">
                    <a:lumMod val="95000"/>
                    <a:lumOff val="5000"/>
                  </a:schemeClr>
                </a:solidFill>
                <a:latin typeface="微軟正黑體" panose="020B0604030504040204" pitchFamily="34" charset="-120"/>
              </a:rPr>
              <a:t>國中教育會考各科能力</a:t>
            </a:r>
            <a:r>
              <a:rPr lang="en-US" altLang="zh-TW" sz="2800" b="1" dirty="0" smtClean="0">
                <a:solidFill>
                  <a:schemeClr val="tx1">
                    <a:lumMod val="95000"/>
                    <a:lumOff val="5000"/>
                  </a:schemeClr>
                </a:solidFill>
                <a:latin typeface="微軟正黑體" panose="020B0604030504040204" pitchFamily="34" charset="-120"/>
              </a:rPr>
              <a:t/>
            </a:r>
            <a:br>
              <a:rPr lang="en-US" altLang="zh-TW" sz="2800" b="1" dirty="0" smtClean="0">
                <a:solidFill>
                  <a:schemeClr val="tx1">
                    <a:lumMod val="95000"/>
                    <a:lumOff val="5000"/>
                  </a:schemeClr>
                </a:solidFill>
                <a:latin typeface="微軟正黑體" panose="020B0604030504040204" pitchFamily="34" charset="-120"/>
              </a:rPr>
            </a:br>
            <a:r>
              <a:rPr lang="zh-TW" altLang="en-US" sz="2800" b="1" dirty="0" smtClean="0">
                <a:solidFill>
                  <a:schemeClr val="tx1">
                    <a:lumMod val="95000"/>
                    <a:lumOff val="5000"/>
                  </a:schemeClr>
                </a:solidFill>
                <a:latin typeface="微軟正黑體" panose="020B0604030504040204" pitchFamily="34" charset="-120"/>
              </a:rPr>
              <a:t>等級加標示人數百分比統計表</a:t>
            </a:r>
            <a:endParaRPr lang="zh-TW" altLang="en-US" sz="2800" b="1" dirty="0">
              <a:solidFill>
                <a:schemeClr val="tx1">
                  <a:lumMod val="95000"/>
                  <a:lumOff val="5000"/>
                </a:schemeClr>
              </a:solidFill>
              <a:latin typeface="微軟正黑體" panose="020B0604030504040204" pitchFamily="34" charset="-120"/>
            </a:endParaRPr>
          </a:p>
        </p:txBody>
      </p:sp>
      <p:sp>
        <p:nvSpPr>
          <p:cNvPr id="3" name="內容版面配置區 2"/>
          <p:cNvSpPr>
            <a:spLocks noGrp="1"/>
          </p:cNvSpPr>
          <p:nvPr>
            <p:ph idx="1"/>
          </p:nvPr>
        </p:nvSpPr>
        <p:spPr>
          <a:xfrm>
            <a:off x="1223628" y="4005064"/>
            <a:ext cx="7560840" cy="567963"/>
          </a:xfrm>
        </p:spPr>
        <p:txBody>
          <a:bodyPr>
            <a:normAutofit/>
          </a:bodyPr>
          <a:lstStyle/>
          <a:p>
            <a:pPr marL="0" indent="0" algn="ctr">
              <a:buNone/>
            </a:pPr>
            <a:r>
              <a:rPr lang="zh-TW" altLang="en-US" sz="2800" dirty="0" smtClean="0">
                <a:latin typeface="微軟正黑體" panose="020B0604030504040204" pitchFamily="34" charset="-120"/>
                <a:ea typeface="微軟正黑體" panose="020B0604030504040204" pitchFamily="34" charset="-120"/>
                <a:cs typeface="+mj-cs"/>
              </a:rPr>
              <a:t>英語</a:t>
            </a:r>
            <a:r>
              <a:rPr lang="zh-TW" altLang="en-US" sz="2800" dirty="0">
                <a:latin typeface="微軟正黑體" panose="020B0604030504040204" pitchFamily="34" charset="-120"/>
                <a:ea typeface="微軟正黑體" panose="020B0604030504040204" pitchFamily="34" charset="-120"/>
                <a:cs typeface="+mj-cs"/>
              </a:rPr>
              <a:t>科閱讀與聽力能力等級人數百分比</a:t>
            </a:r>
            <a:r>
              <a:rPr lang="zh-TW" altLang="en-US" sz="2800" dirty="0" smtClean="0">
                <a:latin typeface="微軟正黑體" panose="020B0604030504040204" pitchFamily="34" charset="-120"/>
                <a:ea typeface="微軟正黑體" panose="020B0604030504040204" pitchFamily="34" charset="-120"/>
                <a:cs typeface="+mj-cs"/>
              </a:rPr>
              <a:t>統計表</a:t>
            </a:r>
            <a:endParaRPr lang="zh-TW" altLang="en-US" sz="2800" dirty="0">
              <a:latin typeface="Adobe 楷体 Std R" pitchFamily="18" charset="-128"/>
              <a:ea typeface="Adobe 楷体 Std R" pitchFamily="18" charset="-128"/>
              <a:cs typeface="+mj-cs"/>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0318" y="1196752"/>
            <a:ext cx="6447460" cy="258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4534069"/>
            <a:ext cx="4542767" cy="198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558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971600" y="2492896"/>
            <a:ext cx="7416824" cy="1362075"/>
          </a:xfrm>
        </p:spPr>
        <p:txBody>
          <a:bodyPr>
            <a:normAutofit/>
          </a:bodyPr>
          <a:lstStyle/>
          <a:p>
            <a:pPr algn="ctr"/>
            <a:r>
              <a:rPr lang="en-US" altLang="zh-TW" sz="4800" dirty="0" smtClean="0">
                <a:solidFill>
                  <a:schemeClr val="accent1">
                    <a:lumMod val="50000"/>
                  </a:schemeClr>
                </a:solidFill>
                <a:latin typeface="微軟正黑體" panose="020B0604030504040204" pitchFamily="34" charset="-120"/>
              </a:rPr>
              <a:t>106</a:t>
            </a:r>
            <a:r>
              <a:rPr lang="zh-TW" altLang="en-US" sz="4800" dirty="0" smtClean="0">
                <a:solidFill>
                  <a:schemeClr val="accent1">
                    <a:lumMod val="50000"/>
                  </a:schemeClr>
                </a:solidFill>
                <a:latin typeface="微軟正黑體" panose="020B0604030504040204" pitchFamily="34" charset="-120"/>
              </a:rPr>
              <a:t>年基北區適性入學管道</a:t>
            </a:r>
            <a:endParaRPr lang="zh-TW" altLang="en-US" sz="4800" dirty="0">
              <a:solidFill>
                <a:schemeClr val="accent1">
                  <a:lumMod val="50000"/>
                </a:schemeClr>
              </a:solidFill>
              <a:latin typeface="微軟正黑體" panose="020B0604030504040204" pitchFamily="34" charset="-120"/>
            </a:endParaRPr>
          </a:p>
        </p:txBody>
      </p:sp>
      <p:sp>
        <p:nvSpPr>
          <p:cNvPr id="5" name="文字版面配置區 4"/>
          <p:cNvSpPr>
            <a:spLocks noGrp="1"/>
          </p:cNvSpPr>
          <p:nvPr>
            <p:ph type="body" idx="1"/>
          </p:nvPr>
        </p:nvSpPr>
        <p:spPr>
          <a:xfrm>
            <a:off x="755576" y="4509120"/>
            <a:ext cx="7772400" cy="1500187"/>
          </a:xfrm>
        </p:spPr>
        <p:txBody>
          <a:bodyPr/>
          <a:lstStyle/>
          <a:p>
            <a:endParaRPr lang="zh-TW" altLang="en-US" dirty="0"/>
          </a:p>
        </p:txBody>
      </p:sp>
    </p:spTree>
    <p:extLst>
      <p:ext uri="{BB962C8B-B14F-4D97-AF65-F5344CB8AC3E}">
        <p14:creationId xmlns:p14="http://schemas.microsoft.com/office/powerpoint/2010/main" val="2409118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2"/>
          <p:cNvSpPr>
            <a:spLocks noGrp="1"/>
          </p:cNvSpPr>
          <p:nvPr>
            <p:ph type="title"/>
          </p:nvPr>
        </p:nvSpPr>
        <p:spPr>
          <a:xfrm>
            <a:off x="1259632" y="332656"/>
            <a:ext cx="7596336" cy="638398"/>
          </a:xfrm>
          <a:solidFill>
            <a:schemeClr val="accent2">
              <a:lumMod val="20000"/>
              <a:lumOff val="80000"/>
            </a:schemeClr>
          </a:solidFill>
          <a:effectLst>
            <a:outerShdw blurRad="50800" dist="38100" dir="2700000" algn="tl" rotWithShape="0">
              <a:srgbClr val="000000">
                <a:alpha val="39998"/>
              </a:srgbClr>
            </a:outerShdw>
          </a:effectLst>
        </p:spPr>
        <p:txBody>
          <a:bodyPr>
            <a:normAutofit fontScale="90000"/>
          </a:bodyPr>
          <a:lstStyle/>
          <a:p>
            <a:pPr eaLnBrk="1" hangingPunct="1">
              <a:defRPr/>
            </a:pPr>
            <a:r>
              <a:rPr kumimoji="0" lang="en-US" altLang="zh-TW" b="1" dirty="0" smtClean="0">
                <a:solidFill>
                  <a:srgbClr val="FF0000"/>
                </a:solidFill>
                <a:latin typeface="微軟正黑體" panose="020B0604030504040204" pitchFamily="34" charset="-120"/>
                <a:cs typeface="+mj-cs"/>
              </a:rPr>
              <a:t>106</a:t>
            </a:r>
            <a:r>
              <a:rPr kumimoji="0" lang="zh-TW" altLang="zh-TW" b="1" dirty="0" smtClean="0">
                <a:solidFill>
                  <a:srgbClr val="FF0000"/>
                </a:solidFill>
                <a:latin typeface="微軟正黑體" panose="020B0604030504040204" pitchFamily="34" charset="-120"/>
                <a:cs typeface="+mj-cs"/>
              </a:rPr>
              <a:t>年</a:t>
            </a:r>
            <a:r>
              <a:rPr kumimoji="0" lang="zh-TW" altLang="en-US" b="1" dirty="0" smtClean="0">
                <a:solidFill>
                  <a:schemeClr val="tx1"/>
                </a:solidFill>
                <a:latin typeface="微軟正黑體" panose="020B0604030504040204" pitchFamily="34" charset="-120"/>
                <a:cs typeface="+mj-cs"/>
              </a:rPr>
              <a:t>基北區</a:t>
            </a:r>
            <a:r>
              <a:rPr kumimoji="0" lang="zh-TW" altLang="zh-TW" b="1" dirty="0" smtClean="0">
                <a:solidFill>
                  <a:schemeClr val="tx1"/>
                </a:solidFill>
                <a:latin typeface="微軟正黑體" panose="020B0604030504040204" pitchFamily="34" charset="-120"/>
                <a:cs typeface="+mj-cs"/>
              </a:rPr>
              <a:t>適性入學管道</a:t>
            </a:r>
            <a:endParaRPr kumimoji="0" lang="zh-TW" altLang="en-US" b="1" dirty="0" smtClean="0">
              <a:solidFill>
                <a:schemeClr val="tx1"/>
              </a:solidFill>
              <a:latin typeface="微軟正黑體" panose="020B0604030504040204" pitchFamily="34" charset="-120"/>
              <a:cs typeface="+mj-cs"/>
            </a:endParaRPr>
          </a:p>
        </p:txBody>
      </p:sp>
      <p:graphicFrame>
        <p:nvGraphicFramePr>
          <p:cNvPr id="5" name="表格 4"/>
          <p:cNvGraphicFramePr>
            <a:graphicFrameLocks noGrp="1"/>
          </p:cNvGraphicFramePr>
          <p:nvPr>
            <p:extLst>
              <p:ext uri="{D42A27DB-BD31-4B8C-83A1-F6EECF244321}">
                <p14:modId xmlns:p14="http://schemas.microsoft.com/office/powerpoint/2010/main" val="3168558077"/>
              </p:ext>
            </p:extLst>
          </p:nvPr>
        </p:nvGraphicFramePr>
        <p:xfrm>
          <a:off x="1690559" y="5422727"/>
          <a:ext cx="3084930" cy="86589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084930"/>
              </a:tblGrid>
              <a:tr h="86589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42613674"/>
              </p:ext>
            </p:extLst>
          </p:nvPr>
        </p:nvGraphicFramePr>
        <p:xfrm>
          <a:off x="1115616" y="1196752"/>
          <a:ext cx="4234816" cy="4000277"/>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645990"/>
                <a:gridCol w="3588826"/>
              </a:tblGrid>
              <a:tr h="552642">
                <a:tc rowSpan="7">
                  <a:txBody>
                    <a:bodyPr/>
                    <a:lstStyle/>
                    <a:p>
                      <a:pPr marL="0" lvl="0" algn="ct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免試入學</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直升入學</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4425">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400" b="1" kern="1200" dirty="0" smtClean="0">
                          <a:solidFill>
                            <a:srgbClr val="FF0000"/>
                          </a:solidFill>
                          <a:latin typeface="微軟正黑體" panose="020B0604030504040204" pitchFamily="34" charset="-120"/>
                          <a:ea typeface="微軟正黑體" panose="020B0604030504040204" pitchFamily="34" charset="-120"/>
                          <a:cs typeface="+mn-cs"/>
                        </a:rPr>
                        <a:t>優先免試入學</a:t>
                      </a:r>
                      <a:r>
                        <a:rPr lang="en-US" altLang="zh-TW" sz="24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400" b="1" kern="1200" dirty="0" smtClean="0">
                          <a:solidFill>
                            <a:srgbClr val="FF0000"/>
                          </a:solidFill>
                          <a:latin typeface="微軟正黑體" panose="020B0604030504040204" pitchFamily="34" charset="-120"/>
                          <a:ea typeface="微軟正黑體" panose="020B0604030504040204" pitchFamily="34" charset="-120"/>
                          <a:cs typeface="+mn-cs"/>
                        </a:rPr>
                        <a:t>一類、二類</a:t>
                      </a:r>
                      <a:r>
                        <a:rPr lang="en-US" altLang="zh-TW" sz="24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400" b="1" kern="1200" dirty="0" smtClean="0">
                        <a:solidFill>
                          <a:srgbClr val="FF0000"/>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64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一般生免試入學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64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技優甄審入學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64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產業特殊需求類科</a:t>
                      </a:r>
                      <a:endParaRPr lang="en-US" altLang="zh-TW" sz="2800" b="1" kern="1200" dirty="0" smtClean="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642">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實用技能班</a:t>
                      </a:r>
                      <a:endParaRPr lang="en-US" altLang="zh-TW" sz="2800" b="1" kern="1200" dirty="0" smtClean="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642">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標楷體" panose="03000509000000000000" pitchFamily="65" charset="-120"/>
                        <a:ea typeface="標楷體" panose="03000509000000000000" pitchFamily="65"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高職學校獨立招生</a:t>
                      </a:r>
                      <a:endParaRPr lang="en-US" altLang="zh-TW" sz="2800" b="1" kern="1200" dirty="0" smtClean="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725691652"/>
              </p:ext>
            </p:extLst>
          </p:nvPr>
        </p:nvGraphicFramePr>
        <p:xfrm>
          <a:off x="5536824" y="1473900"/>
          <a:ext cx="3319143" cy="2459155"/>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659121"/>
                <a:gridCol w="659121"/>
                <a:gridCol w="2000901"/>
              </a:tblGrid>
              <a:tr h="491831">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831">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831">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831">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職業類科</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831">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300873403"/>
              </p:ext>
            </p:extLst>
          </p:nvPr>
        </p:nvGraphicFramePr>
        <p:xfrm>
          <a:off x="5508103" y="4362568"/>
          <a:ext cx="3347865" cy="1926049"/>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4583"/>
                <a:gridCol w="2563282"/>
              </a:tblGrid>
              <a:tr h="561381">
                <a:tc rowSpan="3">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其他</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建教合作班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1381">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重點運動項目</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3287">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anose="020B0604030504040204" pitchFamily="34" charset="-120"/>
                          <a:ea typeface="微軟正黑體" panose="020B0604030504040204" pitchFamily="34" charset="-120"/>
                          <a:cs typeface="+mn-cs"/>
                        </a:rPr>
                        <a:t>未受政府補助私校獨立招生</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77338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106</a:t>
            </a:r>
            <a:r>
              <a:rPr lang="zh-TW" altLang="en-US" dirty="0" smtClean="0"/>
              <a:t>學年基北區入學管道重要日程</a:t>
            </a:r>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320" y="1772816"/>
            <a:ext cx="7884368" cy="4393811"/>
          </a:xfrm>
          <a:prstGeom prst="rect">
            <a:avLst/>
          </a:prstGeom>
        </p:spPr>
      </p:pic>
    </p:spTree>
    <p:extLst>
      <p:ext uri="{BB962C8B-B14F-4D97-AF65-F5344CB8AC3E}">
        <p14:creationId xmlns:p14="http://schemas.microsoft.com/office/powerpoint/2010/main" val="2998629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b="1" dirty="0" smtClean="0">
                <a:solidFill>
                  <a:srgbClr val="7030A0"/>
                </a:solidFill>
              </a:rPr>
              <a:t>免試入學</a:t>
            </a:r>
            <a:endParaRPr lang="zh-TW" altLang="en-US" b="1" dirty="0">
              <a:solidFill>
                <a:srgbClr val="7030A0"/>
              </a:solidFill>
            </a:endParaRPr>
          </a:p>
        </p:txBody>
      </p:sp>
      <p:sp>
        <p:nvSpPr>
          <p:cNvPr id="3" name="副標題 2"/>
          <p:cNvSpPr>
            <a:spLocks noGrp="1"/>
          </p:cNvSpPr>
          <p:nvPr>
            <p:ph type="subTitle" idx="1"/>
          </p:nvPr>
        </p:nvSpPr>
        <p:spPr>
          <a:xfrm>
            <a:off x="1432560" y="2564904"/>
            <a:ext cx="7406640" cy="1037760"/>
          </a:xfrm>
        </p:spPr>
        <p:txBody>
          <a:bodyPr>
            <a:normAutofit/>
          </a:bodyPr>
          <a:lstStyle/>
          <a:p>
            <a:r>
              <a:rPr lang="zh-TW" altLang="en-US" sz="3200" b="1" dirty="0" smtClean="0"/>
              <a:t>所有國中</a:t>
            </a:r>
            <a:r>
              <a:rPr lang="zh-TW" altLang="en-US" sz="3200" b="1" dirty="0"/>
              <a:t>九</a:t>
            </a:r>
            <a:r>
              <a:rPr lang="zh-TW" altLang="en-US" sz="3200" b="1" dirty="0" smtClean="0"/>
              <a:t>年級同學都</a:t>
            </a:r>
            <a:r>
              <a:rPr lang="zh-TW" altLang="en-US" sz="3200" b="1" smtClean="0"/>
              <a:t>必須參加國中教育會考。</a:t>
            </a:r>
            <a:endParaRPr lang="zh-TW" altLang="en-US" sz="3200" b="1" dirty="0"/>
          </a:p>
        </p:txBody>
      </p:sp>
    </p:spTree>
    <p:extLst>
      <p:ext uri="{BB962C8B-B14F-4D97-AF65-F5344CB8AC3E}">
        <p14:creationId xmlns:p14="http://schemas.microsoft.com/office/powerpoint/2010/main" val="326980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a:off x="1152129" y="1558156"/>
            <a:ext cx="7777162" cy="1008063"/>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82947" name="Rectangle 4"/>
          <p:cNvSpPr>
            <a:spLocks noChangeArrowheads="1"/>
          </p:cNvSpPr>
          <p:nvPr/>
        </p:nvSpPr>
        <p:spPr bwMode="auto">
          <a:xfrm>
            <a:off x="1115616" y="1628800"/>
            <a:ext cx="7561262" cy="936625"/>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10000"/>
              </a:lnSpc>
              <a:spcBef>
                <a:spcPct val="0"/>
              </a:spcBef>
              <a:buFontTx/>
              <a:buNone/>
            </a:pPr>
            <a:r>
              <a:rPr kumimoji="0" lang="zh-TW" altLang="en-US" sz="2400" b="1" dirty="0">
                <a:solidFill>
                  <a:srgbClr val="000000"/>
                </a:solidFill>
                <a:latin typeface="微軟正黑體" panose="020B0604030504040204" pitchFamily="34" charset="-120"/>
                <a:ea typeface="微軟正黑體" panose="020B0604030504040204" pitchFamily="34" charset="-120"/>
              </a:rPr>
              <a:t>各高中職及五專</a:t>
            </a:r>
            <a:r>
              <a:rPr kumimoji="0" lang="zh-TW" altLang="en-US" sz="2400" b="1" dirty="0">
                <a:solidFill>
                  <a:srgbClr val="C00000"/>
                </a:solidFill>
                <a:latin typeface="微軟正黑體" panose="020B0604030504040204" pitchFamily="34" charset="-120"/>
                <a:ea typeface="微軟正黑體" panose="020B0604030504040204" pitchFamily="34" charset="-120"/>
              </a:rPr>
              <a:t>皆須辦理</a:t>
            </a:r>
            <a:r>
              <a:rPr kumimoji="0" lang="zh-TW" altLang="en-US" sz="2400" b="1" dirty="0">
                <a:solidFill>
                  <a:srgbClr val="000000"/>
                </a:solidFill>
                <a:latin typeface="微軟正黑體" panose="020B0604030504040204" pitchFamily="34" charset="-120"/>
                <a:ea typeface="微軟正黑體" panose="020B0604030504040204" pitchFamily="34" charset="-120"/>
              </a:rPr>
              <a:t>免試入學</a:t>
            </a:r>
            <a:endParaRPr kumimoji="0" lang="en-US" altLang="zh-TW" sz="2400" b="1" dirty="0">
              <a:solidFill>
                <a:srgbClr val="000000"/>
              </a:solidFill>
              <a:latin typeface="微軟正黑體" panose="020B0604030504040204" pitchFamily="34" charset="-120"/>
              <a:ea typeface="微軟正黑體" panose="020B0604030504040204" pitchFamily="34" charset="-120"/>
            </a:endParaRPr>
          </a:p>
          <a:p>
            <a:pPr eaLnBrk="1" hangingPunct="1">
              <a:lnSpc>
                <a:spcPct val="110000"/>
              </a:lnSpc>
              <a:spcBef>
                <a:spcPct val="0"/>
              </a:spcBef>
              <a:buFontTx/>
              <a:buNone/>
            </a:pPr>
            <a:endParaRPr kumimoji="0" lang="zh-TW" altLang="en-US" sz="2400" b="1" u="sng" dirty="0">
              <a:solidFill>
                <a:srgbClr val="FF0000"/>
              </a:solidFill>
              <a:latin typeface="微軟正黑體" panose="020B0604030504040204" pitchFamily="34" charset="-120"/>
              <a:ea typeface="微軟正黑體" panose="020B0604030504040204" pitchFamily="34" charset="-120"/>
            </a:endParaRPr>
          </a:p>
        </p:txBody>
      </p:sp>
      <p:sp>
        <p:nvSpPr>
          <p:cNvPr id="73735" name="AutoShape 8"/>
          <p:cNvSpPr>
            <a:spLocks noChangeArrowheads="1"/>
          </p:cNvSpPr>
          <p:nvPr/>
        </p:nvSpPr>
        <p:spPr bwMode="auto">
          <a:xfrm>
            <a:off x="1044972" y="3377035"/>
            <a:ext cx="7920037" cy="792162"/>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208905" name="AutoShape 9"/>
          <p:cNvSpPr>
            <a:spLocks noChangeArrowheads="1"/>
          </p:cNvSpPr>
          <p:nvPr/>
        </p:nvSpPr>
        <p:spPr bwMode="auto">
          <a:xfrm>
            <a:off x="1175144" y="2692029"/>
            <a:ext cx="5905500" cy="5762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1" fontAlgn="auto" hangingPunct="1">
              <a:spcBef>
                <a:spcPct val="10000"/>
              </a:spcBef>
              <a:spcAft>
                <a:spcPts val="0"/>
              </a:spcAft>
              <a:defRPr/>
            </a:pPr>
            <a:r>
              <a:rPr kumimoji="0" lang="zh-TW" altLang="en-US" sz="2400" b="1" dirty="0">
                <a:solidFill>
                  <a:srgbClr val="990033"/>
                </a:solidFill>
                <a:latin typeface="微軟正黑體" panose="020B0604030504040204" pitchFamily="34" charset="-120"/>
                <a:ea typeface="微軟正黑體" panose="020B0604030504040204" pitchFamily="34" charset="-120"/>
              </a:rPr>
              <a:t>不訂定</a:t>
            </a:r>
            <a:r>
              <a:rPr kumimoji="0" lang="zh-TW" altLang="en-US" sz="2400" b="1" dirty="0">
                <a:solidFill>
                  <a:srgbClr val="3333FF"/>
                </a:solidFill>
                <a:latin typeface="微軟正黑體" panose="020B0604030504040204" pitchFamily="34" charset="-120"/>
                <a:ea typeface="微軟正黑體" panose="020B0604030504040204" pitchFamily="34" charset="-120"/>
              </a:rPr>
              <a:t>報名條件</a:t>
            </a:r>
            <a:r>
              <a:rPr kumimoji="0" lang="zh-TW" altLang="en-US" sz="2400" b="1" dirty="0">
                <a:solidFill>
                  <a:srgbClr val="990033"/>
                </a:solidFill>
                <a:latin typeface="微軟正黑體" panose="020B0604030504040204" pitchFamily="34" charset="-120"/>
                <a:ea typeface="微軟正黑體" panose="020B0604030504040204" pitchFamily="34" charset="-120"/>
              </a:rPr>
              <a:t>（</a:t>
            </a:r>
            <a:r>
              <a:rPr kumimoji="0" lang="zh-TW" altLang="en-US" sz="2400" b="1" dirty="0">
                <a:solidFill>
                  <a:srgbClr val="3333FF"/>
                </a:solidFill>
                <a:latin typeface="微軟正黑體" panose="020B0604030504040204" pitchFamily="34" charset="-120"/>
                <a:ea typeface="微軟正黑體" panose="020B0604030504040204" pitchFamily="34" charset="-120"/>
              </a:rPr>
              <a:t>門檻</a:t>
            </a:r>
            <a:r>
              <a:rPr kumimoji="0" lang="zh-TW" altLang="en-US" sz="2400" b="1" dirty="0">
                <a:solidFill>
                  <a:srgbClr val="990033"/>
                </a:solidFill>
                <a:latin typeface="微軟正黑體" panose="020B0604030504040204" pitchFamily="34" charset="-120"/>
                <a:ea typeface="微軟正黑體" panose="020B0604030504040204" pitchFamily="34" charset="-120"/>
              </a:rPr>
              <a:t>）</a:t>
            </a:r>
          </a:p>
        </p:txBody>
      </p:sp>
      <p:sp>
        <p:nvSpPr>
          <p:cNvPr id="82950" name="Rectangle 10"/>
          <p:cNvSpPr>
            <a:spLocks noChangeArrowheads="1"/>
          </p:cNvSpPr>
          <p:nvPr/>
        </p:nvSpPr>
        <p:spPr bwMode="auto">
          <a:xfrm>
            <a:off x="1152129" y="3502844"/>
            <a:ext cx="7705725" cy="576262"/>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10000"/>
              </a:lnSpc>
              <a:spcBef>
                <a:spcPct val="0"/>
              </a:spcBef>
              <a:buFontTx/>
              <a:buNone/>
            </a:pPr>
            <a:r>
              <a:rPr kumimoji="0" lang="zh-TW" altLang="en-US" sz="2400" b="1" dirty="0">
                <a:solidFill>
                  <a:srgbClr val="000000"/>
                </a:solidFill>
                <a:latin typeface="微軟正黑體" panose="020B0604030504040204" pitchFamily="34" charset="-120"/>
                <a:ea typeface="微軟正黑體" panose="020B0604030504040204" pitchFamily="34" charset="-120"/>
              </a:rPr>
              <a:t>各高中職及五專</a:t>
            </a:r>
            <a:r>
              <a:rPr kumimoji="0" lang="zh-TW" altLang="en-US" sz="2400" b="1" dirty="0">
                <a:solidFill>
                  <a:srgbClr val="C00000"/>
                </a:solidFill>
                <a:latin typeface="微軟正黑體" panose="020B0604030504040204" pitchFamily="34" charset="-120"/>
                <a:ea typeface="微軟正黑體" panose="020B0604030504040204" pitchFamily="34" charset="-120"/>
              </a:rPr>
              <a:t>不採計</a:t>
            </a:r>
            <a:r>
              <a:rPr kumimoji="0" lang="zh-TW" altLang="en-US" sz="2400" b="1" dirty="0">
                <a:solidFill>
                  <a:srgbClr val="000000"/>
                </a:solidFill>
                <a:latin typeface="微軟正黑體" panose="020B0604030504040204" pitchFamily="34" charset="-120"/>
                <a:ea typeface="微軟正黑體" panose="020B0604030504040204" pitchFamily="34" charset="-120"/>
              </a:rPr>
              <a:t>國中在校學科成績</a:t>
            </a:r>
          </a:p>
        </p:txBody>
      </p:sp>
      <p:sp>
        <p:nvSpPr>
          <p:cNvPr id="73739" name="AutoShape 8"/>
          <p:cNvSpPr>
            <a:spLocks noChangeArrowheads="1"/>
          </p:cNvSpPr>
          <p:nvPr/>
        </p:nvSpPr>
        <p:spPr bwMode="auto">
          <a:xfrm>
            <a:off x="1080691" y="5051450"/>
            <a:ext cx="7920037" cy="792162"/>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82952" name="Rectangle 10"/>
          <p:cNvSpPr>
            <a:spLocks noChangeArrowheads="1"/>
          </p:cNvSpPr>
          <p:nvPr/>
        </p:nvSpPr>
        <p:spPr bwMode="auto">
          <a:xfrm>
            <a:off x="1080691" y="5158606"/>
            <a:ext cx="7704138" cy="577850"/>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kumimoji="0" lang="zh-TW" altLang="en-US" sz="2400" b="1" dirty="0">
                <a:solidFill>
                  <a:srgbClr val="000000"/>
                </a:solidFill>
                <a:latin typeface="微軟正黑體" panose="020B0604030504040204" pitchFamily="34" charset="-120"/>
                <a:ea typeface="微軟正黑體" panose="020B0604030504040204" pitchFamily="34" charset="-120"/>
              </a:rPr>
              <a:t>學生參加就讀或畢業之國中</a:t>
            </a:r>
            <a:r>
              <a:rPr kumimoji="0" lang="zh-TW" altLang="en-US" sz="2400" b="1" dirty="0">
                <a:solidFill>
                  <a:srgbClr val="C00000"/>
                </a:solidFill>
                <a:latin typeface="微軟正黑體" panose="020B0604030504040204" pitchFamily="34" charset="-120"/>
                <a:ea typeface="微軟正黑體" panose="020B0604030504040204" pitchFamily="34" charset="-120"/>
              </a:rPr>
              <a:t>學籍所在</a:t>
            </a:r>
            <a:r>
              <a:rPr kumimoji="0" lang="zh-TW" altLang="en-US" sz="2400" b="1" dirty="0">
                <a:solidFill>
                  <a:srgbClr val="000000"/>
                </a:solidFill>
                <a:latin typeface="微軟正黑體" panose="020B0604030504040204" pitchFamily="34" charset="-120"/>
                <a:ea typeface="微軟正黑體" panose="020B0604030504040204" pitchFamily="34" charset="-120"/>
              </a:rPr>
              <a:t>免試就學區為原則</a:t>
            </a:r>
          </a:p>
        </p:txBody>
      </p:sp>
      <p:sp>
        <p:nvSpPr>
          <p:cNvPr id="15" name="AutoShape 9"/>
          <p:cNvSpPr>
            <a:spLocks noChangeArrowheads="1"/>
          </p:cNvSpPr>
          <p:nvPr/>
        </p:nvSpPr>
        <p:spPr bwMode="auto">
          <a:xfrm>
            <a:off x="1080691" y="4366444"/>
            <a:ext cx="6048375" cy="5762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1" fontAlgn="auto" hangingPunct="1">
              <a:spcBef>
                <a:spcPct val="10000"/>
              </a:spcBef>
              <a:spcAft>
                <a:spcPts val="0"/>
              </a:spcAft>
              <a:defRPr/>
            </a:pPr>
            <a:r>
              <a:rPr kumimoji="0" lang="zh-TW" altLang="en-US" sz="2400" b="1" dirty="0">
                <a:solidFill>
                  <a:srgbClr val="990033"/>
                </a:solidFill>
                <a:latin typeface="微軟正黑體" panose="020B0604030504040204" pitchFamily="34" charset="-120"/>
                <a:ea typeface="微軟正黑體" panose="020B0604030504040204" pitchFamily="34" charset="-120"/>
              </a:rPr>
              <a:t>學籍所在</a:t>
            </a:r>
            <a:r>
              <a:rPr kumimoji="0" lang="zh-TW" altLang="en-US" sz="2400" b="1" dirty="0">
                <a:solidFill>
                  <a:srgbClr val="3333FF"/>
                </a:solidFill>
                <a:latin typeface="微軟正黑體" panose="020B0604030504040204" pitchFamily="34" charset="-120"/>
                <a:ea typeface="微軟正黑體" panose="020B0604030504040204" pitchFamily="34" charset="-120"/>
              </a:rPr>
              <a:t>免試就學區</a:t>
            </a:r>
            <a:r>
              <a:rPr kumimoji="0" lang="zh-TW" altLang="en-US" sz="2400" b="1" dirty="0">
                <a:solidFill>
                  <a:srgbClr val="990033"/>
                </a:solidFill>
                <a:latin typeface="微軟正黑體" panose="020B0604030504040204" pitchFamily="34" charset="-120"/>
                <a:ea typeface="微軟正黑體" panose="020B0604030504040204" pitchFamily="34" charset="-120"/>
              </a:rPr>
              <a:t>入學</a:t>
            </a:r>
          </a:p>
        </p:txBody>
      </p:sp>
      <p:sp>
        <p:nvSpPr>
          <p:cNvPr id="82954" name="矩形 15"/>
          <p:cNvSpPr>
            <a:spLocks noChangeArrowheads="1"/>
          </p:cNvSpPr>
          <p:nvPr/>
        </p:nvSpPr>
        <p:spPr bwMode="auto">
          <a:xfrm>
            <a:off x="1691680" y="328945"/>
            <a:ext cx="6552728" cy="579438"/>
          </a:xfrm>
          <a:prstGeom prst="rect">
            <a:avLst/>
          </a:prstGeom>
          <a:solidFill>
            <a:schemeClr val="accent2">
              <a:lumMod val="40000"/>
              <a:lumOff val="60000"/>
            </a:schemeClr>
          </a:solid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b="1" dirty="0">
                <a:latin typeface="微軟正黑體" panose="020B0604030504040204" pitchFamily="34" charset="-120"/>
                <a:ea typeface="微軟正黑體" panose="020B0604030504040204" pitchFamily="34" charset="-120"/>
              </a:rPr>
              <a:t>免試入學作業程序</a:t>
            </a:r>
            <a:endParaRPr kumimoji="0" lang="en-US"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0233875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
          <p:cNvSpPr>
            <a:spLocks noChangeArrowheads="1"/>
          </p:cNvSpPr>
          <p:nvPr/>
        </p:nvSpPr>
        <p:spPr bwMode="auto">
          <a:xfrm>
            <a:off x="1734689" y="1196703"/>
            <a:ext cx="5976938" cy="7921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10000"/>
              </a:spcBef>
              <a:defRPr/>
            </a:pPr>
            <a:r>
              <a:rPr kumimoji="0" lang="zh-TW" altLang="en-US" sz="2800" b="1" dirty="0" smtClean="0">
                <a:solidFill>
                  <a:srgbClr val="990033"/>
                </a:solidFill>
                <a:latin typeface="微軟正黑體" panose="020B0604030504040204" pitchFamily="34" charset="-120"/>
                <a:ea typeface="微軟正黑體" panose="020B0604030504040204" pitchFamily="34" charset="-120"/>
              </a:rPr>
              <a:t>未超額則</a:t>
            </a:r>
            <a:r>
              <a:rPr kumimoji="0" lang="zh-TW" altLang="en-US" sz="2800" b="1" dirty="0" smtClean="0">
                <a:solidFill>
                  <a:srgbClr val="3333FF"/>
                </a:solidFill>
                <a:latin typeface="微軟正黑體" panose="020B0604030504040204" pitchFamily="34" charset="-120"/>
                <a:ea typeface="微軟正黑體" panose="020B0604030504040204" pitchFamily="34" charset="-120"/>
              </a:rPr>
              <a:t>全額錄取</a:t>
            </a:r>
            <a:r>
              <a:rPr kumimoji="0" lang="zh-TW" altLang="en-US" sz="2800" b="1" dirty="0" smtClean="0">
                <a:solidFill>
                  <a:srgbClr val="000000"/>
                </a:solidFill>
                <a:latin typeface="微軟正黑體" panose="020B0604030504040204" pitchFamily="34" charset="-120"/>
                <a:ea typeface="微軟正黑體" panose="020B0604030504040204" pitchFamily="34" charset="-120"/>
              </a:rPr>
              <a:t>，</a:t>
            </a:r>
            <a:r>
              <a:rPr kumimoji="0" lang="zh-TW" altLang="en-US" sz="2800" b="1" dirty="0" smtClean="0">
                <a:solidFill>
                  <a:srgbClr val="990033"/>
                </a:solidFill>
                <a:latin typeface="微軟正黑體" panose="020B0604030504040204" pitchFamily="34" charset="-120"/>
                <a:ea typeface="微軟正黑體" panose="020B0604030504040204" pitchFamily="34" charset="-120"/>
              </a:rPr>
              <a:t>超額則</a:t>
            </a:r>
            <a:r>
              <a:rPr kumimoji="0" lang="zh-TW" altLang="en-US" sz="2800" b="1" dirty="0" smtClean="0">
                <a:solidFill>
                  <a:srgbClr val="3333FF"/>
                </a:solidFill>
                <a:latin typeface="微軟正黑體" panose="020B0604030504040204" pitchFamily="34" charset="-120"/>
                <a:ea typeface="微軟正黑體" panose="020B0604030504040204" pitchFamily="34" charset="-120"/>
              </a:rPr>
              <a:t>比序錄取</a:t>
            </a:r>
          </a:p>
        </p:txBody>
      </p:sp>
      <p:sp>
        <p:nvSpPr>
          <p:cNvPr id="84995" name="Rectangle 10"/>
          <p:cNvSpPr>
            <a:spLocks noChangeArrowheads="1"/>
          </p:cNvSpPr>
          <p:nvPr/>
        </p:nvSpPr>
        <p:spPr bwMode="auto">
          <a:xfrm>
            <a:off x="1187624" y="2924944"/>
            <a:ext cx="7860144" cy="3168352"/>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kumimoji="0" lang="zh-TW" altLang="en-US" sz="2400" b="1" dirty="0">
                <a:solidFill>
                  <a:srgbClr val="10253F"/>
                </a:solidFill>
                <a:latin typeface="微軟正黑體" panose="020B0604030504040204" pitchFamily="34" charset="-120"/>
                <a:ea typeface="微軟正黑體" panose="020B0604030504040204" pitchFamily="34" charset="-120"/>
              </a:rPr>
              <a:t>當登記人數</a:t>
            </a:r>
            <a:r>
              <a:rPr kumimoji="0" lang="zh-TW" altLang="en-US" sz="2400" b="1" dirty="0">
                <a:solidFill>
                  <a:srgbClr val="C00000"/>
                </a:solidFill>
                <a:latin typeface="微軟正黑體" panose="020B0604030504040204" pitchFamily="34" charset="-120"/>
                <a:ea typeface="微軟正黑體" panose="020B0604030504040204" pitchFamily="34" charset="-120"/>
              </a:rPr>
              <a:t>未超過</a:t>
            </a:r>
            <a:r>
              <a:rPr kumimoji="0" lang="zh-TW" altLang="en-US" sz="2400" b="1" dirty="0">
                <a:solidFill>
                  <a:srgbClr val="10253F"/>
                </a:solidFill>
                <a:latin typeface="微軟正黑體" panose="020B0604030504040204" pitchFamily="34" charset="-120"/>
                <a:ea typeface="微軟正黑體" panose="020B0604030504040204" pitchFamily="34" charset="-120"/>
              </a:rPr>
              <a:t>招生學校之名額時</a:t>
            </a:r>
            <a:r>
              <a:rPr kumimoji="0" lang="zh-TW" altLang="en-US" sz="2400" b="1" dirty="0">
                <a:solidFill>
                  <a:srgbClr val="C00000"/>
                </a:solidFill>
                <a:latin typeface="微軟正黑體" panose="020B0604030504040204" pitchFamily="34" charset="-120"/>
                <a:ea typeface="微軟正黑體" panose="020B0604030504040204" pitchFamily="34" charset="-120"/>
              </a:rPr>
              <a:t>，全額錄取。</a:t>
            </a:r>
            <a:endParaRPr kumimoji="0" lang="en-US" altLang="zh-TW" sz="2400" b="1" dirty="0">
              <a:solidFill>
                <a:srgbClr val="C00000"/>
              </a:solidFill>
              <a:latin typeface="微軟正黑體" panose="020B0604030504040204" pitchFamily="34" charset="-120"/>
              <a:ea typeface="微軟正黑體" panose="020B0604030504040204" pitchFamily="34" charset="-120"/>
            </a:endParaRPr>
          </a:p>
          <a:p>
            <a:pPr eaLnBrk="1" hangingPunct="1">
              <a:lnSpc>
                <a:spcPct val="150000"/>
              </a:lnSpc>
              <a:spcBef>
                <a:spcPct val="0"/>
              </a:spcBef>
            </a:pPr>
            <a:r>
              <a:rPr kumimoji="0" lang="zh-TW" altLang="en-US" sz="2400" b="1" dirty="0">
                <a:solidFill>
                  <a:srgbClr val="10253F"/>
                </a:solidFill>
                <a:latin typeface="微軟正黑體" panose="020B0604030504040204" pitchFamily="34" charset="-120"/>
                <a:ea typeface="微軟正黑體" panose="020B0604030504040204" pitchFamily="34" charset="-120"/>
              </a:rPr>
              <a:t>當登記人數</a:t>
            </a:r>
            <a:r>
              <a:rPr kumimoji="0" lang="zh-TW" altLang="en-US" sz="2400" b="1" dirty="0">
                <a:solidFill>
                  <a:srgbClr val="C00000"/>
                </a:solidFill>
                <a:latin typeface="微軟正黑體" panose="020B0604030504040204" pitchFamily="34" charset="-120"/>
                <a:ea typeface="微軟正黑體" panose="020B0604030504040204" pitchFamily="34" charset="-120"/>
              </a:rPr>
              <a:t>超過</a:t>
            </a:r>
            <a:r>
              <a:rPr kumimoji="0" lang="zh-TW" altLang="en-US" sz="2400" b="1" dirty="0">
                <a:solidFill>
                  <a:srgbClr val="10253F"/>
                </a:solidFill>
                <a:latin typeface="微軟正黑體" panose="020B0604030504040204" pitchFamily="34" charset="-120"/>
                <a:ea typeface="微軟正黑體" panose="020B0604030504040204" pitchFamily="34" charset="-120"/>
              </a:rPr>
              <a:t>主管機關核定學校之招生名額</a:t>
            </a:r>
            <a:r>
              <a:rPr kumimoji="0" lang="zh-TW" altLang="en-US" sz="2400" b="1" dirty="0" smtClean="0">
                <a:solidFill>
                  <a:srgbClr val="10253F"/>
                </a:solidFill>
                <a:latin typeface="微軟正黑體" panose="020B0604030504040204" pitchFamily="34" charset="-120"/>
                <a:ea typeface="微軟正黑體" panose="020B0604030504040204" pitchFamily="34" charset="-120"/>
              </a:rPr>
              <a:t>，</a:t>
            </a:r>
            <a:endParaRPr kumimoji="0" lang="en-US" altLang="zh-TW" sz="2400" b="1" dirty="0" smtClean="0">
              <a:solidFill>
                <a:srgbClr val="10253F"/>
              </a:solidFill>
              <a:latin typeface="微軟正黑體" panose="020B0604030504040204" pitchFamily="34" charset="-120"/>
              <a:ea typeface="微軟正黑體" panose="020B0604030504040204" pitchFamily="34" charset="-120"/>
            </a:endParaRPr>
          </a:p>
          <a:p>
            <a:pPr eaLnBrk="1" hangingPunct="1">
              <a:lnSpc>
                <a:spcPct val="150000"/>
              </a:lnSpc>
              <a:spcBef>
                <a:spcPct val="0"/>
              </a:spcBef>
              <a:buNone/>
            </a:pPr>
            <a:r>
              <a:rPr kumimoji="0" lang="zh-TW" altLang="en-US" sz="4000" b="1" dirty="0" smtClean="0">
                <a:solidFill>
                  <a:srgbClr val="10253F"/>
                </a:solidFill>
                <a:latin typeface="微軟正黑體" panose="020B0604030504040204" pitchFamily="34" charset="-120"/>
                <a:ea typeface="微軟正黑體" panose="020B0604030504040204" pitchFamily="34" charset="-120"/>
              </a:rPr>
              <a:t>依</a:t>
            </a:r>
            <a:r>
              <a:rPr kumimoji="0" lang="zh-TW" altLang="en-US" sz="4000" b="1" dirty="0">
                <a:solidFill>
                  <a:srgbClr val="10253F"/>
                </a:solidFill>
                <a:latin typeface="微軟正黑體" panose="020B0604030504040204" pitchFamily="34" charset="-120"/>
                <a:ea typeface="微軟正黑體" panose="020B0604030504040204" pitchFamily="34" charset="-120"/>
              </a:rPr>
              <a:t>本區免試入學</a:t>
            </a:r>
            <a:r>
              <a:rPr kumimoji="0" lang="zh-TW" altLang="en-US" sz="4000" b="1" dirty="0">
                <a:solidFill>
                  <a:srgbClr val="C00000"/>
                </a:solidFill>
                <a:latin typeface="微軟正黑體" panose="020B0604030504040204" pitchFamily="34" charset="-120"/>
                <a:ea typeface="微軟正黑體" panose="020B0604030504040204" pitchFamily="34" charset="-120"/>
              </a:rPr>
              <a:t>超額比序項目積分對照表</a:t>
            </a:r>
            <a:r>
              <a:rPr kumimoji="0" lang="zh-TW" altLang="en-US" sz="4000" b="1" dirty="0">
                <a:solidFill>
                  <a:srgbClr val="10253F"/>
                </a:solidFill>
                <a:latin typeface="微軟正黑體" panose="020B0604030504040204" pitchFamily="34" charset="-120"/>
                <a:ea typeface="微軟正黑體" panose="020B0604030504040204" pitchFamily="34" charset="-120"/>
              </a:rPr>
              <a:t>進行比序。</a:t>
            </a:r>
          </a:p>
        </p:txBody>
      </p:sp>
      <p:sp>
        <p:nvSpPr>
          <p:cNvPr id="84996" name="矩形 4"/>
          <p:cNvSpPr>
            <a:spLocks noChangeArrowheads="1"/>
          </p:cNvSpPr>
          <p:nvPr/>
        </p:nvSpPr>
        <p:spPr bwMode="auto">
          <a:xfrm>
            <a:off x="2123728" y="188640"/>
            <a:ext cx="5472608" cy="584200"/>
          </a:xfrm>
          <a:prstGeom prst="rect">
            <a:avLst/>
          </a:prstGeom>
          <a:solidFill>
            <a:schemeClr val="accent2">
              <a:lumMod val="40000"/>
              <a:lumOff val="60000"/>
            </a:schemeClr>
          </a:solid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b="1" dirty="0">
                <a:latin typeface="微軟正黑體" panose="020B0604030504040204" pitchFamily="34" charset="-120"/>
                <a:ea typeface="微軟正黑體" panose="020B0604030504040204" pitchFamily="34" charset="-120"/>
              </a:rPr>
              <a:t>免試入學作業程序</a:t>
            </a:r>
            <a:endParaRPr kumimoji="0" lang="en-US" altLang="zh-TW" b="1" dirty="0">
              <a:latin typeface="微軟正黑體" panose="020B0604030504040204" pitchFamily="34" charset="-120"/>
              <a:ea typeface="微軟正黑體" panose="020B0604030504040204" pitchFamily="34" charset="-120"/>
            </a:endParaRPr>
          </a:p>
        </p:txBody>
      </p:sp>
      <p:sp>
        <p:nvSpPr>
          <p:cNvPr id="6" name="向下箭號 5"/>
          <p:cNvSpPr/>
          <p:nvPr/>
        </p:nvSpPr>
        <p:spPr>
          <a:xfrm>
            <a:off x="4615208" y="2204492"/>
            <a:ext cx="215900"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73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1433513" y="332656"/>
            <a:ext cx="7129462" cy="1233488"/>
          </a:xfrm>
          <a:solidFill>
            <a:schemeClr val="accent2">
              <a:lumMod val="40000"/>
              <a:lumOff val="60000"/>
            </a:schemeClr>
          </a:solidFill>
        </p:spPr>
        <p:txBody>
          <a:bodyPr anchor="b">
            <a:normAutofit/>
          </a:bodyPr>
          <a:lstStyle/>
          <a:p>
            <a:pPr algn="ctr" rtl="0" eaLnBrk="1" latinLnBrk="0" hangingPunct="1"/>
            <a:r>
              <a:rPr lang="en-US" altLang="zh-TW" sz="3600" b="1" kern="1200" dirty="0" smtClean="0">
                <a:solidFill>
                  <a:schemeClr val="tx1"/>
                </a:solidFill>
                <a:effectLst>
                  <a:outerShdw blurRad="38100" dist="38100" dir="2700000" algn="tl" rotWithShape="0">
                    <a:srgbClr val="C0C0C0"/>
                  </a:outerShdw>
                </a:effectLst>
                <a:latin typeface="+mj-lt"/>
                <a:cs typeface="+mj-cs"/>
              </a:rPr>
              <a:t>106</a:t>
            </a:r>
            <a:r>
              <a:rPr lang="zh-TW" altLang="zh-TW" sz="3600" b="1" kern="1200" dirty="0" smtClean="0">
                <a:solidFill>
                  <a:schemeClr val="tx1"/>
                </a:solidFill>
                <a:effectLst>
                  <a:outerShdw blurRad="38100" dist="38100" dir="2700000" algn="tl" rotWithShape="0">
                    <a:srgbClr val="C0C0C0"/>
                  </a:outerShdw>
                </a:effectLst>
                <a:latin typeface="+mj-lt"/>
                <a:cs typeface="+mj-cs"/>
              </a:rPr>
              <a:t>學年基北區免試入學方案特點</a:t>
            </a:r>
            <a:endParaRPr kumimoji="0" lang="zh-TW" altLang="en-US" sz="3600" dirty="0" smtClean="0">
              <a:latin typeface="微軟正黑體" panose="020B0604030504040204" pitchFamily="34" charset="-120"/>
            </a:endParaRPr>
          </a:p>
        </p:txBody>
      </p:sp>
      <p:sp>
        <p:nvSpPr>
          <p:cNvPr id="560131" name="內容版面配置區 2"/>
          <p:cNvSpPr>
            <a:spLocks noGrp="1"/>
          </p:cNvSpPr>
          <p:nvPr>
            <p:ph idx="4294967295"/>
          </p:nvPr>
        </p:nvSpPr>
        <p:spPr>
          <a:xfrm>
            <a:off x="1115616" y="2132856"/>
            <a:ext cx="8291512" cy="3455988"/>
          </a:xfrm>
        </p:spPr>
        <p:txBody>
          <a:bodyPr>
            <a:normAutofit/>
          </a:bodyPr>
          <a:lstStyle/>
          <a:p>
            <a:pPr>
              <a:buFont typeface="Arial" panose="020B0604020202020204" pitchFamily="34" charset="0"/>
              <a:buChar char="•"/>
              <a:defRPr/>
            </a:pP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a:t>
            </a:r>
            <a:r>
              <a:rPr kumimoji="0" lang="en-US" altLang="zh-TW"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1</a:t>
            </a: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次分發到位」</a:t>
            </a:r>
          </a:p>
          <a:p>
            <a:pPr>
              <a:buFont typeface="Arial" panose="020B0604020202020204" pitchFamily="34" charset="0"/>
              <a:buChar char="•"/>
              <a:defRPr/>
            </a:pP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a:t>
            </a:r>
            <a:r>
              <a:rPr kumimoji="0" lang="en-US" altLang="zh-TW"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5</a:t>
            </a: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個志願序為</a:t>
            </a:r>
            <a:r>
              <a:rPr kumimoji="0" lang="en-US" altLang="zh-TW"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1</a:t>
            </a: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群組」</a:t>
            </a:r>
          </a:p>
          <a:p>
            <a:pPr>
              <a:buFont typeface="Arial" panose="020B0604020202020204" pitchFamily="34" charset="0"/>
              <a:buChar char="•"/>
              <a:defRPr/>
            </a:pP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「會考總</a:t>
            </a:r>
            <a:r>
              <a:rPr lang="zh-TW" altLang="en-US" sz="4800" b="1" dirty="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積</a:t>
            </a: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分</a:t>
            </a:r>
            <a:r>
              <a:rPr kumimoji="0" lang="en-US" altLang="zh-TW"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108</a:t>
            </a:r>
            <a:r>
              <a:rPr kumimoji="0" lang="zh-TW" altLang="en-US"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rPr>
              <a:t>」</a:t>
            </a:r>
            <a:endParaRPr kumimoji="0" lang="en-US" altLang="zh-TW" sz="4800" b="1" dirty="0" smtClean="0">
              <a:solidFill>
                <a:srgbClr val="99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endParaRPr>
          </a:p>
          <a:p>
            <a:pPr marL="82296" indent="0">
              <a:buNone/>
              <a:defRPr/>
            </a:pPr>
            <a:endParaRPr kumimoji="0" lang="zh-TW" altLang="en-US" sz="4800" dirty="0" smtClean="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32391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328017" y="2586293"/>
            <a:ext cx="2626316" cy="4094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187624" y="194644"/>
            <a:ext cx="7868965" cy="1298416"/>
          </a:xfrm>
          <a:solidFill>
            <a:schemeClr val="accent2">
              <a:lumMod val="40000"/>
              <a:lumOff val="60000"/>
            </a:schemeClr>
          </a:solidFill>
        </p:spPr>
        <p:txBody>
          <a:bodyPr>
            <a:normAutofit/>
          </a:bodyPr>
          <a:lstStyle/>
          <a:p>
            <a:r>
              <a:rPr lang="en-US" altLang="zh-TW" sz="4000" b="1" dirty="0" smtClean="0">
                <a:solidFill>
                  <a:srgbClr val="FF0000"/>
                </a:solidFill>
                <a:latin typeface="微軟正黑體" panose="020B0604030504040204" pitchFamily="34" charset="-120"/>
              </a:rPr>
              <a:t>106</a:t>
            </a:r>
            <a:r>
              <a:rPr lang="zh-TW" altLang="en-US" sz="4000" b="1" dirty="0" smtClean="0">
                <a:solidFill>
                  <a:srgbClr val="FF0000"/>
                </a:solidFill>
                <a:latin typeface="微軟正黑體" panose="020B0604030504040204" pitchFamily="34" charset="-120"/>
              </a:rPr>
              <a:t>學年度</a:t>
            </a:r>
            <a:r>
              <a:rPr lang="zh-TW" altLang="en-US" sz="3200" b="1" dirty="0" smtClean="0">
                <a:solidFill>
                  <a:schemeClr val="tx1"/>
                </a:solidFill>
                <a:latin typeface="微軟正黑體" panose="020B0604030504040204" pitchFamily="34" charset="-120"/>
              </a:rPr>
              <a:t>基北區免試入學與特色招生考試分發入學一次分發到位規劃</a:t>
            </a:r>
            <a:endParaRPr lang="zh-TW" altLang="en-US" sz="3600" b="1" dirty="0">
              <a:solidFill>
                <a:schemeClr val="tx1"/>
              </a:solidFill>
              <a:latin typeface="微軟正黑體" panose="020B0604030504040204" pitchFamily="34" charset="-120"/>
            </a:endParaRPr>
          </a:p>
        </p:txBody>
      </p:sp>
      <p:sp>
        <p:nvSpPr>
          <p:cNvPr id="4" name="文字方塊 3"/>
          <p:cNvSpPr txBox="1"/>
          <p:nvPr/>
        </p:nvSpPr>
        <p:spPr>
          <a:xfrm>
            <a:off x="1115616" y="2780928"/>
            <a:ext cx="108012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smtClean="0"/>
              <a:t>甲生  </a:t>
            </a:r>
            <a:endParaRPr lang="en-US" altLang="zh-TW" sz="2400" dirty="0" smtClean="0"/>
          </a:p>
          <a:p>
            <a:r>
              <a:rPr lang="en-US" altLang="zh-TW" sz="2400" dirty="0" smtClean="0"/>
              <a:t>(</a:t>
            </a:r>
            <a:r>
              <a:rPr lang="zh-TW" altLang="en-US" sz="2400" dirty="0" smtClean="0"/>
              <a:t>免試</a:t>
            </a:r>
            <a:r>
              <a:rPr lang="en-US" altLang="zh-TW" sz="2400" dirty="0" smtClean="0"/>
              <a:t>)</a:t>
            </a:r>
            <a:endParaRPr lang="zh-TW" altLang="en-US" sz="2400" dirty="0"/>
          </a:p>
        </p:txBody>
      </p:sp>
      <p:sp>
        <p:nvSpPr>
          <p:cNvPr id="5" name="文字方塊 4"/>
          <p:cNvSpPr txBox="1"/>
          <p:nvPr/>
        </p:nvSpPr>
        <p:spPr>
          <a:xfrm>
            <a:off x="1098016" y="4002675"/>
            <a:ext cx="1512168"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t>乙</a:t>
            </a:r>
            <a:r>
              <a:rPr lang="zh-TW" altLang="en-US" sz="2400" dirty="0" smtClean="0"/>
              <a:t>生</a:t>
            </a:r>
            <a:endParaRPr lang="en-US" altLang="zh-TW" sz="2400" dirty="0" smtClean="0"/>
          </a:p>
          <a:p>
            <a:r>
              <a:rPr lang="en-US" altLang="zh-TW" sz="2400" dirty="0" smtClean="0"/>
              <a:t>(</a:t>
            </a:r>
            <a:r>
              <a:rPr lang="zh-TW" altLang="en-US" sz="2400" dirty="0" smtClean="0"/>
              <a:t>跨區特招</a:t>
            </a:r>
            <a:r>
              <a:rPr lang="en-US" altLang="zh-TW" sz="2400" dirty="0" smtClean="0"/>
              <a:t>)</a:t>
            </a:r>
            <a:endParaRPr lang="zh-TW" altLang="en-US" sz="2400" dirty="0"/>
          </a:p>
        </p:txBody>
      </p:sp>
      <p:sp>
        <p:nvSpPr>
          <p:cNvPr id="6" name="文字方塊 5"/>
          <p:cNvSpPr txBox="1"/>
          <p:nvPr/>
        </p:nvSpPr>
        <p:spPr>
          <a:xfrm>
            <a:off x="1098016" y="5282269"/>
            <a:ext cx="1728192"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t>丙</a:t>
            </a:r>
            <a:r>
              <a:rPr lang="zh-TW" altLang="en-US" sz="2400" dirty="0" smtClean="0"/>
              <a:t>生</a:t>
            </a:r>
            <a:endParaRPr lang="en-US" altLang="zh-TW" sz="2400" dirty="0" smtClean="0"/>
          </a:p>
          <a:p>
            <a:r>
              <a:rPr lang="en-US" altLang="zh-TW" sz="2400" dirty="0" smtClean="0"/>
              <a:t>(</a:t>
            </a:r>
            <a:r>
              <a:rPr lang="zh-TW" altLang="en-US" sz="2400" dirty="0" smtClean="0"/>
              <a:t>免試</a:t>
            </a:r>
            <a:r>
              <a:rPr lang="en-US" altLang="zh-TW" sz="2400" dirty="0" smtClean="0"/>
              <a:t>+</a:t>
            </a:r>
            <a:r>
              <a:rPr lang="zh-TW" altLang="en-US" sz="2400" dirty="0" smtClean="0"/>
              <a:t>特招</a:t>
            </a:r>
            <a:r>
              <a:rPr lang="en-US" altLang="zh-TW" sz="2400" dirty="0" smtClean="0"/>
              <a:t>)</a:t>
            </a:r>
            <a:endParaRPr lang="zh-TW" altLang="en-US" sz="2400" dirty="0"/>
          </a:p>
        </p:txBody>
      </p:sp>
      <p:sp>
        <p:nvSpPr>
          <p:cNvPr id="8" name="向右箭號 7"/>
          <p:cNvSpPr/>
          <p:nvPr/>
        </p:nvSpPr>
        <p:spPr>
          <a:xfrm>
            <a:off x="3081901" y="3041937"/>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3082655" y="4325840"/>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3087855" y="5605434"/>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836009" y="287514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t>A</a:t>
            </a:r>
            <a:r>
              <a:rPr lang="zh-TW" altLang="en-US" sz="2800" dirty="0" smtClean="0"/>
              <a:t>卡</a:t>
            </a:r>
            <a:endParaRPr lang="zh-TW" altLang="en-US" sz="2800" dirty="0"/>
          </a:p>
        </p:txBody>
      </p:sp>
      <p:sp>
        <p:nvSpPr>
          <p:cNvPr id="12" name="文字方塊 11"/>
          <p:cNvSpPr txBox="1"/>
          <p:nvPr/>
        </p:nvSpPr>
        <p:spPr>
          <a:xfrm>
            <a:off x="3873403" y="411032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t>B</a:t>
            </a:r>
            <a:r>
              <a:rPr lang="zh-TW" altLang="en-US" sz="2800" dirty="0" smtClean="0"/>
              <a:t>卡</a:t>
            </a:r>
            <a:endParaRPr lang="zh-TW" altLang="en-US" sz="2800" dirty="0"/>
          </a:p>
        </p:txBody>
      </p:sp>
      <p:sp>
        <p:nvSpPr>
          <p:cNvPr id="13" name="文字方塊 12"/>
          <p:cNvSpPr txBox="1"/>
          <p:nvPr/>
        </p:nvSpPr>
        <p:spPr>
          <a:xfrm>
            <a:off x="3864498" y="5140801"/>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t>A</a:t>
            </a:r>
            <a:r>
              <a:rPr lang="zh-TW" altLang="en-US" sz="2800" dirty="0" smtClean="0"/>
              <a:t>卡</a:t>
            </a:r>
            <a:endParaRPr lang="zh-TW" altLang="en-US" sz="2800" dirty="0"/>
          </a:p>
        </p:txBody>
      </p:sp>
      <p:sp>
        <p:nvSpPr>
          <p:cNvPr id="14" name="向下箭號 13"/>
          <p:cNvSpPr/>
          <p:nvPr/>
        </p:nvSpPr>
        <p:spPr>
          <a:xfrm>
            <a:off x="4124041" y="5697767"/>
            <a:ext cx="216024" cy="238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864498" y="6072145"/>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t>B</a:t>
            </a:r>
            <a:r>
              <a:rPr lang="zh-TW" altLang="en-US" sz="2800" dirty="0" smtClean="0"/>
              <a:t>卡</a:t>
            </a:r>
            <a:endParaRPr lang="zh-TW" altLang="en-US" sz="2800" dirty="0"/>
          </a:p>
        </p:txBody>
      </p:sp>
      <p:sp>
        <p:nvSpPr>
          <p:cNvPr id="16" name="向右箭號 15"/>
          <p:cNvSpPr/>
          <p:nvPr/>
        </p:nvSpPr>
        <p:spPr>
          <a:xfrm>
            <a:off x="4848016" y="5605434"/>
            <a:ext cx="360040"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5276169" y="5470854"/>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t>C</a:t>
            </a:r>
            <a:r>
              <a:rPr lang="zh-TW" altLang="en-US" sz="2800" dirty="0" smtClean="0"/>
              <a:t>卡</a:t>
            </a:r>
            <a:endParaRPr lang="zh-TW" altLang="en-US" sz="2800" dirty="0"/>
          </a:p>
        </p:txBody>
      </p:sp>
      <p:sp>
        <p:nvSpPr>
          <p:cNvPr id="18" name="向右箭號 17"/>
          <p:cNvSpPr/>
          <p:nvPr/>
        </p:nvSpPr>
        <p:spPr>
          <a:xfrm>
            <a:off x="6212273" y="3044417"/>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6212273" y="4396352"/>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6212273" y="5647825"/>
            <a:ext cx="364240" cy="15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6772940" y="2558261"/>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t>列印志願</a:t>
            </a:r>
            <a:r>
              <a:rPr lang="zh-TW" altLang="en-US" sz="2400" dirty="0" smtClean="0"/>
              <a:t>表</a:t>
            </a:r>
            <a:endParaRPr lang="en-US" altLang="zh-TW" sz="2400" dirty="0" smtClean="0"/>
          </a:p>
          <a:p>
            <a:r>
              <a:rPr lang="zh-TW" altLang="en-US" sz="2400" dirty="0" smtClean="0"/>
              <a:t>，家長</a:t>
            </a:r>
            <a:r>
              <a:rPr lang="zh-TW" altLang="en-US" sz="2400" dirty="0"/>
              <a:t>簽名</a:t>
            </a:r>
          </a:p>
        </p:txBody>
      </p:sp>
      <p:sp>
        <p:nvSpPr>
          <p:cNvPr id="22" name="文字方塊 21"/>
          <p:cNvSpPr txBox="1"/>
          <p:nvPr/>
        </p:nvSpPr>
        <p:spPr>
          <a:xfrm>
            <a:off x="8244408" y="1787140"/>
            <a:ext cx="576064" cy="489364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smtClean="0"/>
              <a:t>同時選填志願</a:t>
            </a:r>
            <a:endParaRPr lang="en-US" altLang="zh-TW" sz="2400" dirty="0" smtClean="0"/>
          </a:p>
          <a:p>
            <a:r>
              <a:rPr lang="zh-TW" altLang="en-US" sz="2400" dirty="0" smtClean="0"/>
              <a:t>，一次分發到位</a:t>
            </a:r>
            <a:endParaRPr lang="zh-TW" altLang="en-US" sz="2400" dirty="0"/>
          </a:p>
        </p:txBody>
      </p:sp>
      <p:sp>
        <p:nvSpPr>
          <p:cNvPr id="23" name="向右箭號 22"/>
          <p:cNvSpPr/>
          <p:nvPr/>
        </p:nvSpPr>
        <p:spPr>
          <a:xfrm>
            <a:off x="7655695" y="4233963"/>
            <a:ext cx="360040" cy="246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3627860" y="1918218"/>
            <a:ext cx="2476346" cy="523220"/>
          </a:xfrm>
          <a:prstGeom prst="rect">
            <a:avLst/>
          </a:prstGeom>
          <a:noFill/>
        </p:spPr>
        <p:txBody>
          <a:bodyPr wrap="square" rtlCol="0">
            <a:spAutoFit/>
          </a:bodyPr>
          <a:lstStyle/>
          <a:p>
            <a:pPr algn="ctr"/>
            <a:r>
              <a:rPr lang="zh-TW" altLang="en-US" sz="2800" dirty="0" smtClean="0">
                <a:latin typeface="微軟正黑體" panose="020B0604030504040204" pitchFamily="34" charset="-120"/>
                <a:ea typeface="微軟正黑體" panose="020B0604030504040204" pitchFamily="34" charset="-120"/>
              </a:rPr>
              <a:t>志願選填系統</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99507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332656"/>
            <a:ext cx="8534400" cy="758952"/>
          </a:xfrm>
        </p:spPr>
        <p:txBody>
          <a:bodyPr>
            <a:normAutofit fontScale="90000"/>
          </a:bodyPr>
          <a:lstStyle/>
          <a:p>
            <a:pPr algn="ctr"/>
            <a:r>
              <a:rPr lang="zh-TW" altLang="en-US" sz="4800" b="1" dirty="0" smtClean="0">
                <a:solidFill>
                  <a:srgbClr val="C00000"/>
                </a:solidFill>
                <a:latin typeface="微軟正黑體" panose="020B0604030504040204" pitchFamily="34" charset="-120"/>
              </a:rPr>
              <a:t>簡報大綱</a:t>
            </a:r>
            <a:endParaRPr lang="zh-TW" altLang="en-US" sz="4800" b="1" dirty="0">
              <a:solidFill>
                <a:srgbClr val="C00000"/>
              </a:solidFill>
              <a:latin typeface="微軟正黑體" panose="020B0604030504040204" pitchFamily="34" charset="-120"/>
            </a:endParaRPr>
          </a:p>
        </p:txBody>
      </p:sp>
      <p:sp>
        <p:nvSpPr>
          <p:cNvPr id="3" name="內容版面配置區 2"/>
          <p:cNvSpPr>
            <a:spLocks noGrp="1"/>
          </p:cNvSpPr>
          <p:nvPr>
            <p:ph idx="1"/>
          </p:nvPr>
        </p:nvSpPr>
        <p:spPr>
          <a:xfrm>
            <a:off x="1043608" y="1196752"/>
            <a:ext cx="7859216" cy="4781128"/>
          </a:xfrm>
        </p:spPr>
        <p:txBody>
          <a:bodyPr>
            <a:normAutofit fontScale="92500" lnSpcReduction="10000"/>
          </a:bodyPr>
          <a:lstStyle/>
          <a:p>
            <a:pPr marL="82296" indent="0">
              <a:buNone/>
            </a:pPr>
            <a:endParaRPr lang="en-US" altLang="zh-TW" sz="3600" dirty="0" smtClean="0">
              <a:latin typeface="微軟正黑體" panose="020B0604030504040204" pitchFamily="34" charset="-120"/>
              <a:ea typeface="微軟正黑體" panose="020B0604030504040204" pitchFamily="34" charset="-120"/>
            </a:endParaRPr>
          </a:p>
          <a:p>
            <a:r>
              <a:rPr lang="zh-TW" altLang="en-US" sz="3600" dirty="0" smtClean="0">
                <a:latin typeface="微軟正黑體" panose="020B0604030504040204" pitchFamily="34" charset="-120"/>
                <a:ea typeface="微軟正黑體" panose="020B0604030504040204" pitchFamily="34" charset="-120"/>
              </a:rPr>
              <a:t>國中教育會考</a:t>
            </a:r>
            <a:endParaRPr lang="en-US" altLang="zh-TW" sz="3600" dirty="0" smtClean="0">
              <a:latin typeface="微軟正黑體" panose="020B0604030504040204" pitchFamily="34" charset="-120"/>
              <a:ea typeface="微軟正黑體" panose="020B0604030504040204" pitchFamily="34" charset="-120"/>
            </a:endParaRPr>
          </a:p>
          <a:p>
            <a:r>
              <a:rPr lang="en-US" altLang="zh-TW" sz="3600" dirty="0" smtClean="0">
                <a:latin typeface="微軟正黑體" panose="020B0604030504040204" pitchFamily="34" charset="-120"/>
                <a:ea typeface="微軟正黑體" panose="020B0604030504040204" pitchFamily="34" charset="-120"/>
              </a:rPr>
              <a:t>106</a:t>
            </a:r>
            <a:r>
              <a:rPr lang="zh-TW" altLang="en-US" sz="3600" dirty="0" smtClean="0">
                <a:latin typeface="微軟正黑體" panose="020B0604030504040204" pitchFamily="34" charset="-120"/>
                <a:ea typeface="微軟正黑體" panose="020B0604030504040204" pitchFamily="34" charset="-120"/>
              </a:rPr>
              <a:t>基北區適性入學管道</a:t>
            </a:r>
            <a:endParaRPr lang="en-US" altLang="zh-TW" sz="3600" dirty="0" smtClean="0">
              <a:latin typeface="微軟正黑體" panose="020B0604030504040204" pitchFamily="34" charset="-120"/>
              <a:ea typeface="微軟正黑體" panose="020B0604030504040204" pitchFamily="34" charset="-120"/>
            </a:endParaRPr>
          </a:p>
          <a:p>
            <a:pPr lvl="1"/>
            <a:r>
              <a:rPr lang="zh-TW" altLang="en-US" sz="3200" dirty="0" smtClean="0">
                <a:solidFill>
                  <a:schemeClr val="accent4">
                    <a:lumMod val="50000"/>
                  </a:schemeClr>
                </a:solidFill>
                <a:latin typeface="微軟正黑體" panose="020B0604030504040204" pitchFamily="34" charset="-120"/>
                <a:ea typeface="微軟正黑體" panose="020B0604030504040204" pitchFamily="34" charset="-120"/>
              </a:rPr>
              <a:t>免試入學</a:t>
            </a:r>
            <a:endParaRPr lang="en-US" altLang="zh-TW" sz="3200" dirty="0" smtClean="0">
              <a:solidFill>
                <a:schemeClr val="accent4">
                  <a:lumMod val="50000"/>
                </a:schemeClr>
              </a:solidFill>
              <a:latin typeface="微軟正黑體" panose="020B0604030504040204" pitchFamily="34" charset="-120"/>
              <a:ea typeface="微軟正黑體" panose="020B0604030504040204" pitchFamily="34" charset="-120"/>
            </a:endParaRPr>
          </a:p>
          <a:p>
            <a:pPr lvl="1"/>
            <a:r>
              <a:rPr lang="zh-TW" altLang="en-US" sz="3200" dirty="0" smtClean="0">
                <a:solidFill>
                  <a:schemeClr val="accent4">
                    <a:lumMod val="50000"/>
                  </a:schemeClr>
                </a:solidFill>
                <a:latin typeface="微軟正黑體" panose="020B0604030504040204" pitchFamily="34" charset="-120"/>
                <a:ea typeface="微軟正黑體" panose="020B0604030504040204" pitchFamily="34" charset="-120"/>
              </a:rPr>
              <a:t>適合學術傾向學生的入學管道</a:t>
            </a:r>
            <a:endParaRPr lang="en-US" altLang="zh-TW" sz="3200" dirty="0" smtClean="0">
              <a:solidFill>
                <a:schemeClr val="accent4">
                  <a:lumMod val="50000"/>
                </a:schemeClr>
              </a:solidFill>
              <a:latin typeface="微軟正黑體" panose="020B0604030504040204" pitchFamily="34" charset="-120"/>
              <a:ea typeface="微軟正黑體" panose="020B0604030504040204" pitchFamily="34" charset="-120"/>
            </a:endParaRPr>
          </a:p>
          <a:p>
            <a:pPr lvl="1"/>
            <a:r>
              <a:rPr lang="zh-TW" altLang="zh-TW" sz="3200" dirty="0" smtClean="0">
                <a:solidFill>
                  <a:schemeClr val="accent4">
                    <a:lumMod val="50000"/>
                  </a:schemeClr>
                </a:solidFill>
                <a:latin typeface="微軟正黑體" panose="020B0604030504040204" pitchFamily="34" charset="-120"/>
                <a:ea typeface="微軟正黑體" panose="020B0604030504040204" pitchFamily="34" charset="-120"/>
              </a:rPr>
              <a:t>適合</a:t>
            </a:r>
            <a:r>
              <a:rPr lang="zh-TW" altLang="en-US" sz="3200" dirty="0" smtClean="0">
                <a:solidFill>
                  <a:schemeClr val="accent4">
                    <a:lumMod val="50000"/>
                  </a:schemeClr>
                </a:solidFill>
                <a:latin typeface="微軟正黑體" panose="020B0604030504040204" pitchFamily="34" charset="-120"/>
                <a:ea typeface="微軟正黑體" panose="020B0604030504040204" pitchFamily="34" charset="-120"/>
              </a:rPr>
              <a:t>職業</a:t>
            </a:r>
            <a:r>
              <a:rPr lang="zh-TW" altLang="zh-TW" sz="3200" dirty="0" smtClean="0">
                <a:solidFill>
                  <a:schemeClr val="accent4">
                    <a:lumMod val="50000"/>
                  </a:schemeClr>
                </a:solidFill>
                <a:latin typeface="微軟正黑體" panose="020B0604030504040204" pitchFamily="34" charset="-120"/>
                <a:ea typeface="微軟正黑體" panose="020B0604030504040204" pitchFamily="34" charset="-120"/>
              </a:rPr>
              <a:t>傾向學生的入學</a:t>
            </a:r>
            <a:r>
              <a:rPr lang="zh-TW" altLang="en-US" sz="3200" dirty="0" smtClean="0">
                <a:solidFill>
                  <a:schemeClr val="accent4">
                    <a:lumMod val="50000"/>
                  </a:schemeClr>
                </a:solidFill>
                <a:latin typeface="微軟正黑體" panose="020B0604030504040204" pitchFamily="34" charset="-120"/>
                <a:ea typeface="微軟正黑體" panose="020B0604030504040204" pitchFamily="34" charset="-120"/>
              </a:rPr>
              <a:t>管道</a:t>
            </a:r>
            <a:endParaRPr lang="en-US" altLang="zh-TW" sz="3200" dirty="0">
              <a:solidFill>
                <a:schemeClr val="accent4">
                  <a:lumMod val="50000"/>
                </a:schemeClr>
              </a:solidFill>
              <a:latin typeface="微軟正黑體" panose="020B0604030504040204" pitchFamily="34" charset="-120"/>
              <a:ea typeface="微軟正黑體" panose="020B0604030504040204" pitchFamily="34" charset="-120"/>
            </a:endParaRPr>
          </a:p>
          <a:p>
            <a:pPr lvl="1"/>
            <a:r>
              <a:rPr lang="zh-TW" altLang="en-US" sz="3200" dirty="0" smtClean="0">
                <a:solidFill>
                  <a:schemeClr val="accent4">
                    <a:lumMod val="50000"/>
                  </a:schemeClr>
                </a:solidFill>
                <a:latin typeface="微軟正黑體" panose="020B0604030504040204" pitchFamily="34" charset="-120"/>
                <a:ea typeface="微軟正黑體" panose="020B0604030504040204" pitchFamily="34" charset="-120"/>
              </a:rPr>
              <a:t>其他</a:t>
            </a:r>
            <a:endParaRPr lang="en-US" altLang="zh-TW" sz="3200" dirty="0" smtClean="0">
              <a:solidFill>
                <a:schemeClr val="accent4">
                  <a:lumMod val="50000"/>
                </a:schemeClr>
              </a:solidFill>
              <a:latin typeface="微軟正黑體" panose="020B0604030504040204" pitchFamily="34" charset="-120"/>
              <a:ea typeface="微軟正黑體" panose="020B0604030504040204" pitchFamily="34" charset="-120"/>
            </a:endParaRPr>
          </a:p>
          <a:p>
            <a:r>
              <a:rPr lang="zh-TW" altLang="en-US" sz="3600" dirty="0" smtClean="0">
                <a:latin typeface="微軟正黑體" panose="020B0604030504040204" pitchFamily="34" charset="-120"/>
                <a:ea typeface="微軟正黑體" panose="020B0604030504040204" pitchFamily="34" charset="-120"/>
              </a:rPr>
              <a:t>適性入學重要日程</a:t>
            </a:r>
            <a:endParaRPr lang="en-US" altLang="zh-TW" sz="3600" dirty="0" smtClean="0">
              <a:latin typeface="微軟正黑體" panose="020B0604030504040204" pitchFamily="34" charset="-120"/>
              <a:ea typeface="微軟正黑體" panose="020B0604030504040204" pitchFamily="34" charset="-120"/>
            </a:endParaRPr>
          </a:p>
          <a:p>
            <a:r>
              <a:rPr lang="zh-TW" altLang="en-US" sz="3600" dirty="0" smtClean="0">
                <a:latin typeface="微軟正黑體" panose="020B0604030504040204" pitchFamily="34" charset="-120"/>
                <a:ea typeface="微軟正黑體" panose="020B0604030504040204" pitchFamily="34" charset="-120"/>
              </a:rPr>
              <a:t>相關資源網站</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6402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1644650" y="274638"/>
            <a:ext cx="7499350" cy="1143000"/>
          </a:xfrm>
        </p:spPr>
        <p:txBody>
          <a:bodyPr/>
          <a:lstStyle/>
          <a:p>
            <a:r>
              <a:rPr lang="zh-TW" altLang="en-US" dirty="0" smtClean="0"/>
              <a:t>免試入學超額比序項目</a:t>
            </a:r>
            <a:endParaRPr lang="zh-TW" altLang="en-US" dirty="0"/>
          </a:p>
        </p:txBody>
      </p:sp>
      <p:graphicFrame>
        <p:nvGraphicFramePr>
          <p:cNvPr id="7" name="圖表 6"/>
          <p:cNvGraphicFramePr/>
          <p:nvPr>
            <p:extLst>
              <p:ext uri="{D42A27DB-BD31-4B8C-83A1-F6EECF244321}">
                <p14:modId xmlns:p14="http://schemas.microsoft.com/office/powerpoint/2010/main" val="784294023"/>
              </p:ext>
            </p:extLst>
          </p:nvPr>
        </p:nvGraphicFramePr>
        <p:xfrm>
          <a:off x="1763688" y="1628800"/>
          <a:ext cx="6444208" cy="4824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9284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圓角矩形 4"/>
          <p:cNvSpPr/>
          <p:nvPr/>
        </p:nvSpPr>
        <p:spPr bwMode="auto">
          <a:xfrm>
            <a:off x="603561" y="118336"/>
            <a:ext cx="8108950" cy="836038"/>
          </a:xfrm>
          <a:prstGeom prst="rect">
            <a:avLst/>
          </a:prstGeom>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algn="ctr" defTabSz="1733550" eaLnBrk="1" hangingPunct="1">
              <a:spcAft>
                <a:spcPct val="35000"/>
              </a:spcAft>
              <a:defRPr/>
            </a:pPr>
            <a:endParaRPr lang="zh-TW" altLang="en-US" sz="36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9" name="標題 1"/>
          <p:cNvSpPr txBox="1">
            <a:spLocks/>
          </p:cNvSpPr>
          <p:nvPr/>
        </p:nvSpPr>
        <p:spPr>
          <a:xfrm>
            <a:off x="1763688" y="175671"/>
            <a:ext cx="6264696" cy="425133"/>
          </a:xfrm>
          <a:prstGeom prst="rect">
            <a:avLst/>
          </a:prstGeom>
          <a:solidFill>
            <a:schemeClr val="accent2">
              <a:lumMod val="40000"/>
              <a:lumOff val="60000"/>
            </a:schemeClr>
          </a:solidFill>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微軟正黑體" panose="020B0604030504040204" pitchFamily="34" charset="-120"/>
                <a:cs typeface="+mj-cs"/>
              </a:defRPr>
            </a:lvl1pPr>
          </a:lstStyle>
          <a:p>
            <a:r>
              <a:rPr lang="en-US" altLang="zh-TW" sz="2000" b="1" dirty="0" smtClean="0">
                <a:solidFill>
                  <a:schemeClr val="tx1"/>
                </a:solidFill>
                <a:latin typeface="微軟正黑體" panose="020B0604030504040204" pitchFamily="34" charset="-120"/>
                <a:cs typeface="BiauKai"/>
              </a:rPr>
              <a:t>106</a:t>
            </a:r>
            <a:r>
              <a:rPr lang="zh-TW" altLang="zh-TW" sz="2000" b="1" dirty="0" smtClean="0">
                <a:solidFill>
                  <a:schemeClr val="tx1"/>
                </a:solidFill>
                <a:latin typeface="微軟正黑體" panose="020B0604030504040204" pitchFamily="34" charset="-120"/>
                <a:cs typeface="BiauKai"/>
              </a:rPr>
              <a:t>學年</a:t>
            </a:r>
            <a:r>
              <a:rPr lang="zh-TW" altLang="zh-TW" sz="2000" b="1" dirty="0">
                <a:solidFill>
                  <a:schemeClr val="tx1"/>
                </a:solidFill>
                <a:latin typeface="微軟正黑體" panose="020B0604030504040204" pitchFamily="34" charset="-120"/>
                <a:cs typeface="BiauKai"/>
              </a:rPr>
              <a:t>免試入學超額比序項目積分對照表（</a:t>
            </a:r>
            <a:r>
              <a:rPr lang="en-US" altLang="zh-TW" sz="2000" b="1" dirty="0">
                <a:solidFill>
                  <a:schemeClr val="tx1"/>
                </a:solidFill>
                <a:latin typeface="微軟正黑體" panose="020B0604030504040204" pitchFamily="34" charset="-120"/>
                <a:cs typeface="BiauKai"/>
              </a:rPr>
              <a:t>108</a:t>
            </a:r>
            <a:r>
              <a:rPr lang="zh-TW" altLang="zh-TW" sz="2000" b="1" dirty="0">
                <a:solidFill>
                  <a:schemeClr val="tx1"/>
                </a:solidFill>
                <a:latin typeface="微軟正黑體" panose="020B0604030504040204" pitchFamily="34" charset="-120"/>
                <a:cs typeface="BiauKai"/>
              </a:rPr>
              <a:t>方案）</a:t>
            </a:r>
            <a:endParaRPr lang="zh-TW" altLang="zh-TW" sz="2000" dirty="0" smtClean="0">
              <a:solidFill>
                <a:schemeClr val="tx1"/>
              </a:solidFill>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658138"/>
            <a:ext cx="4176464" cy="6224987"/>
          </a:xfrm>
          <a:prstGeom prst="rect">
            <a:avLst/>
          </a:prstGeom>
        </p:spPr>
      </p:pic>
    </p:spTree>
    <p:extLst>
      <p:ext uri="{BB962C8B-B14F-4D97-AF65-F5344CB8AC3E}">
        <p14:creationId xmlns:p14="http://schemas.microsoft.com/office/powerpoint/2010/main" val="3576758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585501001"/>
              </p:ext>
            </p:extLst>
          </p:nvPr>
        </p:nvGraphicFramePr>
        <p:xfrm>
          <a:off x="685800" y="1105959"/>
          <a:ext cx="787609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標題 2"/>
          <p:cNvSpPr>
            <a:spLocks noGrp="1"/>
          </p:cNvSpPr>
          <p:nvPr>
            <p:ph type="title"/>
          </p:nvPr>
        </p:nvSpPr>
        <p:spPr>
          <a:xfrm>
            <a:off x="1331640" y="240357"/>
            <a:ext cx="5400600" cy="733723"/>
          </a:xfrm>
          <a:solidFill>
            <a:schemeClr val="accent2">
              <a:lumMod val="40000"/>
              <a:lumOff val="60000"/>
            </a:schemeClr>
          </a:solidFill>
        </p:spPr>
        <p:txBody>
          <a:bodyPr/>
          <a:lstStyle/>
          <a:p>
            <a:pPr rtl="0" eaLnBrk="1" latinLnBrk="0" hangingPunct="1"/>
            <a:r>
              <a:rPr lang="zh-TW" altLang="zh-TW" sz="3600" b="1" kern="1200" dirty="0" smtClean="0">
                <a:solidFill>
                  <a:schemeClr val="tx1"/>
                </a:solidFill>
                <a:effectLst/>
                <a:cs typeface="BiauKai"/>
              </a:rPr>
              <a:t>超額比序及分發作業流程</a:t>
            </a:r>
            <a:endParaRPr lang="zh-TW" altLang="en-US" dirty="0">
              <a:solidFill>
                <a:schemeClr val="tx1"/>
              </a:solidFill>
            </a:endParaRPr>
          </a:p>
        </p:txBody>
      </p:sp>
      <p:sp>
        <p:nvSpPr>
          <p:cNvPr id="30" name="流程圖: 文件 3"/>
          <p:cNvSpPr>
            <a:spLocks/>
          </p:cNvSpPr>
          <p:nvPr/>
        </p:nvSpPr>
        <p:spPr bwMode="auto">
          <a:xfrm>
            <a:off x="3139554" y="4869161"/>
            <a:ext cx="2638425" cy="1224135"/>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000" b="1" dirty="0">
                <a:solidFill>
                  <a:srgbClr val="FF0000"/>
                </a:solidFill>
                <a:latin typeface="微軟正黑體" panose="020B0604030504040204" pitchFamily="34" charset="-120"/>
                <a:ea typeface="微軟正黑體" panose="020B0604030504040204" pitchFamily="34" charset="-120"/>
              </a:rPr>
              <a:t>增額人數高於</a:t>
            </a:r>
            <a:r>
              <a:rPr kumimoji="0" lang="en-US" altLang="zh-TW" sz="2000" b="1" dirty="0">
                <a:solidFill>
                  <a:srgbClr val="FF0000"/>
                </a:solidFill>
                <a:latin typeface="微軟正黑體" panose="020B0604030504040204" pitchFamily="34" charset="-120"/>
                <a:ea typeface="微軟正黑體" panose="020B0604030504040204" pitchFamily="34" charset="-120"/>
              </a:rPr>
              <a:t>5%</a:t>
            </a:r>
            <a:r>
              <a:rPr kumimoji="0" lang="zh-TW" altLang="en-US" sz="2000" b="1" dirty="0">
                <a:solidFill>
                  <a:srgbClr val="FF0000"/>
                </a:solidFill>
                <a:latin typeface="微軟正黑體" panose="020B0604030504040204" pitchFamily="34" charset="-120"/>
                <a:ea typeface="微軟正黑體" panose="020B0604030504040204" pitchFamily="34" charset="-120"/>
              </a:rPr>
              <a:t>時，依選填志願順序錄取</a:t>
            </a:r>
          </a:p>
        </p:txBody>
      </p:sp>
      <p:sp>
        <p:nvSpPr>
          <p:cNvPr id="8" name="投影片編號版面配置區 1"/>
          <p:cNvSpPr txBox="1">
            <a:spLocks/>
          </p:cNvSpPr>
          <p:nvPr/>
        </p:nvSpPr>
        <p:spPr>
          <a:xfrm>
            <a:off x="7658100" y="6622288"/>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4</a:t>
            </a:r>
            <a:endParaRPr lang="en-US" altLang="en-US" dirty="0"/>
          </a:p>
        </p:txBody>
      </p:sp>
    </p:spTree>
    <p:extLst>
      <p:ext uri="{BB962C8B-B14F-4D97-AF65-F5344CB8AC3E}">
        <p14:creationId xmlns:p14="http://schemas.microsoft.com/office/powerpoint/2010/main" val="21348918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文件 3"/>
          <p:cNvSpPr>
            <a:spLocks/>
          </p:cNvSpPr>
          <p:nvPr/>
        </p:nvSpPr>
        <p:spPr bwMode="auto">
          <a:xfrm>
            <a:off x="1355615" y="1600199"/>
            <a:ext cx="2593975" cy="1023937"/>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總積分</a:t>
            </a:r>
            <a:r>
              <a:rPr kumimoji="0" lang="en-US" altLang="zh-TW" sz="2400" dirty="0">
                <a:latin typeface="微軟正黑體" panose="020B0604030504040204" pitchFamily="34" charset="-120"/>
                <a:ea typeface="微軟正黑體" panose="020B0604030504040204" pitchFamily="34" charset="-120"/>
              </a:rPr>
              <a:t>(108)</a:t>
            </a:r>
            <a:endParaRPr kumimoji="0" lang="zh-TW" altLang="en-US" sz="2400" dirty="0">
              <a:latin typeface="微軟正黑體" panose="020B0604030504040204" pitchFamily="34" charset="-120"/>
              <a:ea typeface="微軟正黑體" panose="020B0604030504040204" pitchFamily="34" charset="-120"/>
            </a:endParaRPr>
          </a:p>
        </p:txBody>
      </p:sp>
      <p:sp>
        <p:nvSpPr>
          <p:cNvPr id="7" name="流程圖: 文件 3"/>
          <p:cNvSpPr>
            <a:spLocks/>
          </p:cNvSpPr>
          <p:nvPr/>
        </p:nvSpPr>
        <p:spPr bwMode="auto">
          <a:xfrm>
            <a:off x="1355615" y="3113086"/>
            <a:ext cx="2593975" cy="1149350"/>
          </a:xfrm>
          <a:custGeom>
            <a:avLst/>
            <a:gdLst>
              <a:gd name="T0" fmla="*/ 0 w 21600"/>
              <a:gd name="T1" fmla="*/ 0 h 24595"/>
              <a:gd name="T2" fmla="*/ 261467371 w 21600"/>
              <a:gd name="T3" fmla="*/ 0 h 24595"/>
              <a:gd name="T4" fmla="*/ 261467371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sz="2400" dirty="0"/>
              <a:t>多元學習表現</a:t>
            </a:r>
            <a:endParaRPr lang="en-US" altLang="zh-TW" sz="2400" dirty="0"/>
          </a:p>
          <a:p>
            <a:pPr algn="ctr">
              <a:defRPr/>
            </a:pPr>
            <a:r>
              <a:rPr lang="zh-TW" altLang="en-US" sz="2400" dirty="0" smtClean="0"/>
              <a:t>積分</a:t>
            </a:r>
            <a:r>
              <a:rPr lang="en-US" altLang="zh-TW" sz="2400" dirty="0">
                <a:latin typeface="微軟正黑體" panose="020B0604030504040204" pitchFamily="34" charset="-120"/>
                <a:ea typeface="微軟正黑體" panose="020B0604030504040204" pitchFamily="34" charset="-120"/>
              </a:rPr>
              <a:t>(36</a:t>
            </a:r>
            <a:r>
              <a:rPr lang="en-US" altLang="zh-TW" sz="2400" dirty="0" smtClean="0">
                <a:latin typeface="微軟正黑體" panose="020B0604030504040204" pitchFamily="34" charset="-120"/>
                <a:ea typeface="微軟正黑體" panose="020B0604030504040204" pitchFamily="34" charset="-120"/>
              </a:rPr>
              <a:t>)</a:t>
            </a:r>
            <a:r>
              <a:rPr lang="zh-TW" altLang="en-US" sz="2000" dirty="0"/>
              <a:t>	</a:t>
            </a:r>
          </a:p>
          <a:p>
            <a:pPr algn="ctr" eaLnBrk="1" fontAlgn="auto" hangingPunct="1">
              <a:spcBef>
                <a:spcPts val="0"/>
              </a:spcBef>
              <a:spcAft>
                <a:spcPts val="0"/>
              </a:spcAft>
              <a:defRPr/>
            </a:pPr>
            <a:endParaRPr kumimoji="0" lang="zh-TW" altLang="en-US" sz="2400" dirty="0">
              <a:latin typeface="微軟正黑體" panose="020B0604030504040204" pitchFamily="34" charset="-120"/>
              <a:ea typeface="微軟正黑體" panose="020B0604030504040204" pitchFamily="34" charset="-120"/>
            </a:endParaRPr>
          </a:p>
        </p:txBody>
      </p:sp>
      <p:sp>
        <p:nvSpPr>
          <p:cNvPr id="8" name="向下箭號 7"/>
          <p:cNvSpPr/>
          <p:nvPr/>
        </p:nvSpPr>
        <p:spPr>
          <a:xfrm>
            <a:off x="2503486" y="2459036"/>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下箭號 8"/>
          <p:cNvSpPr/>
          <p:nvPr/>
        </p:nvSpPr>
        <p:spPr>
          <a:xfrm rot="16200000">
            <a:off x="661987" y="1546223"/>
            <a:ext cx="323850" cy="650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3559" name="文字方塊 15"/>
          <p:cNvSpPr txBox="1">
            <a:spLocks noChangeArrowheads="1"/>
          </p:cNvSpPr>
          <p:nvPr/>
        </p:nvSpPr>
        <p:spPr bwMode="auto">
          <a:xfrm>
            <a:off x="525761" y="2085974"/>
            <a:ext cx="461665" cy="976312"/>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eaVert" tIns="0" bIns="0">
            <a:spAutoFit/>
          </a:bodyPr>
          <a:lstStyle>
            <a:lvl1pPr>
              <a:spcBef>
                <a:spcPts val="1800"/>
              </a:spcBef>
              <a:buFont typeface="Arial" pitchFamily="34" charset="0"/>
              <a:buChar char="•"/>
              <a:defRPr sz="2400">
                <a:solidFill>
                  <a:schemeClr val="tx1"/>
                </a:solidFill>
                <a:latin typeface="Microsoft JhengHei UI"/>
                <a:ea typeface="Microsoft JhengHei UI"/>
                <a:cs typeface="Microsoft JhengHei UI"/>
              </a:defRPr>
            </a:lvl1pPr>
            <a:lvl2pPr marL="742950" indent="-285750">
              <a:spcBef>
                <a:spcPts val="1200"/>
              </a:spcBef>
              <a:buFont typeface="Arial" pitchFamily="34" charset="0"/>
              <a:buChar char="•"/>
              <a:defRPr sz="2000">
                <a:solidFill>
                  <a:schemeClr val="tx1"/>
                </a:solidFill>
                <a:latin typeface="Microsoft JhengHei UI"/>
                <a:ea typeface="Microsoft JhengHei UI"/>
                <a:cs typeface="Microsoft JhengHei UI"/>
              </a:defRPr>
            </a:lvl2pPr>
            <a:lvl3pPr marL="1143000" indent="-228600">
              <a:spcBef>
                <a:spcPts val="800"/>
              </a:spcBef>
              <a:buFont typeface="Arial" pitchFamily="34" charset="0"/>
              <a:buChar char="•"/>
              <a:defRPr>
                <a:solidFill>
                  <a:schemeClr val="tx1"/>
                </a:solidFill>
                <a:latin typeface="Microsoft JhengHei UI"/>
                <a:ea typeface="Microsoft JhengHei UI"/>
                <a:cs typeface="Microsoft JhengHei UI"/>
              </a:defRPr>
            </a:lvl3pPr>
            <a:lvl4pPr marL="1600200" indent="-228600">
              <a:spcBef>
                <a:spcPts val="600"/>
              </a:spcBef>
              <a:buFont typeface="Arial" pitchFamily="34" charset="0"/>
              <a:buChar char="•"/>
              <a:defRPr sz="1600">
                <a:solidFill>
                  <a:schemeClr val="tx1"/>
                </a:solidFill>
                <a:latin typeface="Microsoft JhengHei UI"/>
                <a:ea typeface="Microsoft JhengHei UI"/>
                <a:cs typeface="Microsoft JhengHei UI"/>
              </a:defRPr>
            </a:lvl4pPr>
            <a:lvl5pPr marL="2057400" indent="-228600">
              <a:spcBef>
                <a:spcPts val="600"/>
              </a:spcBef>
              <a:buFont typeface="Arial" pitchFamily="34" charset="0"/>
              <a:buChar char="•"/>
              <a:defRPr sz="1600">
                <a:solidFill>
                  <a:schemeClr val="tx1"/>
                </a:solidFill>
                <a:latin typeface="Microsoft JhengHei UI"/>
                <a:ea typeface="Microsoft JhengHei UI"/>
                <a:cs typeface="Microsoft JhengHei UI"/>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9pPr>
          </a:lstStyle>
          <a:p>
            <a:pPr eaLnBrk="1" hangingPunct="1">
              <a:spcBef>
                <a:spcPct val="0"/>
              </a:spcBef>
              <a:buFontTx/>
              <a:buNone/>
            </a:pPr>
            <a:r>
              <a:rPr kumimoji="0" lang="zh-TW" altLang="en-US" sz="1800" b="1" dirty="0">
                <a:solidFill>
                  <a:srgbClr val="FF0000"/>
                </a:solidFill>
                <a:latin typeface="微軟正黑體" panose="020B0604030504040204" pitchFamily="34" charset="-120"/>
                <a:ea typeface="微軟正黑體" panose="020B0604030504040204" pitchFamily="34" charset="-120"/>
              </a:rPr>
              <a:t>比序開始</a:t>
            </a:r>
          </a:p>
        </p:txBody>
      </p:sp>
      <p:sp>
        <p:nvSpPr>
          <p:cNvPr id="15" name="矩形 14"/>
          <p:cNvSpPr>
            <a:spLocks noChangeArrowheads="1"/>
          </p:cNvSpPr>
          <p:nvPr/>
        </p:nvSpPr>
        <p:spPr bwMode="auto">
          <a:xfrm>
            <a:off x="4451240" y="1600199"/>
            <a:ext cx="4274189" cy="8636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eaLnBrk="1" fontAlgn="auto" hangingPunct="1">
              <a:spcBef>
                <a:spcPts val="0"/>
              </a:spcBef>
              <a:spcAft>
                <a:spcPts val="0"/>
              </a:spcAft>
              <a:defRPr/>
            </a:pPr>
            <a:r>
              <a:rPr kumimoji="0" lang="zh-TW" altLang="en-US" sz="2200" dirty="0">
                <a:solidFill>
                  <a:srgbClr val="FF0000"/>
                </a:solidFill>
                <a:latin typeface="微軟正黑體" panose="020B0604030504040204" pitchFamily="34" charset="-120"/>
                <a:ea typeface="微軟正黑體" panose="020B0604030504040204" pitchFamily="34" charset="-120"/>
              </a:rPr>
              <a:t>志願序</a:t>
            </a:r>
            <a:r>
              <a:rPr kumimoji="0" lang="en-US" altLang="zh-TW" sz="2200" dirty="0">
                <a:solidFill>
                  <a:srgbClr val="FF0000"/>
                </a:solidFill>
                <a:latin typeface="微軟正黑體" panose="020B0604030504040204" pitchFamily="34" charset="-120"/>
                <a:ea typeface="微軟正黑體" panose="020B0604030504040204" pitchFamily="34" charset="-120"/>
              </a:rPr>
              <a:t>(36)+</a:t>
            </a:r>
            <a:r>
              <a:rPr kumimoji="0" lang="zh-TW" altLang="en-US" sz="2200" dirty="0">
                <a:solidFill>
                  <a:srgbClr val="FF0000"/>
                </a:solidFill>
                <a:latin typeface="微軟正黑體" panose="020B0604030504040204" pitchFamily="34" charset="-120"/>
                <a:ea typeface="微軟正黑體" panose="020B0604030504040204" pitchFamily="34" charset="-120"/>
              </a:rPr>
              <a:t>多元學習表現</a:t>
            </a:r>
            <a:r>
              <a:rPr kumimoji="0" lang="en-US" altLang="zh-TW" sz="2200" dirty="0">
                <a:solidFill>
                  <a:srgbClr val="FF0000"/>
                </a:solidFill>
                <a:latin typeface="微軟正黑體" panose="020B0604030504040204" pitchFamily="34" charset="-120"/>
                <a:ea typeface="微軟正黑體" panose="020B0604030504040204" pitchFamily="34" charset="-120"/>
              </a:rPr>
              <a:t>(36)+</a:t>
            </a:r>
            <a:r>
              <a:rPr kumimoji="0" lang="zh-TW" altLang="en-US" sz="2200" dirty="0">
                <a:solidFill>
                  <a:srgbClr val="FF0000"/>
                </a:solidFill>
                <a:latin typeface="微軟正黑體" panose="020B0604030504040204" pitchFamily="34" charset="-120"/>
                <a:ea typeface="微軟正黑體" panose="020B0604030504040204" pitchFamily="34" charset="-120"/>
              </a:rPr>
              <a:t>教育會考</a:t>
            </a:r>
            <a:r>
              <a:rPr kumimoji="0" lang="en-US" altLang="zh-TW" sz="2200" dirty="0">
                <a:solidFill>
                  <a:srgbClr val="FF0000"/>
                </a:solidFill>
                <a:latin typeface="微軟正黑體" panose="020B0604030504040204" pitchFamily="34" charset="-120"/>
                <a:ea typeface="微軟正黑體" panose="020B0604030504040204" pitchFamily="34" charset="-120"/>
              </a:rPr>
              <a:t>(36)</a:t>
            </a:r>
            <a:endParaRPr kumimoji="0" lang="zh-TW" altLang="en-US" sz="2200" dirty="0">
              <a:solidFill>
                <a:srgbClr val="FF0000"/>
              </a:solidFill>
              <a:latin typeface="微軟正黑體" panose="020B0604030504040204" pitchFamily="34" charset="-120"/>
              <a:ea typeface="微軟正黑體" panose="020B0604030504040204" pitchFamily="34" charset="-120"/>
            </a:endParaRPr>
          </a:p>
        </p:txBody>
      </p:sp>
      <p:cxnSp>
        <p:nvCxnSpPr>
          <p:cNvPr id="16" name="直線單箭頭接點 15"/>
          <p:cNvCxnSpPr/>
          <p:nvPr/>
        </p:nvCxnSpPr>
        <p:spPr bwMode="auto">
          <a:xfrm flipH="1">
            <a:off x="3954462" y="1882774"/>
            <a:ext cx="430213"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3562" name="群組 17"/>
          <p:cNvGrpSpPr>
            <a:grpSpLocks/>
          </p:cNvGrpSpPr>
          <p:nvPr/>
        </p:nvGrpSpPr>
        <p:grpSpPr bwMode="auto">
          <a:xfrm>
            <a:off x="3979751" y="3184526"/>
            <a:ext cx="4762247" cy="695325"/>
            <a:chOff x="4002974" y="2034132"/>
            <a:chExt cx="4959467" cy="854025"/>
          </a:xfrm>
        </p:grpSpPr>
        <p:sp>
          <p:nvSpPr>
            <p:cNvPr id="18" name="矩形 17"/>
            <p:cNvSpPr>
              <a:spLocks noChangeArrowheads="1"/>
            </p:cNvSpPr>
            <p:nvPr/>
          </p:nvSpPr>
          <p:spPr bwMode="auto">
            <a:xfrm>
              <a:off x="4569428" y="2034132"/>
              <a:ext cx="4393013" cy="854025"/>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eaLnBrk="1" fontAlgn="auto" hangingPunct="1">
                <a:spcBef>
                  <a:spcPts val="0"/>
                </a:spcBef>
                <a:spcAft>
                  <a:spcPts val="0"/>
                </a:spcAft>
                <a:defRPr/>
              </a:pPr>
              <a:r>
                <a:rPr kumimoji="0" lang="zh-TW" altLang="en-US" sz="2200" dirty="0">
                  <a:solidFill>
                    <a:srgbClr val="FF0000"/>
                  </a:solidFill>
                  <a:latin typeface="微軟正黑體" panose="020B0604030504040204" pitchFamily="34" charset="-120"/>
                  <a:ea typeface="微軟正黑體" panose="020B0604030504040204" pitchFamily="34" charset="-120"/>
                </a:rPr>
                <a:t>均衡學習</a:t>
              </a:r>
              <a:r>
                <a:rPr kumimoji="0" lang="en-US" altLang="zh-TW" sz="2200" dirty="0">
                  <a:solidFill>
                    <a:srgbClr val="FF0000"/>
                  </a:solidFill>
                  <a:latin typeface="微軟正黑體" panose="020B0604030504040204" pitchFamily="34" charset="-120"/>
                  <a:ea typeface="微軟正黑體" panose="020B0604030504040204" pitchFamily="34" charset="-120"/>
                </a:rPr>
                <a:t>(21)+</a:t>
              </a:r>
              <a:r>
                <a:rPr kumimoji="0" lang="zh-TW" altLang="en-US" sz="2200" dirty="0">
                  <a:solidFill>
                    <a:srgbClr val="FF0000"/>
                  </a:solidFill>
                  <a:latin typeface="微軟正黑體" panose="020B0604030504040204" pitchFamily="34" charset="-120"/>
                  <a:ea typeface="微軟正黑體" panose="020B0604030504040204" pitchFamily="34" charset="-120"/>
                </a:rPr>
                <a:t>服務學習</a:t>
              </a:r>
              <a:r>
                <a:rPr kumimoji="0" lang="en-US" altLang="zh-TW" sz="2200" dirty="0">
                  <a:solidFill>
                    <a:srgbClr val="FF0000"/>
                  </a:solidFill>
                  <a:latin typeface="微軟正黑體" panose="020B0604030504040204" pitchFamily="34" charset="-120"/>
                  <a:ea typeface="微軟正黑體" panose="020B0604030504040204" pitchFamily="34" charset="-120"/>
                </a:rPr>
                <a:t>(15)</a:t>
              </a:r>
              <a:endParaRPr kumimoji="0" lang="zh-TW" altLang="en-US" sz="2200" dirty="0">
                <a:solidFill>
                  <a:srgbClr val="FF0000"/>
                </a:solidFill>
                <a:latin typeface="微軟正黑體" panose="020B0604030504040204" pitchFamily="34" charset="-120"/>
                <a:ea typeface="微軟正黑體" panose="020B0604030504040204" pitchFamily="34" charset="-120"/>
              </a:endParaRPr>
            </a:p>
          </p:txBody>
        </p:sp>
        <p:cxnSp>
          <p:nvCxnSpPr>
            <p:cNvPr id="19" name="直線單箭頭接點 18"/>
            <p:cNvCxnSpPr/>
            <p:nvPr/>
          </p:nvCxnSpPr>
          <p:spPr>
            <a:xfrm flipH="1">
              <a:off x="4002974" y="2455295"/>
              <a:ext cx="504846"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0" name="向下箭號 19"/>
          <p:cNvSpPr/>
          <p:nvPr/>
        </p:nvSpPr>
        <p:spPr>
          <a:xfrm>
            <a:off x="2503486" y="4043361"/>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1" name="流程圖: 文件 3"/>
          <p:cNvSpPr>
            <a:spLocks/>
          </p:cNvSpPr>
          <p:nvPr/>
        </p:nvSpPr>
        <p:spPr bwMode="auto">
          <a:xfrm>
            <a:off x="1400065" y="4683126"/>
            <a:ext cx="2663825" cy="979487"/>
          </a:xfrm>
          <a:custGeom>
            <a:avLst/>
            <a:gdLst>
              <a:gd name="T0" fmla="*/ 0 w 21600"/>
              <a:gd name="T1" fmla="*/ 0 h 24595"/>
              <a:gd name="T2" fmla="*/ 328516835 w 21600"/>
              <a:gd name="T3" fmla="*/ 0 h 24595"/>
              <a:gd name="T4" fmla="*/ 328516835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2400" dirty="0" smtClean="0">
                <a:latin typeface="微軟正黑體" panose="020B0604030504040204" pitchFamily="34" charset="-120"/>
                <a:ea typeface="微軟正黑體" panose="020B0604030504040204" pitchFamily="34" charset="-120"/>
              </a:rPr>
              <a:t>會考總積分</a:t>
            </a:r>
            <a:r>
              <a:rPr kumimoji="0" lang="en-US" altLang="zh-TW" sz="2400" dirty="0" smtClean="0">
                <a:latin typeface="微軟正黑體" panose="020B0604030504040204" pitchFamily="34" charset="-120"/>
                <a:ea typeface="微軟正黑體" panose="020B0604030504040204" pitchFamily="34" charset="-120"/>
              </a:rPr>
              <a:t>(36)</a:t>
            </a:r>
            <a:endParaRPr kumimoji="0" lang="zh-TW" altLang="en-US" sz="2400" dirty="0" smtClean="0">
              <a:latin typeface="微軟正黑體" panose="020B0604030504040204" pitchFamily="34" charset="-120"/>
              <a:ea typeface="微軟正黑體" panose="020B0604030504040204" pitchFamily="34" charset="-120"/>
            </a:endParaRPr>
          </a:p>
        </p:txBody>
      </p:sp>
      <p:sp>
        <p:nvSpPr>
          <p:cNvPr id="22" name="矩形 21"/>
          <p:cNvSpPr>
            <a:spLocks noChangeArrowheads="1"/>
          </p:cNvSpPr>
          <p:nvPr/>
        </p:nvSpPr>
        <p:spPr bwMode="auto">
          <a:xfrm>
            <a:off x="4422774" y="3970336"/>
            <a:ext cx="4234751" cy="25908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defRPr/>
            </a:pPr>
            <a:r>
              <a:rPr lang="zh-TW" altLang="en-US" sz="2200" dirty="0" smtClean="0">
                <a:solidFill>
                  <a:srgbClr val="FF0000"/>
                </a:solidFill>
                <a:latin typeface="微軟正黑體" panose="020B0604030504040204" pitchFamily="34" charset="-120"/>
                <a:ea typeface="微軟正黑體" panose="020B0604030504040204" pitchFamily="34" charset="-120"/>
              </a:rPr>
              <a:t>國文</a:t>
            </a:r>
            <a:r>
              <a:rPr lang="en-US" altLang="zh-TW" sz="2200" dirty="0" smtClean="0">
                <a:solidFill>
                  <a:srgbClr val="FF0000"/>
                </a:solidFill>
                <a:latin typeface="微軟正黑體" panose="020B0604030504040204" pitchFamily="34" charset="-120"/>
                <a:ea typeface="微軟正黑體" panose="020B0604030504040204" pitchFamily="34" charset="-120"/>
              </a:rPr>
              <a:t>(7)+</a:t>
            </a:r>
            <a:r>
              <a:rPr lang="zh-TW" altLang="en-US" sz="2200" dirty="0" smtClean="0">
                <a:solidFill>
                  <a:srgbClr val="FF0000"/>
                </a:solidFill>
                <a:latin typeface="微軟正黑體" panose="020B0604030504040204" pitchFamily="34" charset="-120"/>
                <a:ea typeface="微軟正黑體" panose="020B0604030504040204" pitchFamily="34" charset="-120"/>
              </a:rPr>
              <a:t>數學</a:t>
            </a:r>
            <a:r>
              <a:rPr lang="en-US" altLang="zh-TW" sz="2200" dirty="0" smtClean="0">
                <a:solidFill>
                  <a:srgbClr val="FF0000"/>
                </a:solidFill>
                <a:latin typeface="微軟正黑體" panose="020B0604030504040204" pitchFamily="34" charset="-120"/>
                <a:ea typeface="微軟正黑體" panose="020B0604030504040204" pitchFamily="34" charset="-120"/>
              </a:rPr>
              <a:t>(7)+</a:t>
            </a:r>
            <a:r>
              <a:rPr lang="zh-TW" altLang="en-US" sz="2200" dirty="0" smtClean="0">
                <a:solidFill>
                  <a:srgbClr val="FF0000"/>
                </a:solidFill>
                <a:latin typeface="微軟正黑體" panose="020B0604030504040204" pitchFamily="34" charset="-120"/>
                <a:ea typeface="微軟正黑體" panose="020B0604030504040204" pitchFamily="34" charset="-120"/>
              </a:rPr>
              <a:t>英語</a:t>
            </a:r>
            <a:r>
              <a:rPr lang="en-US" altLang="zh-TW" sz="2200" dirty="0" smtClean="0">
                <a:solidFill>
                  <a:srgbClr val="FF0000"/>
                </a:solidFill>
                <a:latin typeface="微軟正黑體" panose="020B0604030504040204" pitchFamily="34" charset="-120"/>
                <a:ea typeface="微軟正黑體" panose="020B0604030504040204" pitchFamily="34" charset="-120"/>
              </a:rPr>
              <a:t>(7)</a:t>
            </a:r>
          </a:p>
          <a:p>
            <a:pPr algn="ctr">
              <a:spcAft>
                <a:spcPts val="600"/>
              </a:spcAft>
              <a:defRPr/>
            </a:pPr>
            <a:r>
              <a:rPr lang="en-US" altLang="zh-TW" sz="2200" dirty="0" smtClean="0">
                <a:solidFill>
                  <a:srgbClr val="FF0000"/>
                </a:solidFill>
                <a:latin typeface="微軟正黑體" panose="020B0604030504040204" pitchFamily="34" charset="-120"/>
                <a:ea typeface="微軟正黑體" panose="020B0604030504040204" pitchFamily="34" charset="-120"/>
              </a:rPr>
              <a:t>+</a:t>
            </a:r>
            <a:r>
              <a:rPr lang="zh-TW" altLang="en-US" sz="2200" dirty="0" smtClean="0">
                <a:solidFill>
                  <a:srgbClr val="FF0000"/>
                </a:solidFill>
                <a:latin typeface="微軟正黑體" panose="020B0604030504040204" pitchFamily="34" charset="-120"/>
                <a:ea typeface="微軟正黑體" panose="020B0604030504040204" pitchFamily="34" charset="-120"/>
              </a:rPr>
              <a:t>社會</a:t>
            </a:r>
            <a:r>
              <a:rPr lang="en-US" altLang="zh-TW" sz="2200" dirty="0" smtClean="0">
                <a:solidFill>
                  <a:srgbClr val="FF0000"/>
                </a:solidFill>
                <a:latin typeface="微軟正黑體" panose="020B0604030504040204" pitchFamily="34" charset="-120"/>
                <a:ea typeface="微軟正黑體" panose="020B0604030504040204" pitchFamily="34" charset="-120"/>
              </a:rPr>
              <a:t>(7)+</a:t>
            </a:r>
            <a:r>
              <a:rPr lang="zh-TW" altLang="en-US" sz="2200" dirty="0" smtClean="0">
                <a:solidFill>
                  <a:srgbClr val="FF0000"/>
                </a:solidFill>
                <a:latin typeface="微軟正黑體" panose="020B0604030504040204" pitchFamily="34" charset="-120"/>
                <a:ea typeface="微軟正黑體" panose="020B0604030504040204" pitchFamily="34" charset="-120"/>
              </a:rPr>
              <a:t>自然</a:t>
            </a:r>
            <a:r>
              <a:rPr lang="en-US" altLang="zh-TW" sz="2200" dirty="0" smtClean="0">
                <a:solidFill>
                  <a:srgbClr val="FF0000"/>
                </a:solidFill>
                <a:latin typeface="微軟正黑體" panose="020B0604030504040204" pitchFamily="34" charset="-120"/>
                <a:ea typeface="微軟正黑體" panose="020B0604030504040204" pitchFamily="34" charset="-120"/>
              </a:rPr>
              <a:t>(7)</a:t>
            </a:r>
            <a:r>
              <a:rPr lang="en-US" altLang="zh-TW" sz="2200" dirty="0">
                <a:solidFill>
                  <a:srgbClr val="FF0000"/>
                </a:solidFill>
                <a:latin typeface="微軟正黑體" panose="020B0604030504040204" pitchFamily="34" charset="-120"/>
                <a:ea typeface="微軟正黑體" panose="020B0604030504040204" pitchFamily="34" charset="-120"/>
              </a:rPr>
              <a:t> </a:t>
            </a:r>
            <a:r>
              <a:rPr lang="en-US" altLang="zh-TW" sz="2200" dirty="0" smtClean="0">
                <a:solidFill>
                  <a:srgbClr val="FF0000"/>
                </a:solidFill>
                <a:latin typeface="微軟正黑體" panose="020B0604030504040204" pitchFamily="34" charset="-120"/>
                <a:ea typeface="微軟正黑體" panose="020B0604030504040204" pitchFamily="34" charset="-120"/>
              </a:rPr>
              <a:t>+</a:t>
            </a:r>
            <a:r>
              <a:rPr lang="zh-TW" altLang="en-US" sz="2200" dirty="0" smtClean="0">
                <a:solidFill>
                  <a:srgbClr val="FF0000"/>
                </a:solidFill>
                <a:latin typeface="微軟正黑體" panose="020B0604030504040204" pitchFamily="34" charset="-120"/>
                <a:ea typeface="微軟正黑體" panose="020B0604030504040204" pitchFamily="34" charset="-120"/>
              </a:rPr>
              <a:t>寫作</a:t>
            </a:r>
            <a:r>
              <a:rPr lang="en-US" altLang="zh-TW" sz="2200" dirty="0" smtClean="0">
                <a:solidFill>
                  <a:srgbClr val="FF0000"/>
                </a:solidFill>
                <a:latin typeface="微軟正黑體" panose="020B0604030504040204" pitchFamily="34" charset="-120"/>
                <a:ea typeface="微軟正黑體" panose="020B0604030504040204" pitchFamily="34" charset="-120"/>
              </a:rPr>
              <a:t>(1)</a:t>
            </a:r>
            <a:r>
              <a:rPr kumimoji="0" lang="zh-TW" altLang="en-US" sz="2200" b="1" dirty="0" smtClean="0">
                <a:latin typeface="微軟正黑體" panose="020B0604030504040204" pitchFamily="34" charset="-120"/>
                <a:ea typeface="微軟正黑體" panose="020B0604030504040204" pitchFamily="34" charset="-120"/>
              </a:rPr>
              <a:t> </a:t>
            </a:r>
            <a:endParaRPr kumimoji="0" lang="en-US" altLang="zh-TW" sz="2200" b="1" dirty="0" smtClean="0">
              <a:latin typeface="微軟正黑體" panose="020B0604030504040204" pitchFamily="34" charset="-120"/>
              <a:ea typeface="微軟正黑體" panose="020B0604030504040204" pitchFamily="34" charset="-120"/>
            </a:endParaRPr>
          </a:p>
          <a:p>
            <a:pPr>
              <a:defRPr/>
            </a:pPr>
            <a:r>
              <a:rPr kumimoji="0" lang="zh-TW" altLang="en-US" sz="2000" b="1" dirty="0" smtClean="0">
                <a:latin typeface="微軟正黑體" panose="020B0604030504040204" pitchFamily="34" charset="-120"/>
                <a:ea typeface="微軟正黑體" panose="020B0604030504040204" pitchFamily="34" charset="-120"/>
              </a:rPr>
              <a:t>	</a:t>
            </a:r>
          </a:p>
          <a:p>
            <a:pPr algn="ctr">
              <a:defRPr/>
            </a:pPr>
            <a:endParaRPr kumimoji="0" lang="zh-TW" altLang="en-US" sz="1700" dirty="0" smtClean="0">
              <a:solidFill>
                <a:srgbClr val="FF0000"/>
              </a:solidFill>
              <a:latin typeface="微軟正黑體" panose="020B0604030504040204" pitchFamily="34" charset="-120"/>
              <a:ea typeface="微軟正黑體" panose="020B0604030504040204" pitchFamily="34" charset="-120"/>
            </a:endParaRPr>
          </a:p>
        </p:txBody>
      </p:sp>
      <p:cxnSp>
        <p:nvCxnSpPr>
          <p:cNvPr id="23" name="直線單箭頭接點 22"/>
          <p:cNvCxnSpPr/>
          <p:nvPr/>
        </p:nvCxnSpPr>
        <p:spPr bwMode="auto">
          <a:xfrm flipH="1">
            <a:off x="3954462" y="4881561"/>
            <a:ext cx="468313"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35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5561013"/>
            <a:ext cx="377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表格 24"/>
          <p:cNvGraphicFramePr>
            <a:graphicFrameLocks noGrp="1"/>
          </p:cNvGraphicFramePr>
          <p:nvPr>
            <p:extLst>
              <p:ext uri="{D42A27DB-BD31-4B8C-83A1-F6EECF244321}">
                <p14:modId xmlns:p14="http://schemas.microsoft.com/office/powerpoint/2010/main" val="2545844972"/>
              </p:ext>
            </p:extLst>
          </p:nvPr>
        </p:nvGraphicFramePr>
        <p:xfrm>
          <a:off x="4572207" y="4767263"/>
          <a:ext cx="4032253" cy="1587500"/>
        </p:xfrm>
        <a:graphic>
          <a:graphicData uri="http://schemas.openxmlformats.org/drawingml/2006/table">
            <a:tbl>
              <a:tblPr firstRow="1" bandRow="1">
                <a:tableStyleId>{21E4AEA4-8DFA-4A89-87EB-49C32662AFE0}</a:tableStyleId>
              </a:tblPr>
              <a:tblGrid>
                <a:gridCol w="562752"/>
                <a:gridCol w="450078"/>
                <a:gridCol w="253364"/>
                <a:gridCol w="151770"/>
                <a:gridCol w="575547"/>
                <a:gridCol w="116816"/>
                <a:gridCol w="553840"/>
                <a:gridCol w="239285"/>
                <a:gridCol w="408755"/>
                <a:gridCol w="205004"/>
                <a:gridCol w="515042"/>
              </a:tblGrid>
              <a:tr h="396875">
                <a:tc>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A</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B</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600" dirty="0" smtClean="0">
                          <a:latin typeface="Times New Roman" panose="02020603050405020304" pitchFamily="18" charset="0"/>
                          <a:ea typeface="新細明體" panose="02020500000000000000" pitchFamily="18" charset="-120"/>
                          <a:cs typeface="Times New Roman" panose="02020603050405020304" pitchFamily="18" charset="0"/>
                        </a:rPr>
                        <a:t>C</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solidFill>
                      <a:schemeClr val="accent2">
                        <a:lumMod val="75000"/>
                      </a:schemeClr>
                    </a:solidFill>
                  </a:tcPr>
                </a:tc>
              </a:tr>
              <a:tr h="396875">
                <a:tc>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7</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6</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5</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4</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3</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2</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800" dirty="0" smtClean="0">
                          <a:latin typeface="Times New Roman" panose="02020603050405020304" pitchFamily="18" charset="0"/>
                          <a:ea typeface="新細明體" panose="02020500000000000000" pitchFamily="18" charset="-120"/>
                          <a:cs typeface="Times New Roman" panose="02020603050405020304" pitchFamily="18" charset="0"/>
                        </a:rPr>
                        <a:t>1</a:t>
                      </a:r>
                      <a:endParaRPr lang="zh-TW" altLang="en-US" sz="18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r>
              <a:tr h="396875">
                <a:tc>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4</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級</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r>
              <a:tr h="396875">
                <a:tc>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0.8</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0.6</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0.4</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0.2</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0.1</a:t>
                      </a:r>
                      <a:r>
                        <a:rPr lang="zh-TW" altLang="zh-TW" sz="1600" kern="1200" dirty="0" smtClean="0">
                          <a:solidFill>
                            <a:schemeClr val="dk1"/>
                          </a:solidFill>
                          <a:effectLst/>
                          <a:latin typeface="Times New Roman" panose="02020603050405020304" pitchFamily="18" charset="0"/>
                          <a:ea typeface="新細明體" panose="02020500000000000000" pitchFamily="18" charset="-120"/>
                          <a:cs typeface="Times New Roman" panose="02020603050405020304" pitchFamily="18" charset="0"/>
                        </a:rPr>
                        <a:t>分</a:t>
                      </a: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marL="91416" marR="91416" marT="45793" marB="45793" anchor="ctr"/>
                </a:tc>
                <a:tc hMerge="1">
                  <a:txBody>
                    <a:bodyPr/>
                    <a:lstStyle/>
                    <a:p>
                      <a:endParaRPr lang="zh-TW" altLang="en-US"/>
                    </a:p>
                  </a:txBody>
                  <a:tcPr/>
                </a:tc>
              </a:tr>
            </a:tbl>
          </a:graphicData>
        </a:graphic>
      </p:graphicFrame>
      <p:sp>
        <p:nvSpPr>
          <p:cNvPr id="2" name="標題 1"/>
          <p:cNvSpPr>
            <a:spLocks noGrp="1"/>
          </p:cNvSpPr>
          <p:nvPr>
            <p:ph type="title"/>
          </p:nvPr>
        </p:nvSpPr>
        <p:spPr>
          <a:xfrm>
            <a:off x="1259583" y="476672"/>
            <a:ext cx="6491588" cy="654050"/>
          </a:xfrm>
          <a:solidFill>
            <a:schemeClr val="accent2">
              <a:lumMod val="40000"/>
              <a:lumOff val="60000"/>
            </a:schemeClr>
          </a:solidFill>
        </p:spPr>
        <p:txBody>
          <a:bodyPr/>
          <a:lstStyle/>
          <a:p>
            <a:pPr algn="ctr" rtl="0" eaLnBrk="1" latinLnBrk="0" hangingPunct="1"/>
            <a:r>
              <a:rPr lang="zh-TW" altLang="zh-TW" sz="3600" b="1" kern="1200" dirty="0" smtClean="0">
                <a:solidFill>
                  <a:schemeClr val="tx1"/>
                </a:solidFill>
                <a:effectLst/>
                <a:cs typeface="BiauKai"/>
              </a:rPr>
              <a:t>超額比序及分發作業範例（</a:t>
            </a:r>
            <a:r>
              <a:rPr lang="en-US" altLang="zh-TW" sz="3600" b="1" kern="1200" dirty="0" smtClean="0">
                <a:solidFill>
                  <a:schemeClr val="tx1"/>
                </a:solidFill>
                <a:effectLst/>
                <a:cs typeface="BiauKai"/>
              </a:rPr>
              <a:t>1)</a:t>
            </a:r>
            <a:endParaRPr lang="zh-TW" altLang="en-US" b="1" dirty="0">
              <a:solidFill>
                <a:schemeClr val="tx1"/>
              </a:solidFill>
            </a:endParaRPr>
          </a:p>
        </p:txBody>
      </p:sp>
      <p:sp>
        <p:nvSpPr>
          <p:cNvPr id="24" name="投影片編號版面配置區 1"/>
          <p:cNvSpPr txBox="1">
            <a:spLocks/>
          </p:cNvSpPr>
          <p:nvPr/>
        </p:nvSpPr>
        <p:spPr>
          <a:xfrm>
            <a:off x="7688261" y="6731824"/>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dirty="0"/>
          </a:p>
        </p:txBody>
      </p:sp>
    </p:spTree>
    <p:extLst>
      <p:ext uri="{BB962C8B-B14F-4D97-AF65-F5344CB8AC3E}">
        <p14:creationId xmlns:p14="http://schemas.microsoft.com/office/powerpoint/2010/main" val="2811919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文件 3"/>
          <p:cNvSpPr>
            <a:spLocks/>
          </p:cNvSpPr>
          <p:nvPr/>
        </p:nvSpPr>
        <p:spPr bwMode="auto">
          <a:xfrm>
            <a:off x="1042989" y="1851025"/>
            <a:ext cx="2376487" cy="857250"/>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志願序積分</a:t>
            </a:r>
          </a:p>
        </p:txBody>
      </p:sp>
      <p:sp>
        <p:nvSpPr>
          <p:cNvPr id="7" name="向下箭號 6"/>
          <p:cNvSpPr/>
          <p:nvPr/>
        </p:nvSpPr>
        <p:spPr>
          <a:xfrm>
            <a:off x="2438400" y="2781300"/>
            <a:ext cx="32385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8" name="直線單箭頭接點 7"/>
          <p:cNvCxnSpPr/>
          <p:nvPr/>
        </p:nvCxnSpPr>
        <p:spPr bwMode="auto">
          <a:xfrm flipH="1">
            <a:off x="3425825" y="2060575"/>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流程圖: 文件 3"/>
          <p:cNvSpPr>
            <a:spLocks/>
          </p:cNvSpPr>
          <p:nvPr/>
        </p:nvSpPr>
        <p:spPr bwMode="auto">
          <a:xfrm>
            <a:off x="1087438" y="3579815"/>
            <a:ext cx="2376487" cy="855662"/>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各科會考標示</a:t>
            </a:r>
          </a:p>
        </p:txBody>
      </p:sp>
      <p:graphicFrame>
        <p:nvGraphicFramePr>
          <p:cNvPr id="13" name="Group 52"/>
          <p:cNvGraphicFramePr>
            <a:graphicFrameLocks noGrp="1"/>
          </p:cNvGraphicFramePr>
          <p:nvPr>
            <p:extLst>
              <p:ext uri="{D42A27DB-BD31-4B8C-83A1-F6EECF244321}">
                <p14:modId xmlns:p14="http://schemas.microsoft.com/office/powerpoint/2010/main" val="1395079914"/>
              </p:ext>
            </p:extLst>
          </p:nvPr>
        </p:nvGraphicFramePr>
        <p:xfrm>
          <a:off x="4205646" y="1601659"/>
          <a:ext cx="2695576" cy="2193948"/>
        </p:xfrm>
        <a:graphic>
          <a:graphicData uri="http://schemas.openxmlformats.org/drawingml/2006/table">
            <a:tbl>
              <a:tblPr/>
              <a:tblGrid>
                <a:gridCol w="729802"/>
                <a:gridCol w="1965774"/>
              </a:tblGrid>
              <a:tr h="276933">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800" b="0" i="0" u="none" strike="noStrike" cap="none" normalizeH="0" baseline="0" dirty="0" smtClean="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r>
            </a:tbl>
          </a:graphicData>
        </a:graphic>
      </p:graphicFrame>
      <p:sp>
        <p:nvSpPr>
          <p:cNvPr id="14" name="向下箭號 13"/>
          <p:cNvSpPr/>
          <p:nvPr/>
        </p:nvSpPr>
        <p:spPr>
          <a:xfrm>
            <a:off x="2436813" y="1125540"/>
            <a:ext cx="323850"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 name="流程圖: 文件 3"/>
          <p:cNvSpPr>
            <a:spLocks/>
          </p:cNvSpPr>
          <p:nvPr/>
        </p:nvSpPr>
        <p:spPr bwMode="auto">
          <a:xfrm>
            <a:off x="1073150" y="5229227"/>
            <a:ext cx="2390775" cy="1222375"/>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增額人數</a:t>
            </a:r>
            <a:r>
              <a:rPr kumimoji="0" lang="en-US" altLang="zh-TW" sz="2400" b="1" dirty="0">
                <a:solidFill>
                  <a:srgbClr val="FF0000"/>
                </a:solidFill>
                <a:latin typeface="微軟正黑體" panose="020B0604030504040204" pitchFamily="34" charset="-120"/>
                <a:ea typeface="微軟正黑體" panose="020B0604030504040204" pitchFamily="34" charset="-120"/>
              </a:rPr>
              <a:t>5%</a:t>
            </a:r>
            <a:r>
              <a:rPr kumimoji="0" lang="zh-TW" altLang="en-US" sz="2400" b="1" dirty="0">
                <a:solidFill>
                  <a:srgbClr val="FF0000"/>
                </a:solidFill>
                <a:latin typeface="微軟正黑體" panose="020B0604030504040204" pitchFamily="34" charset="-120"/>
                <a:ea typeface="微軟正黑體" panose="020B0604030504040204" pitchFamily="34" charset="-120"/>
              </a:rPr>
              <a:t>內直接增額錄取</a:t>
            </a:r>
          </a:p>
        </p:txBody>
      </p:sp>
      <p:sp>
        <p:nvSpPr>
          <p:cNvPr id="16" name="流程圖: 文件 3"/>
          <p:cNvSpPr>
            <a:spLocks/>
          </p:cNvSpPr>
          <p:nvPr/>
        </p:nvSpPr>
        <p:spPr bwMode="auto">
          <a:xfrm>
            <a:off x="3629026" y="5229227"/>
            <a:ext cx="2638425" cy="1090613"/>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000" b="1" dirty="0">
                <a:solidFill>
                  <a:srgbClr val="FF0000"/>
                </a:solidFill>
                <a:latin typeface="微軟正黑體" panose="020B0604030504040204" pitchFamily="34" charset="-120"/>
                <a:ea typeface="微軟正黑體" panose="020B0604030504040204" pitchFamily="34" charset="-120"/>
              </a:rPr>
              <a:t>增額人數高於</a:t>
            </a:r>
            <a:r>
              <a:rPr kumimoji="0" lang="en-US" altLang="zh-TW" sz="2000" b="1" dirty="0">
                <a:solidFill>
                  <a:srgbClr val="FF0000"/>
                </a:solidFill>
                <a:latin typeface="微軟正黑體" panose="020B0604030504040204" pitchFamily="34" charset="-120"/>
                <a:ea typeface="微軟正黑體" panose="020B0604030504040204" pitchFamily="34" charset="-120"/>
              </a:rPr>
              <a:t>5%</a:t>
            </a:r>
            <a:r>
              <a:rPr kumimoji="0" lang="zh-TW" altLang="en-US" sz="2000" b="1" dirty="0">
                <a:solidFill>
                  <a:srgbClr val="FF0000"/>
                </a:solidFill>
                <a:latin typeface="微軟正黑體" panose="020B0604030504040204" pitchFamily="34" charset="-120"/>
                <a:ea typeface="微軟正黑體" panose="020B0604030504040204" pitchFamily="34" charset="-120"/>
              </a:rPr>
              <a:t>時，依選填志願順序錄取</a:t>
            </a:r>
          </a:p>
        </p:txBody>
      </p:sp>
      <p:cxnSp>
        <p:nvCxnSpPr>
          <p:cNvPr id="17" name="直線單箭頭接點 16"/>
          <p:cNvCxnSpPr/>
          <p:nvPr/>
        </p:nvCxnSpPr>
        <p:spPr bwMode="auto">
          <a:xfrm flipH="1">
            <a:off x="3425825" y="4030664"/>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4609" name="群組 17"/>
          <p:cNvGrpSpPr>
            <a:grpSpLocks/>
          </p:cNvGrpSpPr>
          <p:nvPr/>
        </p:nvGrpSpPr>
        <p:grpSpPr bwMode="auto">
          <a:xfrm>
            <a:off x="4022290" y="3867945"/>
            <a:ext cx="4875212" cy="695325"/>
            <a:chOff x="3948113" y="4221088"/>
            <a:chExt cx="4875212" cy="695325"/>
          </a:xfrm>
        </p:grpSpPr>
        <p:sp>
          <p:nvSpPr>
            <p:cNvPr id="19" name="矩形 18"/>
            <p:cNvSpPr/>
            <p:nvPr/>
          </p:nvSpPr>
          <p:spPr bwMode="auto">
            <a:xfrm>
              <a:off x="3948113" y="4221088"/>
              <a:ext cx="4875212" cy="6953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4613" name="群組 19"/>
            <p:cNvGrpSpPr>
              <a:grpSpLocks/>
            </p:cNvGrpSpPr>
            <p:nvPr/>
          </p:nvGrpSpPr>
          <p:grpSpPr bwMode="auto">
            <a:xfrm>
              <a:off x="3992563" y="4360788"/>
              <a:ext cx="4573942" cy="481087"/>
              <a:chOff x="3992563" y="4360788"/>
              <a:chExt cx="4573942" cy="481087"/>
            </a:xfrm>
          </p:grpSpPr>
          <p:sp>
            <p:nvSpPr>
              <p:cNvPr id="21"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向下箭號 21"/>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向下箭號 22"/>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向下箭號 23"/>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向下箭號 24"/>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向下箭號 25"/>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8"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9"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30"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31"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32" name="向下箭號 31"/>
          <p:cNvSpPr/>
          <p:nvPr/>
        </p:nvSpPr>
        <p:spPr>
          <a:xfrm>
            <a:off x="2436813" y="4510090"/>
            <a:ext cx="323850" cy="5032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 name="標題 1"/>
          <p:cNvSpPr>
            <a:spLocks noGrp="1"/>
          </p:cNvSpPr>
          <p:nvPr>
            <p:ph type="title"/>
          </p:nvPr>
        </p:nvSpPr>
        <p:spPr>
          <a:xfrm>
            <a:off x="1042988" y="332656"/>
            <a:ext cx="7780337" cy="633412"/>
          </a:xfrm>
          <a:solidFill>
            <a:schemeClr val="accent2">
              <a:lumMod val="40000"/>
              <a:lumOff val="60000"/>
            </a:schemeClr>
          </a:solidFill>
        </p:spPr>
        <p:txBody>
          <a:bodyPr vert="horz" anchor="b">
            <a:normAutofit fontScale="90000"/>
          </a:bodyPr>
          <a:lstStyle/>
          <a:p>
            <a:pPr algn="ctr"/>
            <a:r>
              <a:rPr lang="zh-TW" altLang="zh-TW" sz="3600" b="1" dirty="0">
                <a:solidFill>
                  <a:schemeClr val="tx1"/>
                </a:solidFill>
                <a:cs typeface="BiauKai"/>
              </a:rPr>
              <a:t>超額比序及分發作業範例（</a:t>
            </a:r>
            <a:r>
              <a:rPr lang="en-US" altLang="zh-TW" sz="3600" b="1" dirty="0">
                <a:solidFill>
                  <a:schemeClr val="tx1"/>
                </a:solidFill>
                <a:cs typeface="BiauKai"/>
              </a:rPr>
              <a:t>2)</a:t>
            </a:r>
            <a:endParaRPr lang="zh-TW" altLang="en-US" sz="3600" b="1" dirty="0">
              <a:solidFill>
                <a:schemeClr val="tx1"/>
              </a:solidFill>
              <a:cs typeface="BiauKai"/>
            </a:endParaRPr>
          </a:p>
        </p:txBody>
      </p:sp>
      <p:sp>
        <p:nvSpPr>
          <p:cNvPr id="33" name="投影片編號版面配置區 1"/>
          <p:cNvSpPr txBox="1">
            <a:spLocks/>
          </p:cNvSpPr>
          <p:nvPr/>
        </p:nvSpPr>
        <p:spPr>
          <a:xfrm>
            <a:off x="7658100" y="6622288"/>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t>6</a:t>
            </a:r>
          </a:p>
        </p:txBody>
      </p:sp>
    </p:spTree>
    <p:extLst>
      <p:ext uri="{BB962C8B-B14F-4D97-AF65-F5344CB8AC3E}">
        <p14:creationId xmlns:p14="http://schemas.microsoft.com/office/powerpoint/2010/main" val="1766308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188640"/>
            <a:ext cx="7066806" cy="758952"/>
          </a:xfrm>
          <a:solidFill>
            <a:schemeClr val="accent2">
              <a:lumMod val="40000"/>
              <a:lumOff val="60000"/>
            </a:schemeClr>
          </a:solidFill>
        </p:spPr>
        <p:txBody>
          <a:bodyPr/>
          <a:lstStyle/>
          <a:p>
            <a:pPr rtl="0" eaLnBrk="1" latinLnBrk="0" hangingPunct="1"/>
            <a:r>
              <a:rPr lang="zh-TW" altLang="zh-TW" sz="3600" b="1" kern="1200" dirty="0" smtClean="0">
                <a:solidFill>
                  <a:schemeClr val="tx1"/>
                </a:solidFill>
                <a:effectLst/>
                <a:latin typeface="微軟正黑體" panose="020B0604030504040204" pitchFamily="34" charset="-120"/>
                <a:cs typeface="BiauKai"/>
              </a:rPr>
              <a:t>免試入學超額比序案例說明</a:t>
            </a:r>
            <a:r>
              <a:rPr lang="en-US" altLang="zh-TW" sz="3600" b="1" kern="1200" dirty="0" smtClean="0">
                <a:solidFill>
                  <a:schemeClr val="tx1"/>
                </a:solidFill>
                <a:effectLst/>
                <a:latin typeface="微軟正黑體" panose="020B0604030504040204" pitchFamily="34" charset="-120"/>
                <a:cs typeface="BiauKai"/>
              </a:rPr>
              <a:t>(1/2</a:t>
            </a:r>
            <a:r>
              <a:rPr lang="en-US" altLang="zh-TW" sz="3600" b="1" kern="1200" dirty="0" smtClean="0">
                <a:solidFill>
                  <a:srgbClr val="FFFFFF"/>
                </a:solidFill>
                <a:effectLst/>
                <a:latin typeface="微軟正黑體" panose="020B0604030504040204" pitchFamily="34" charset="-120"/>
                <a:cs typeface="BiauKai"/>
              </a:rPr>
              <a:t>)</a:t>
            </a:r>
            <a:endParaRPr lang="zh-TW" altLang="en-US" dirty="0"/>
          </a:p>
        </p:txBody>
      </p:sp>
      <p:sp>
        <p:nvSpPr>
          <p:cNvPr id="12" name="內容版面配置區 2"/>
          <p:cNvSpPr txBox="1">
            <a:spLocks/>
          </p:cNvSpPr>
          <p:nvPr/>
        </p:nvSpPr>
        <p:spPr bwMode="auto">
          <a:xfrm>
            <a:off x="766763" y="4941888"/>
            <a:ext cx="7559675" cy="1466850"/>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buFontTx/>
              <a:buNone/>
              <a:defRPr/>
            </a:pPr>
            <a:r>
              <a:rPr kumimoji="0" altLang="en-US" dirty="0" smtClean="0">
                <a:solidFill>
                  <a:schemeClr val="tx1"/>
                </a:solidFill>
                <a:latin typeface="微軟正黑體" panose="020B0604030504040204" pitchFamily="34" charset="-120"/>
                <a:ea typeface="微軟正黑體" panose="020B0604030504040204" pitchFamily="34" charset="-120"/>
              </a:rPr>
              <a:t>若甲生、乙生第</a:t>
            </a:r>
            <a:r>
              <a:rPr kumimoji="0" lang="en-US" altLang="zh-TW" dirty="0" smtClean="0">
                <a:solidFill>
                  <a:schemeClr val="tx1"/>
                </a:solidFill>
                <a:latin typeface="微軟正黑體" panose="020B0604030504040204" pitchFamily="34" charset="-120"/>
                <a:ea typeface="微軟正黑體" panose="020B0604030504040204" pitchFamily="34" charset="-120"/>
              </a:rPr>
              <a:t>1</a:t>
            </a:r>
            <a:r>
              <a:rPr kumimoji="0" altLang="en-US" dirty="0" smtClean="0">
                <a:solidFill>
                  <a:schemeClr val="tx1"/>
                </a:solidFill>
                <a:latin typeface="微軟正黑體" panose="020B0604030504040204" pitchFamily="34" charset="-120"/>
                <a:ea typeface="微軟正黑體" panose="020B0604030504040204" pitchFamily="34" charset="-120"/>
              </a:rPr>
              <a:t>志願為同一所高中</a:t>
            </a:r>
          </a:p>
          <a:p>
            <a:pPr marL="0" indent="0">
              <a:lnSpc>
                <a:spcPct val="20000"/>
              </a:lnSpc>
              <a:buFontTx/>
              <a:buNone/>
              <a:defRPr/>
            </a:pPr>
            <a:r>
              <a:rPr kumimoji="0" lang="en-US" altLang="zh-TW" dirty="0" smtClean="0">
                <a:solidFill>
                  <a:schemeClr val="tx1"/>
                </a:solidFill>
                <a:latin typeface="微軟正黑體" panose="020B0604030504040204" pitchFamily="34" charset="-120"/>
                <a:ea typeface="微軟正黑體" panose="020B0604030504040204" pitchFamily="34" charset="-120"/>
              </a:rPr>
              <a:t>1.</a:t>
            </a:r>
            <a:r>
              <a:rPr kumimoji="0" altLang="en-US" dirty="0" smtClean="0">
                <a:solidFill>
                  <a:schemeClr val="tx1"/>
                </a:solidFill>
                <a:latin typeface="微軟正黑體" panose="020B0604030504040204" pitchFamily="34" charset="-120"/>
                <a:ea typeface="微軟正黑體" panose="020B0604030504040204" pitchFamily="34" charset="-120"/>
              </a:rPr>
              <a:t>第一比序</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smtClean="0">
                <a:solidFill>
                  <a:schemeClr val="tx1"/>
                </a:solidFill>
                <a:latin typeface="微軟正黑體" panose="020B0604030504040204" pitchFamily="34" charset="-120"/>
                <a:ea typeface="微軟正黑體" panose="020B0604030504040204" pitchFamily="34" charset="-120"/>
              </a:rPr>
              <a:t>總積分</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smtClean="0">
                <a:solidFill>
                  <a:schemeClr val="tx1"/>
                </a:solidFill>
                <a:latin typeface="微軟正黑體" panose="020B0604030504040204" pitchFamily="34" charset="-120"/>
                <a:ea typeface="微軟正黑體" panose="020B0604030504040204" pitchFamily="34" charset="-120"/>
              </a:rPr>
              <a:t>相同。</a:t>
            </a:r>
          </a:p>
          <a:p>
            <a:pPr marL="0" indent="0">
              <a:lnSpc>
                <a:spcPct val="20000"/>
              </a:lnSpc>
              <a:buFontTx/>
              <a:buNone/>
              <a:defRPr/>
            </a:pPr>
            <a:r>
              <a:rPr kumimoji="0" lang="en-US" altLang="zh-TW" dirty="0" smtClean="0">
                <a:solidFill>
                  <a:schemeClr val="tx1"/>
                </a:solidFill>
                <a:latin typeface="微軟正黑體" panose="020B0604030504040204" pitchFamily="34" charset="-120"/>
                <a:ea typeface="微軟正黑體" panose="020B0604030504040204" pitchFamily="34" charset="-120"/>
              </a:rPr>
              <a:t>2.</a:t>
            </a:r>
            <a:r>
              <a:rPr kumimoji="0" altLang="en-US" dirty="0" smtClean="0">
                <a:solidFill>
                  <a:schemeClr val="tx1"/>
                </a:solidFill>
                <a:latin typeface="微軟正黑體" panose="020B0604030504040204" pitchFamily="34" charset="-120"/>
                <a:ea typeface="微軟正黑體" panose="020B0604030504040204" pitchFamily="34" charset="-120"/>
              </a:rPr>
              <a:t>第二比序</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smtClean="0">
                <a:solidFill>
                  <a:schemeClr val="tx1"/>
                </a:solidFill>
                <a:latin typeface="微軟正黑體" panose="020B0604030504040204" pitchFamily="34" charset="-120"/>
                <a:ea typeface="微軟正黑體" panose="020B0604030504040204" pitchFamily="34" charset="-120"/>
              </a:rPr>
              <a:t>多元學習表現</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smtClean="0">
                <a:solidFill>
                  <a:schemeClr val="tx1"/>
                </a:solidFill>
                <a:latin typeface="微軟正黑體" panose="020B0604030504040204" pitchFamily="34" charset="-120"/>
                <a:ea typeface="微軟正黑體" panose="020B0604030504040204" pitchFamily="34" charset="-120"/>
              </a:rPr>
              <a:t>相同。</a:t>
            </a:r>
          </a:p>
          <a:p>
            <a:pPr marL="0" indent="0">
              <a:lnSpc>
                <a:spcPct val="20000"/>
              </a:lnSpc>
              <a:buFontTx/>
              <a:buNone/>
              <a:defRPr/>
            </a:pPr>
            <a:r>
              <a:rPr kumimoji="0" lang="en-US" altLang="zh-TW" dirty="0" smtClean="0">
                <a:solidFill>
                  <a:schemeClr val="tx1"/>
                </a:solidFill>
                <a:latin typeface="微軟正黑體" panose="020B0604030504040204" pitchFamily="34" charset="-120"/>
                <a:ea typeface="微軟正黑體" panose="020B0604030504040204" pitchFamily="34" charset="-120"/>
              </a:rPr>
              <a:t>3.</a:t>
            </a:r>
            <a:r>
              <a:rPr kumimoji="0" altLang="en-US" dirty="0" smtClean="0">
                <a:solidFill>
                  <a:schemeClr val="tx1"/>
                </a:solidFill>
                <a:latin typeface="微軟正黑體" panose="020B0604030504040204" pitchFamily="34" charset="-120"/>
                <a:ea typeface="微軟正黑體" panose="020B0604030504040204" pitchFamily="34" charset="-120"/>
              </a:rPr>
              <a:t>第三比序</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smtClean="0">
                <a:solidFill>
                  <a:schemeClr val="tx1"/>
                </a:solidFill>
                <a:latin typeface="微軟正黑體" panose="020B0604030504040204" pitchFamily="34" charset="-120"/>
                <a:ea typeface="微軟正黑體" panose="020B0604030504040204" pitchFamily="34" charset="-120"/>
              </a:rPr>
              <a:t>會考總積分</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smtClean="0">
                <a:solidFill>
                  <a:schemeClr val="tx1"/>
                </a:solidFill>
                <a:latin typeface="微軟正黑體" panose="020B0604030504040204" pitchFamily="34" charset="-120"/>
                <a:ea typeface="微軟正黑體" panose="020B0604030504040204" pitchFamily="34" charset="-120"/>
              </a:rPr>
              <a:t>相同。</a:t>
            </a:r>
            <a:endParaRPr kumimoji="0" altLang="en-US" dirty="0">
              <a:latin typeface="微軟正黑體" panose="020B0604030504040204" pitchFamily="34" charset="-120"/>
              <a:ea typeface="微軟正黑體" panose="020B0604030504040204" pitchFamily="34" charset="-120"/>
            </a:endParaRPr>
          </a:p>
        </p:txBody>
      </p:sp>
      <p:graphicFrame>
        <p:nvGraphicFramePr>
          <p:cNvPr id="13" name="表格 12"/>
          <p:cNvGraphicFramePr>
            <a:graphicFrameLocks noGrp="1"/>
          </p:cNvGraphicFramePr>
          <p:nvPr>
            <p:extLst>
              <p:ext uri="{D42A27DB-BD31-4B8C-83A1-F6EECF244321}">
                <p14:modId xmlns:p14="http://schemas.microsoft.com/office/powerpoint/2010/main" val="2677877685"/>
              </p:ext>
            </p:extLst>
          </p:nvPr>
        </p:nvGraphicFramePr>
        <p:xfrm>
          <a:off x="179388" y="1038225"/>
          <a:ext cx="8793159" cy="3657600"/>
        </p:xfrm>
        <a:graphic>
          <a:graphicData uri="http://schemas.openxmlformats.org/drawingml/2006/table">
            <a:tbl>
              <a:tblPr firstRow="1" bandRow="1">
                <a:tableStyleId>{5C22544A-7EE6-4342-B048-85BDC9FD1C3A}</a:tableStyleId>
              </a:tblPr>
              <a:tblGrid>
                <a:gridCol w="936104"/>
                <a:gridCol w="894072"/>
                <a:gridCol w="834244"/>
                <a:gridCol w="864096"/>
                <a:gridCol w="864096"/>
                <a:gridCol w="576064"/>
                <a:gridCol w="639637"/>
                <a:gridCol w="825809"/>
                <a:gridCol w="563866"/>
                <a:gridCol w="635309"/>
                <a:gridCol w="635309"/>
                <a:gridCol w="524553"/>
              </a:tblGrid>
              <a:tr h="701372">
                <a:tc rowSpan="2">
                  <a:txBody>
                    <a:bodyPr/>
                    <a:lstStyle/>
                    <a:p>
                      <a:pPr algn="ctr"/>
                      <a:endParaRPr lang="zh-TW" altLang="en-US" sz="1800" dirty="0"/>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400" dirty="0" smtClean="0"/>
                        <a:t>總</a:t>
                      </a:r>
                      <a:endParaRPr lang="en-US" altLang="zh-TW" sz="2400" dirty="0" smtClean="0"/>
                    </a:p>
                    <a:p>
                      <a:pPr algn="ctr"/>
                      <a:r>
                        <a:rPr lang="zh-TW" altLang="en-US" sz="2400" dirty="0" smtClean="0"/>
                        <a:t>積</a:t>
                      </a:r>
                      <a:endParaRPr lang="en-US" altLang="zh-TW" sz="2400" dirty="0" smtClean="0"/>
                    </a:p>
                    <a:p>
                      <a:pPr algn="ctr"/>
                      <a:r>
                        <a:rPr lang="zh-TW" altLang="en-US" sz="2400" dirty="0" smtClean="0"/>
                        <a:t>分</a:t>
                      </a:r>
                      <a:endParaRPr lang="en-US" altLang="zh-TW" sz="2400" dirty="0" smtClean="0"/>
                    </a:p>
                    <a:p>
                      <a:pPr algn="ctr"/>
                      <a:r>
                        <a:rPr lang="en-US" altLang="zh-TW" sz="2400" dirty="0" smtClean="0">
                          <a:solidFill>
                            <a:srgbClr val="0000FF"/>
                          </a:solidFill>
                        </a:rPr>
                        <a:t>(1)</a:t>
                      </a:r>
                      <a:endParaRPr lang="zh-TW" altLang="en-US" sz="2400" dirty="0" smtClean="0">
                        <a:solidFill>
                          <a:srgbClr val="0000FF"/>
                        </a:solidFill>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b="1" kern="1200" dirty="0" smtClean="0">
                          <a:solidFill>
                            <a:schemeClr val="lt1"/>
                          </a:solidFill>
                          <a:latin typeface="+mn-lt"/>
                          <a:ea typeface="+mn-ea"/>
                          <a:cs typeface="+mn-cs"/>
                        </a:rPr>
                        <a:t>多元學習</a:t>
                      </a:r>
                      <a:endParaRPr lang="en-US" altLang="zh-TW" sz="2000" b="1" kern="1200" dirty="0" smtClean="0">
                        <a:solidFill>
                          <a:schemeClr val="lt1"/>
                        </a:solidFill>
                        <a:latin typeface="+mn-lt"/>
                        <a:ea typeface="+mn-ea"/>
                        <a:cs typeface="+mn-cs"/>
                      </a:endParaRPr>
                    </a:p>
                    <a:p>
                      <a:pPr algn="ctr"/>
                      <a:r>
                        <a:rPr lang="zh-TW" altLang="en-US" sz="2000" b="1" kern="1200" dirty="0" smtClean="0">
                          <a:solidFill>
                            <a:schemeClr val="lt1"/>
                          </a:solidFill>
                          <a:latin typeface="+mn-lt"/>
                          <a:ea typeface="+mn-ea"/>
                          <a:cs typeface="+mn-cs"/>
                        </a:rPr>
                        <a:t>表現</a:t>
                      </a:r>
                      <a:r>
                        <a:rPr lang="en-US" altLang="zh-TW" sz="2000" b="1" kern="1200" dirty="0" smtClean="0">
                          <a:solidFill>
                            <a:srgbClr val="0000FF"/>
                          </a:solidFill>
                          <a:latin typeface="+mn-lt"/>
                          <a:ea typeface="+mn-ea"/>
                          <a:cs typeface="+mn-cs"/>
                        </a:rPr>
                        <a:t>(2)</a:t>
                      </a:r>
                      <a:endParaRPr lang="zh-TW" altLang="en-US" sz="2000" b="1" kern="1200" dirty="0">
                        <a:solidFill>
                          <a:srgbClr val="0000FF"/>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2000" dirty="0" smtClean="0"/>
                        <a:t>會</a:t>
                      </a:r>
                      <a:endParaRPr lang="en-US" altLang="zh-TW" sz="2000" dirty="0" smtClean="0"/>
                    </a:p>
                    <a:p>
                      <a:pPr algn="ctr"/>
                      <a:r>
                        <a:rPr lang="zh-TW" altLang="en-US" sz="2000" dirty="0" smtClean="0"/>
                        <a:t>考</a:t>
                      </a:r>
                      <a:endParaRPr lang="en-US" altLang="zh-TW" sz="2000" dirty="0" smtClean="0"/>
                    </a:p>
                    <a:p>
                      <a:pPr algn="ctr"/>
                      <a:r>
                        <a:rPr lang="zh-TW" altLang="en-US" sz="2000" dirty="0" smtClean="0"/>
                        <a:t>總</a:t>
                      </a:r>
                      <a:endParaRPr lang="en-US" altLang="zh-TW" sz="2000" dirty="0" smtClean="0"/>
                    </a:p>
                    <a:p>
                      <a:pPr algn="ctr"/>
                      <a:r>
                        <a:rPr lang="zh-TW" altLang="en-US" sz="2000" dirty="0" smtClean="0"/>
                        <a:t>積</a:t>
                      </a:r>
                      <a:endParaRPr lang="en-US" altLang="zh-TW" sz="2000" dirty="0" smtClean="0"/>
                    </a:p>
                    <a:p>
                      <a:pPr algn="ctr"/>
                      <a:r>
                        <a:rPr lang="zh-TW" altLang="en-US" sz="2000" dirty="0" smtClean="0"/>
                        <a:t>分</a:t>
                      </a:r>
                      <a:endParaRPr lang="en-US" altLang="zh-TW" sz="2000" dirty="0" smtClean="0"/>
                    </a:p>
                    <a:p>
                      <a:pPr algn="ctr"/>
                      <a:r>
                        <a:rPr lang="en-US" altLang="zh-TW" sz="2400" dirty="0" smtClean="0">
                          <a:solidFill>
                            <a:srgbClr val="0000FF"/>
                          </a:solidFill>
                        </a:rPr>
                        <a:t>(3)</a:t>
                      </a:r>
                      <a:endParaRPr lang="zh-TW" altLang="en-US" sz="2400" dirty="0">
                        <a:solidFill>
                          <a:srgbClr val="0000FF"/>
                        </a:solidFill>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000" dirty="0" smtClean="0"/>
                        <a:t>志</a:t>
                      </a:r>
                      <a:endParaRPr lang="en-US" altLang="zh-TW" sz="2000" dirty="0" smtClean="0"/>
                    </a:p>
                    <a:p>
                      <a:pPr algn="ctr"/>
                      <a:r>
                        <a:rPr lang="zh-TW" altLang="en-US" sz="2000" dirty="0" smtClean="0"/>
                        <a:t>願</a:t>
                      </a:r>
                      <a:endParaRPr lang="en-US" altLang="zh-TW" sz="2000" dirty="0" smtClean="0"/>
                    </a:p>
                    <a:p>
                      <a:pPr algn="ctr"/>
                      <a:r>
                        <a:rPr lang="zh-TW" altLang="en-US" sz="2000" dirty="0" smtClean="0"/>
                        <a:t>序積分</a:t>
                      </a:r>
                      <a:endParaRPr lang="en-US" altLang="zh-TW" sz="200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srgbClr val="0000FF"/>
                          </a:solidFill>
                          <a:effectLst/>
                          <a:uLnTx/>
                          <a:uFillTx/>
                          <a:latin typeface="+mn-lt"/>
                          <a:cs typeface="+mn-cs"/>
                        </a:rPr>
                        <a:t>(4)</a:t>
                      </a:r>
                      <a:endParaRPr kumimoji="0" lang="zh-TW" altLang="en-US" sz="2400" b="1" i="0" u="none" strike="noStrike" kern="1200" cap="none" spc="0" normalizeH="0" baseline="0" noProof="0" dirty="0" smtClean="0">
                        <a:ln>
                          <a:noFill/>
                        </a:ln>
                        <a:solidFill>
                          <a:srgbClr val="0000FF"/>
                        </a:solidFill>
                        <a:effectLst/>
                        <a:uLnTx/>
                        <a:uFillTx/>
                        <a:latin typeface="+mn-lt"/>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zh-TW" altLang="en-US" sz="2400" dirty="0" smtClean="0"/>
                        <a:t>會考各科等第標示</a:t>
                      </a:r>
                      <a:r>
                        <a:rPr lang="en-US" altLang="zh-TW" sz="2400" dirty="0" smtClean="0">
                          <a:solidFill>
                            <a:srgbClr val="0000FF"/>
                          </a:solidFill>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400" b="1" kern="1200" dirty="0" smtClean="0">
                          <a:solidFill>
                            <a:schemeClr val="lt1"/>
                          </a:solidFill>
                          <a:latin typeface="+mn-lt"/>
                          <a:ea typeface="+mn-ea"/>
                          <a:cs typeface="+mn-cs"/>
                        </a:rPr>
                        <a:t>均衡</a:t>
                      </a:r>
                      <a:endParaRPr lang="en-US" altLang="zh-TW" sz="2400" b="1" kern="1200" dirty="0" smtClean="0">
                        <a:solidFill>
                          <a:schemeClr val="lt1"/>
                        </a:solidFill>
                        <a:latin typeface="+mn-lt"/>
                        <a:ea typeface="+mn-ea"/>
                        <a:cs typeface="+mn-cs"/>
                      </a:endParaRPr>
                    </a:p>
                    <a:p>
                      <a:pPr marL="0" algn="ctr" defTabSz="914400" rtl="0" eaLnBrk="1" latinLnBrk="0" hangingPunct="1"/>
                      <a:r>
                        <a:rPr lang="zh-TW" altLang="en-US" sz="2400" b="1" kern="1200" dirty="0" smtClean="0">
                          <a:solidFill>
                            <a:schemeClr val="lt1"/>
                          </a:solidFill>
                          <a:latin typeface="+mn-lt"/>
                          <a:ea typeface="+mn-ea"/>
                          <a:cs typeface="+mn-cs"/>
                        </a:rPr>
                        <a:t>學習</a:t>
                      </a:r>
                      <a:endParaRPr lang="zh-TW" altLang="en-US" sz="2400" b="1" kern="1200" dirty="0">
                        <a:solidFill>
                          <a:schemeClr val="lt1"/>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zh-TW" altLang="en-US" sz="2400" b="1" kern="1200" dirty="0" smtClean="0">
                          <a:solidFill>
                            <a:schemeClr val="lt1"/>
                          </a:solidFill>
                          <a:latin typeface="+mn-lt"/>
                          <a:ea typeface="+mn-ea"/>
                          <a:cs typeface="+mn-cs"/>
                        </a:rPr>
                        <a:t>服務</a:t>
                      </a:r>
                      <a:endParaRPr lang="en-US" altLang="zh-TW" sz="2400" b="1" kern="1200" dirty="0" smtClean="0">
                        <a:solidFill>
                          <a:schemeClr val="lt1"/>
                        </a:solidFill>
                        <a:latin typeface="+mn-lt"/>
                        <a:ea typeface="+mn-ea"/>
                        <a:cs typeface="+mn-cs"/>
                      </a:endParaRPr>
                    </a:p>
                    <a:p>
                      <a:pPr marL="0" algn="ctr" defTabSz="914400" rtl="0" eaLnBrk="1" latinLnBrk="0" hangingPunct="1"/>
                      <a:r>
                        <a:rPr lang="zh-TW" altLang="en-US" sz="2400" b="1" kern="1200" dirty="0" smtClean="0">
                          <a:solidFill>
                            <a:schemeClr val="lt1"/>
                          </a:solidFill>
                          <a:latin typeface="+mn-lt"/>
                          <a:ea typeface="+mn-ea"/>
                          <a:cs typeface="+mn-cs"/>
                        </a:rPr>
                        <a:t>學習</a:t>
                      </a:r>
                      <a:endParaRPr lang="zh-TW" altLang="en-US" sz="2400" b="1" kern="1200" dirty="0">
                        <a:solidFill>
                          <a:schemeClr val="lt1"/>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400" dirty="0" smtClean="0"/>
                        <a:t>國</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數</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英</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社</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自</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寫</a:t>
                      </a:r>
                      <a:endParaRPr lang="en-US" altLang="zh-TW" sz="2400" dirty="0" smtClean="0"/>
                    </a:p>
                    <a:p>
                      <a:pPr algn="ctr"/>
                      <a:r>
                        <a:rPr lang="zh-TW" altLang="en-US" sz="2400" dirty="0" smtClean="0"/>
                        <a:t>作</a:t>
                      </a:r>
                      <a:endParaRPr lang="en-US" altLang="zh-TW" sz="2400" dirty="0" smtClean="0"/>
                    </a:p>
                    <a:p>
                      <a:pPr algn="ctr"/>
                      <a:r>
                        <a:rPr lang="zh-TW" altLang="en-US" sz="2400" dirty="0" smtClean="0"/>
                        <a:t>測</a:t>
                      </a:r>
                      <a:endParaRPr lang="en-US" altLang="zh-TW" sz="2400" dirty="0" smtClean="0"/>
                    </a:p>
                    <a:p>
                      <a:pPr algn="ctr"/>
                      <a:r>
                        <a:rPr lang="zh-TW" altLang="en-US" sz="2400" dirty="0" smtClean="0"/>
                        <a:t>驗</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2684">
                <a:tc>
                  <a:txBody>
                    <a:bodyPr/>
                    <a:lstStyle/>
                    <a:p>
                      <a:pPr algn="ctr"/>
                      <a:r>
                        <a:rPr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甲生</a:t>
                      </a:r>
                      <a:endPar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C</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8282">
                <a:tc>
                  <a:txBody>
                    <a:bodyPr/>
                    <a:lstStyle/>
                    <a:p>
                      <a:pPr algn="ctr"/>
                      <a:r>
                        <a:rPr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乙生</a:t>
                      </a:r>
                      <a:endPar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文字方塊 1"/>
          <p:cNvSpPr txBox="1">
            <a:spLocks noChangeArrowheads="1"/>
          </p:cNvSpPr>
          <p:nvPr/>
        </p:nvSpPr>
        <p:spPr bwMode="auto">
          <a:xfrm>
            <a:off x="5219700" y="3275013"/>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a:solidFill>
                  <a:srgbClr val="FF0000"/>
                </a:solidFill>
                <a:latin typeface="Arial" pitchFamily="34" charset="0"/>
              </a:rPr>
              <a:t>6          7          1        3       2      0.8</a:t>
            </a:r>
            <a:endParaRPr lang="zh-TW" altLang="en-US" sz="1800">
              <a:solidFill>
                <a:srgbClr val="FF0000"/>
              </a:solidFill>
              <a:latin typeface="Arial" pitchFamily="34" charset="0"/>
            </a:endParaRPr>
          </a:p>
        </p:txBody>
      </p:sp>
      <p:sp>
        <p:nvSpPr>
          <p:cNvPr id="15" name="文字方塊 8"/>
          <p:cNvSpPr txBox="1">
            <a:spLocks noChangeArrowheads="1"/>
          </p:cNvSpPr>
          <p:nvPr/>
        </p:nvSpPr>
        <p:spPr bwMode="auto">
          <a:xfrm>
            <a:off x="5240338" y="4406900"/>
            <a:ext cx="390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a:solidFill>
                  <a:srgbClr val="FF0000"/>
                </a:solidFill>
                <a:latin typeface="Arial" pitchFamily="34" charset="0"/>
              </a:rPr>
              <a:t>6          6          2        2       3      0.8</a:t>
            </a:r>
            <a:endParaRPr lang="zh-TW" altLang="en-US" sz="1800">
              <a:solidFill>
                <a:srgbClr val="FF0000"/>
              </a:solidFill>
              <a:latin typeface="Arial" pitchFamily="34" charset="0"/>
            </a:endParaRPr>
          </a:p>
        </p:txBody>
      </p:sp>
    </p:spTree>
    <p:extLst>
      <p:ext uri="{BB962C8B-B14F-4D97-AF65-F5344CB8AC3E}">
        <p14:creationId xmlns:p14="http://schemas.microsoft.com/office/powerpoint/2010/main" val="1164413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7" y="123825"/>
            <a:ext cx="7272809" cy="758952"/>
          </a:xfrm>
          <a:solidFill>
            <a:schemeClr val="accent2">
              <a:lumMod val="40000"/>
              <a:lumOff val="60000"/>
            </a:schemeClr>
          </a:solidFill>
        </p:spPr>
        <p:txBody>
          <a:bodyPr/>
          <a:lstStyle/>
          <a:p>
            <a:pPr rtl="0" eaLnBrk="1" latinLnBrk="0" hangingPunct="1"/>
            <a:r>
              <a:rPr lang="zh-TW" altLang="zh-TW" sz="3600" b="1" kern="1200" dirty="0" smtClean="0">
                <a:solidFill>
                  <a:schemeClr val="tx1"/>
                </a:solidFill>
                <a:effectLst/>
                <a:latin typeface="微軟正黑體" panose="020B0604030504040204" pitchFamily="34" charset="-120"/>
                <a:cs typeface="BiauKai"/>
              </a:rPr>
              <a:t>免試入學超額比序案例說明</a:t>
            </a:r>
            <a:r>
              <a:rPr lang="en-US" altLang="zh-TW" sz="3600" b="1" kern="1200" dirty="0" smtClean="0">
                <a:solidFill>
                  <a:schemeClr val="tx1"/>
                </a:solidFill>
                <a:effectLst/>
                <a:latin typeface="微軟正黑體" panose="020B0604030504040204" pitchFamily="34" charset="-120"/>
                <a:cs typeface="BiauKai"/>
              </a:rPr>
              <a:t>(2/2)</a:t>
            </a:r>
            <a:endParaRPr lang="zh-TW" altLang="en-US" dirty="0">
              <a:solidFill>
                <a:schemeClr val="tx1"/>
              </a:solidFill>
            </a:endParaRPr>
          </a:p>
        </p:txBody>
      </p:sp>
      <p:sp>
        <p:nvSpPr>
          <p:cNvPr id="9" name="內容版面配置區 2"/>
          <p:cNvSpPr txBox="1">
            <a:spLocks/>
          </p:cNvSpPr>
          <p:nvPr/>
        </p:nvSpPr>
        <p:spPr bwMode="auto">
          <a:xfrm>
            <a:off x="190977" y="4928394"/>
            <a:ext cx="7839075" cy="1008062"/>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buFontTx/>
              <a:buNone/>
              <a:defRPr/>
            </a:pPr>
            <a:r>
              <a:rPr kumimoji="0" lang="en-US" altLang="zh-TW" dirty="0" smtClean="0">
                <a:solidFill>
                  <a:schemeClr val="tx1"/>
                </a:solidFill>
                <a:latin typeface="微軟正黑體" panose="020B0604030504040204" pitchFamily="34" charset="-120"/>
                <a:ea typeface="微軟正黑體" panose="020B0604030504040204" pitchFamily="34" charset="-120"/>
              </a:rPr>
              <a:t>4</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第四比序</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志願序積分</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相同</a:t>
            </a:r>
            <a:r>
              <a:rPr kumimoji="0" altLang="en-US" dirty="0" smtClean="0">
                <a:solidFill>
                  <a:schemeClr val="tx1"/>
                </a:solidFill>
                <a:latin typeface="微軟正黑體" panose="020B0604030504040204" pitchFamily="34" charset="-120"/>
                <a:ea typeface="微軟正黑體" panose="020B0604030504040204" pitchFamily="34" charset="-120"/>
              </a:rPr>
              <a:t>。</a:t>
            </a:r>
          </a:p>
          <a:p>
            <a:pPr marL="0" indent="0">
              <a:lnSpc>
                <a:spcPct val="20000"/>
              </a:lnSpc>
              <a:buFontTx/>
              <a:buNone/>
              <a:defRPr/>
            </a:pPr>
            <a:r>
              <a:rPr kumimoji="0" lang="en-US" altLang="zh-TW" dirty="0" smtClean="0">
                <a:solidFill>
                  <a:schemeClr val="tx1"/>
                </a:solidFill>
                <a:latin typeface="微軟正黑體" panose="020B0604030504040204" pitchFamily="34" charset="-120"/>
                <a:ea typeface="微軟正黑體" panose="020B0604030504040204" pitchFamily="34" charset="-120"/>
              </a:rPr>
              <a:t>5</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第五比序</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各科會考</a:t>
            </a:r>
            <a:r>
              <a:rPr kumimoji="0" altLang="en-US" dirty="0" smtClean="0">
                <a:solidFill>
                  <a:schemeClr val="tx1"/>
                </a:solidFill>
                <a:latin typeface="微軟正黑體" panose="020B0604030504040204" pitchFamily="34" charset="-120"/>
                <a:ea typeface="微軟正黑體" panose="020B0604030504040204" pitchFamily="34" charset="-120"/>
              </a:rPr>
              <a:t>標示</a:t>
            </a:r>
            <a:r>
              <a:rPr kumimoji="0" lang="en-US" altLang="zh-TW" dirty="0" smtClean="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，故超額比序時，</a:t>
            </a:r>
            <a:r>
              <a:rPr kumimoji="0" altLang="en-US" b="1" dirty="0">
                <a:solidFill>
                  <a:srgbClr val="0000FF"/>
                </a:solidFill>
                <a:latin typeface="微軟正黑體" panose="020B0604030504040204" pitchFamily="34" charset="-120"/>
                <a:ea typeface="微軟正黑體" panose="020B0604030504040204" pitchFamily="34" charset="-120"/>
              </a:rPr>
              <a:t>甲生</a:t>
            </a:r>
            <a:r>
              <a:rPr kumimoji="0" altLang="en-US" dirty="0">
                <a:solidFill>
                  <a:schemeClr val="tx1"/>
                </a:solidFill>
                <a:latin typeface="微軟正黑體" panose="020B0604030504040204" pitchFamily="34" charset="-120"/>
                <a:ea typeface="微軟正黑體" panose="020B0604030504040204" pitchFamily="34" charset="-120"/>
              </a:rPr>
              <a:t>勝</a:t>
            </a:r>
            <a:r>
              <a:rPr kumimoji="0" altLang="en-US" dirty="0" smtClean="0">
                <a:solidFill>
                  <a:schemeClr val="tx1"/>
                </a:solidFill>
                <a:latin typeface="微軟正黑體" panose="020B0604030504040204" pitchFamily="34" charset="-120"/>
                <a:ea typeface="微軟正黑體" panose="020B0604030504040204" pitchFamily="34" charset="-120"/>
              </a:rPr>
              <a:t>出。</a:t>
            </a:r>
            <a:endParaRPr kumimoji="0" altLang="en-US" dirty="0">
              <a:latin typeface="微軟正黑體" panose="020B0604030504040204" pitchFamily="34" charset="-120"/>
              <a:ea typeface="微軟正黑體" panose="020B0604030504040204" pitchFamily="34"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1088697017"/>
              </p:ext>
            </p:extLst>
          </p:nvPr>
        </p:nvGraphicFramePr>
        <p:xfrm>
          <a:off x="190977" y="933450"/>
          <a:ext cx="8793159" cy="3657600"/>
        </p:xfrm>
        <a:graphic>
          <a:graphicData uri="http://schemas.openxmlformats.org/drawingml/2006/table">
            <a:tbl>
              <a:tblPr firstRow="1" bandRow="1">
                <a:tableStyleId>{5C22544A-7EE6-4342-B048-85BDC9FD1C3A}</a:tableStyleId>
              </a:tblPr>
              <a:tblGrid>
                <a:gridCol w="936104"/>
                <a:gridCol w="894072"/>
                <a:gridCol w="834244"/>
                <a:gridCol w="864096"/>
                <a:gridCol w="864096"/>
                <a:gridCol w="576064"/>
                <a:gridCol w="639637"/>
                <a:gridCol w="825809"/>
                <a:gridCol w="563866"/>
                <a:gridCol w="635309"/>
                <a:gridCol w="635309"/>
                <a:gridCol w="524553"/>
              </a:tblGrid>
              <a:tr h="701372">
                <a:tc rowSpan="2">
                  <a:txBody>
                    <a:bodyPr/>
                    <a:lstStyle/>
                    <a:p>
                      <a:pPr algn="ctr"/>
                      <a:endParaRPr lang="zh-TW" altLang="en-US" sz="1800" dirty="0"/>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400" dirty="0" smtClean="0"/>
                        <a:t>總</a:t>
                      </a:r>
                      <a:endParaRPr lang="en-US" altLang="zh-TW" sz="2400" dirty="0" smtClean="0"/>
                    </a:p>
                    <a:p>
                      <a:pPr algn="ctr"/>
                      <a:r>
                        <a:rPr lang="zh-TW" altLang="en-US" sz="2400" dirty="0" smtClean="0"/>
                        <a:t>積</a:t>
                      </a:r>
                      <a:endParaRPr lang="en-US" altLang="zh-TW" sz="2400" dirty="0" smtClean="0"/>
                    </a:p>
                    <a:p>
                      <a:pPr algn="ctr"/>
                      <a:r>
                        <a:rPr lang="zh-TW" altLang="en-US" sz="2400" dirty="0" smtClean="0"/>
                        <a:t>分</a:t>
                      </a:r>
                      <a:endParaRPr lang="en-US" altLang="zh-TW" sz="2400" dirty="0" smtClean="0"/>
                    </a:p>
                    <a:p>
                      <a:pPr algn="ctr"/>
                      <a:r>
                        <a:rPr lang="en-US" altLang="zh-TW" sz="2400" dirty="0" smtClean="0">
                          <a:solidFill>
                            <a:srgbClr val="0000FF"/>
                          </a:solidFill>
                        </a:rPr>
                        <a:t>(1)</a:t>
                      </a:r>
                      <a:endParaRPr lang="zh-TW" altLang="en-US" sz="2400" dirty="0" smtClean="0">
                        <a:solidFill>
                          <a:srgbClr val="0000FF"/>
                        </a:solidFill>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b="1" kern="1200" dirty="0" smtClean="0">
                          <a:solidFill>
                            <a:schemeClr val="lt1"/>
                          </a:solidFill>
                          <a:latin typeface="+mn-lt"/>
                          <a:ea typeface="+mn-ea"/>
                          <a:cs typeface="+mn-cs"/>
                        </a:rPr>
                        <a:t>多元學習</a:t>
                      </a:r>
                      <a:endParaRPr lang="en-US" altLang="zh-TW" sz="2000" b="1" kern="1200" dirty="0" smtClean="0">
                        <a:solidFill>
                          <a:schemeClr val="lt1"/>
                        </a:solidFill>
                        <a:latin typeface="+mn-lt"/>
                        <a:ea typeface="+mn-ea"/>
                        <a:cs typeface="+mn-cs"/>
                      </a:endParaRPr>
                    </a:p>
                    <a:p>
                      <a:pPr algn="ctr"/>
                      <a:r>
                        <a:rPr lang="zh-TW" altLang="en-US" sz="2000" b="1" kern="1200" dirty="0" smtClean="0">
                          <a:solidFill>
                            <a:schemeClr val="lt1"/>
                          </a:solidFill>
                          <a:latin typeface="+mn-lt"/>
                          <a:ea typeface="+mn-ea"/>
                          <a:cs typeface="+mn-cs"/>
                        </a:rPr>
                        <a:t>表現</a:t>
                      </a:r>
                      <a:r>
                        <a:rPr lang="en-US" altLang="zh-TW" sz="2000" b="1" kern="1200" dirty="0" smtClean="0">
                          <a:solidFill>
                            <a:srgbClr val="0000FF"/>
                          </a:solidFill>
                          <a:latin typeface="+mn-lt"/>
                          <a:ea typeface="+mn-ea"/>
                          <a:cs typeface="+mn-cs"/>
                        </a:rPr>
                        <a:t>(2)</a:t>
                      </a:r>
                      <a:endParaRPr lang="zh-TW" altLang="en-US" sz="2000" b="1" kern="1200" dirty="0">
                        <a:solidFill>
                          <a:srgbClr val="0000FF"/>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2000" dirty="0" smtClean="0"/>
                        <a:t>會</a:t>
                      </a:r>
                      <a:endParaRPr lang="en-US" altLang="zh-TW" sz="2000" dirty="0" smtClean="0"/>
                    </a:p>
                    <a:p>
                      <a:pPr algn="ctr"/>
                      <a:r>
                        <a:rPr lang="zh-TW" altLang="en-US" sz="2000" dirty="0" smtClean="0"/>
                        <a:t>考</a:t>
                      </a:r>
                      <a:endParaRPr lang="en-US" altLang="zh-TW" sz="2000" dirty="0" smtClean="0"/>
                    </a:p>
                    <a:p>
                      <a:pPr algn="ctr"/>
                      <a:r>
                        <a:rPr lang="zh-TW" altLang="en-US" sz="2000" dirty="0" smtClean="0"/>
                        <a:t>總</a:t>
                      </a:r>
                      <a:endParaRPr lang="en-US" altLang="zh-TW" sz="2000" dirty="0" smtClean="0"/>
                    </a:p>
                    <a:p>
                      <a:pPr algn="ctr"/>
                      <a:r>
                        <a:rPr lang="zh-TW" altLang="en-US" sz="2000" dirty="0" smtClean="0"/>
                        <a:t>積</a:t>
                      </a:r>
                      <a:endParaRPr lang="en-US" altLang="zh-TW" sz="2000" dirty="0" smtClean="0"/>
                    </a:p>
                    <a:p>
                      <a:pPr algn="ctr"/>
                      <a:r>
                        <a:rPr lang="zh-TW" altLang="en-US" sz="2000" dirty="0" smtClean="0"/>
                        <a:t>分</a:t>
                      </a:r>
                      <a:endParaRPr lang="en-US" altLang="zh-TW" sz="2000" dirty="0" smtClean="0"/>
                    </a:p>
                    <a:p>
                      <a:pPr algn="ctr"/>
                      <a:r>
                        <a:rPr lang="en-US" altLang="zh-TW" sz="2400" dirty="0" smtClean="0">
                          <a:solidFill>
                            <a:srgbClr val="0000FF"/>
                          </a:solidFill>
                        </a:rPr>
                        <a:t>(3)</a:t>
                      </a:r>
                      <a:endParaRPr lang="zh-TW" altLang="en-US" sz="2400" dirty="0">
                        <a:solidFill>
                          <a:srgbClr val="0000FF"/>
                        </a:solidFill>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000" dirty="0" smtClean="0"/>
                        <a:t>志</a:t>
                      </a:r>
                      <a:endParaRPr lang="en-US" altLang="zh-TW" sz="2000" dirty="0" smtClean="0"/>
                    </a:p>
                    <a:p>
                      <a:pPr algn="ctr"/>
                      <a:r>
                        <a:rPr lang="zh-TW" altLang="en-US" sz="2000" dirty="0" smtClean="0"/>
                        <a:t>願</a:t>
                      </a:r>
                      <a:endParaRPr lang="en-US" altLang="zh-TW" sz="2000" dirty="0" smtClean="0"/>
                    </a:p>
                    <a:p>
                      <a:pPr algn="ctr"/>
                      <a:r>
                        <a:rPr lang="zh-TW" altLang="en-US" sz="2000" dirty="0" smtClean="0"/>
                        <a:t>序積分</a:t>
                      </a:r>
                      <a:endParaRPr lang="en-US" altLang="zh-TW" sz="200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srgbClr val="0000FF"/>
                          </a:solidFill>
                          <a:effectLst/>
                          <a:uLnTx/>
                          <a:uFillTx/>
                          <a:latin typeface="+mn-lt"/>
                          <a:cs typeface="+mn-cs"/>
                        </a:rPr>
                        <a:t>(4)</a:t>
                      </a:r>
                      <a:endParaRPr kumimoji="0" lang="zh-TW" altLang="en-US" sz="2400" b="1" i="0" u="none" strike="noStrike" kern="1200" cap="none" spc="0" normalizeH="0" baseline="0" noProof="0" dirty="0" smtClean="0">
                        <a:ln>
                          <a:noFill/>
                        </a:ln>
                        <a:solidFill>
                          <a:srgbClr val="0000FF"/>
                        </a:solidFill>
                        <a:effectLst/>
                        <a:uLnTx/>
                        <a:uFillTx/>
                        <a:latin typeface="+mn-lt"/>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zh-TW" altLang="en-US" sz="2400" dirty="0" smtClean="0"/>
                        <a:t>會考各科等第標示</a:t>
                      </a:r>
                      <a:r>
                        <a:rPr lang="en-US" altLang="zh-TW" sz="2400" dirty="0" smtClean="0">
                          <a:solidFill>
                            <a:srgbClr val="0000FF"/>
                          </a:solidFill>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400" b="1" kern="1200" dirty="0" smtClean="0">
                          <a:solidFill>
                            <a:schemeClr val="lt1"/>
                          </a:solidFill>
                          <a:latin typeface="+mn-lt"/>
                          <a:ea typeface="+mn-ea"/>
                          <a:cs typeface="+mn-cs"/>
                        </a:rPr>
                        <a:t>均衡</a:t>
                      </a:r>
                      <a:endParaRPr lang="en-US" altLang="zh-TW" sz="2400" b="1" kern="1200" dirty="0" smtClean="0">
                        <a:solidFill>
                          <a:schemeClr val="lt1"/>
                        </a:solidFill>
                        <a:latin typeface="+mn-lt"/>
                        <a:ea typeface="+mn-ea"/>
                        <a:cs typeface="+mn-cs"/>
                      </a:endParaRPr>
                    </a:p>
                    <a:p>
                      <a:pPr marL="0" algn="ctr" defTabSz="914400" rtl="0" eaLnBrk="1" latinLnBrk="0" hangingPunct="1"/>
                      <a:r>
                        <a:rPr lang="zh-TW" altLang="en-US" sz="2400" b="1" kern="1200" dirty="0" smtClean="0">
                          <a:solidFill>
                            <a:schemeClr val="lt1"/>
                          </a:solidFill>
                          <a:latin typeface="+mn-lt"/>
                          <a:ea typeface="+mn-ea"/>
                          <a:cs typeface="+mn-cs"/>
                        </a:rPr>
                        <a:t>學習</a:t>
                      </a:r>
                      <a:endParaRPr lang="zh-TW" altLang="en-US" sz="2400" b="1" kern="1200" dirty="0">
                        <a:solidFill>
                          <a:schemeClr val="lt1"/>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zh-TW" altLang="en-US" sz="2400" b="1" kern="1200" dirty="0" smtClean="0">
                          <a:solidFill>
                            <a:schemeClr val="lt1"/>
                          </a:solidFill>
                          <a:latin typeface="+mn-lt"/>
                          <a:ea typeface="+mn-ea"/>
                          <a:cs typeface="+mn-cs"/>
                        </a:rPr>
                        <a:t>服務</a:t>
                      </a:r>
                      <a:endParaRPr lang="en-US" altLang="zh-TW" sz="2400" b="1" kern="1200" dirty="0" smtClean="0">
                        <a:solidFill>
                          <a:schemeClr val="lt1"/>
                        </a:solidFill>
                        <a:latin typeface="+mn-lt"/>
                        <a:ea typeface="+mn-ea"/>
                        <a:cs typeface="+mn-cs"/>
                      </a:endParaRPr>
                    </a:p>
                    <a:p>
                      <a:pPr marL="0" algn="ctr" defTabSz="914400" rtl="0" eaLnBrk="1" latinLnBrk="0" hangingPunct="1"/>
                      <a:r>
                        <a:rPr lang="zh-TW" altLang="en-US" sz="2400" b="1" kern="1200" dirty="0" smtClean="0">
                          <a:solidFill>
                            <a:schemeClr val="lt1"/>
                          </a:solidFill>
                          <a:latin typeface="+mn-lt"/>
                          <a:ea typeface="+mn-ea"/>
                          <a:cs typeface="+mn-cs"/>
                        </a:rPr>
                        <a:t>學習</a:t>
                      </a:r>
                      <a:endParaRPr lang="zh-TW" altLang="en-US" sz="2400" b="1" kern="1200" dirty="0">
                        <a:solidFill>
                          <a:schemeClr val="lt1"/>
                        </a:solidFill>
                        <a:latin typeface="+mn-lt"/>
                        <a:ea typeface="+mn-ea"/>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400" dirty="0" smtClean="0"/>
                        <a:t>國</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smtClean="0">
                          <a:solidFill>
                            <a:srgbClr val="0000FF"/>
                          </a:solidFill>
                        </a:rPr>
                        <a:t>數</a:t>
                      </a:r>
                      <a:endParaRPr lang="zh-TW" altLang="en-US" sz="2400" b="1" dirty="0">
                        <a:solidFill>
                          <a:srgbClr val="0000FF"/>
                        </a:solidFill>
                      </a:endParaRP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英</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社</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自</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t>寫</a:t>
                      </a:r>
                      <a:endParaRPr lang="en-US" altLang="zh-TW" sz="2400" dirty="0" smtClean="0"/>
                    </a:p>
                    <a:p>
                      <a:pPr algn="ctr"/>
                      <a:r>
                        <a:rPr lang="zh-TW" altLang="en-US" sz="2400" dirty="0" smtClean="0"/>
                        <a:t>作</a:t>
                      </a:r>
                      <a:endParaRPr lang="en-US" altLang="zh-TW" sz="2400" dirty="0" smtClean="0"/>
                    </a:p>
                    <a:p>
                      <a:pPr algn="ctr"/>
                      <a:r>
                        <a:rPr lang="zh-TW" altLang="en-US" sz="2400" dirty="0" smtClean="0"/>
                        <a:t>測</a:t>
                      </a:r>
                      <a:endParaRPr lang="en-US" altLang="zh-TW" sz="2400" dirty="0" smtClean="0"/>
                    </a:p>
                    <a:p>
                      <a:pPr algn="ctr"/>
                      <a:r>
                        <a:rPr lang="zh-TW" altLang="en-US" sz="2400" dirty="0" smtClean="0"/>
                        <a:t>驗</a:t>
                      </a:r>
                      <a:endParaRPr lang="zh-TW" altLang="en-US" sz="2400" dirty="0"/>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2684">
                <a:tc>
                  <a:txBody>
                    <a:bodyPr/>
                    <a:lstStyle/>
                    <a:p>
                      <a:pPr algn="ctr"/>
                      <a:r>
                        <a:rPr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甲生</a:t>
                      </a:r>
                      <a:endPar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C</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8282">
                <a:tc>
                  <a:txBody>
                    <a:bodyPr/>
                    <a:lstStyle/>
                    <a:p>
                      <a:pPr algn="ctr"/>
                      <a:r>
                        <a:rPr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乙生</a:t>
                      </a:r>
                      <a:endPar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文字方塊 7"/>
          <p:cNvSpPr txBox="1">
            <a:spLocks noChangeArrowheads="1"/>
          </p:cNvSpPr>
          <p:nvPr/>
        </p:nvSpPr>
        <p:spPr bwMode="auto">
          <a:xfrm>
            <a:off x="5231289" y="3170238"/>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a:solidFill>
                  <a:srgbClr val="FF0000"/>
                </a:solidFill>
                <a:latin typeface="Arial" pitchFamily="34" charset="0"/>
              </a:rPr>
              <a:t>6          7          1        3       2      0.8</a:t>
            </a:r>
            <a:endParaRPr lang="zh-TW" altLang="en-US" sz="1800">
              <a:solidFill>
                <a:srgbClr val="FF0000"/>
              </a:solidFill>
              <a:latin typeface="Arial" pitchFamily="34" charset="0"/>
            </a:endParaRPr>
          </a:p>
        </p:txBody>
      </p:sp>
      <p:sp>
        <p:nvSpPr>
          <p:cNvPr id="12" name="文字方塊 9"/>
          <p:cNvSpPr txBox="1">
            <a:spLocks noChangeArrowheads="1"/>
          </p:cNvSpPr>
          <p:nvPr/>
        </p:nvSpPr>
        <p:spPr bwMode="auto">
          <a:xfrm>
            <a:off x="5251927" y="4302125"/>
            <a:ext cx="390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a:solidFill>
                  <a:srgbClr val="FF0000"/>
                </a:solidFill>
                <a:latin typeface="Arial" pitchFamily="34" charset="0"/>
              </a:rPr>
              <a:t>6          6          2        2       3      0.8</a:t>
            </a:r>
            <a:endParaRPr lang="zh-TW" altLang="en-US" sz="1800" dirty="0">
              <a:solidFill>
                <a:srgbClr val="FF0000"/>
              </a:solidFill>
              <a:latin typeface="Arial" pitchFamily="34" charset="0"/>
            </a:endParaRPr>
          </a:p>
        </p:txBody>
      </p:sp>
    </p:spTree>
    <p:extLst>
      <p:ext uri="{BB962C8B-B14F-4D97-AF65-F5344CB8AC3E}">
        <p14:creationId xmlns:p14="http://schemas.microsoft.com/office/powerpoint/2010/main" val="2123653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75656" y="1052736"/>
            <a:ext cx="7056784" cy="1040136"/>
          </a:xfrm>
        </p:spPr>
        <p:txBody>
          <a:bodyPr>
            <a:normAutofit fontScale="90000"/>
          </a:bodyPr>
          <a:lstStyle/>
          <a:p>
            <a:pPr algn="ctr"/>
            <a:r>
              <a:rPr lang="en-US" altLang="zh-TW" b="1" dirty="0" smtClean="0">
                <a:solidFill>
                  <a:srgbClr val="7030A0"/>
                </a:solidFill>
              </a:rPr>
              <a:t>106</a:t>
            </a:r>
            <a:r>
              <a:rPr lang="zh-TW" altLang="en-US" b="1" dirty="0" smtClean="0">
                <a:solidFill>
                  <a:srgbClr val="7030A0"/>
                </a:solidFill>
              </a:rPr>
              <a:t>年</a:t>
            </a:r>
            <a:r>
              <a:rPr lang="zh-TW" altLang="en-US" b="1" dirty="0">
                <a:solidFill>
                  <a:srgbClr val="7030A0"/>
                </a:solidFill>
              </a:rPr>
              <a:t>臺北市優先免試入學方案</a:t>
            </a:r>
          </a:p>
        </p:txBody>
      </p:sp>
    </p:spTree>
    <p:extLst>
      <p:ext uri="{BB962C8B-B14F-4D97-AF65-F5344CB8AC3E}">
        <p14:creationId xmlns:p14="http://schemas.microsoft.com/office/powerpoint/2010/main" val="470573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accent2">
              <a:lumMod val="40000"/>
              <a:lumOff val="60000"/>
            </a:schemeClr>
          </a:solidFill>
        </p:spPr>
        <p:txBody>
          <a:bodyPr/>
          <a:lstStyle/>
          <a:p>
            <a:r>
              <a:rPr kumimoji="1" lang="zh-TW" altLang="en-US" b="1" dirty="0" smtClean="0">
                <a:solidFill>
                  <a:schemeClr val="tx1">
                    <a:lumMod val="95000"/>
                    <a:lumOff val="5000"/>
                  </a:schemeClr>
                </a:solidFill>
              </a:rPr>
              <a:t>核心精神</a:t>
            </a:r>
            <a:endParaRPr kumimoji="1" lang="zh-TW" altLang="en-US" b="1" dirty="0">
              <a:solidFill>
                <a:schemeClr val="tx1">
                  <a:lumMod val="95000"/>
                  <a:lumOff val="5000"/>
                </a:schemeClr>
              </a:solidFill>
            </a:endParaRPr>
          </a:p>
        </p:txBody>
      </p:sp>
      <p:sp>
        <p:nvSpPr>
          <p:cNvPr id="3" name="內容版面配置區 2"/>
          <p:cNvSpPr>
            <a:spLocks noGrp="1"/>
          </p:cNvSpPr>
          <p:nvPr>
            <p:ph idx="1"/>
          </p:nvPr>
        </p:nvSpPr>
        <p:spPr/>
        <p:txBody>
          <a:bodyPr/>
          <a:lstStyle/>
          <a:p>
            <a:r>
              <a:rPr kumimoji="1" lang="zh-TW" altLang="en-US" dirty="0" smtClean="0"/>
              <a:t>臺北市國中應屆畢業生選擇單一志願優先免試入學。</a:t>
            </a:r>
            <a:endParaRPr kumimoji="1" lang="en-US" altLang="zh-TW" dirty="0" smtClean="0"/>
          </a:p>
          <a:p>
            <a:r>
              <a:rPr kumimoji="1" lang="zh-TW" altLang="en-US" dirty="0" smtClean="0"/>
              <a:t>鼓勵就近入學</a:t>
            </a:r>
            <a:endParaRPr kumimoji="1" lang="en-US" altLang="zh-TW" dirty="0" smtClean="0"/>
          </a:p>
        </p:txBody>
      </p:sp>
    </p:spTree>
    <p:extLst>
      <p:ext uri="{BB962C8B-B14F-4D97-AF65-F5344CB8AC3E}">
        <p14:creationId xmlns:p14="http://schemas.microsoft.com/office/powerpoint/2010/main" val="2179383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p:cNvSpPr txBox="1"/>
          <p:nvPr/>
        </p:nvSpPr>
        <p:spPr>
          <a:xfrm>
            <a:off x="2458840" y="332656"/>
            <a:ext cx="4712726" cy="461665"/>
          </a:xfrm>
          <a:prstGeom prst="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altLang="zh-TW" sz="2400" b="1" dirty="0" smtClean="0">
                <a:solidFill>
                  <a:schemeClr val="tx1">
                    <a:lumMod val="95000"/>
                    <a:lumOff val="5000"/>
                  </a:schemeClr>
                </a:solidFill>
              </a:rPr>
              <a:t>106</a:t>
            </a:r>
            <a:r>
              <a:rPr lang="zh-TW" altLang="en-US" sz="2400" b="1" dirty="0" smtClean="0">
                <a:solidFill>
                  <a:schemeClr val="tx1">
                    <a:lumMod val="95000"/>
                    <a:lumOff val="5000"/>
                  </a:schemeClr>
                </a:solidFill>
              </a:rPr>
              <a:t>學年度優先免試入學流程圖</a:t>
            </a:r>
            <a:endParaRPr lang="zh-TW" altLang="en-US" sz="2400" b="1" dirty="0">
              <a:solidFill>
                <a:schemeClr val="tx1">
                  <a:lumMod val="95000"/>
                  <a:lumOff val="5000"/>
                </a:schemeClr>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124744"/>
            <a:ext cx="6967127" cy="5428229"/>
          </a:xfrm>
          <a:prstGeom prst="rect">
            <a:avLst/>
          </a:prstGeom>
        </p:spPr>
      </p:pic>
    </p:spTree>
    <p:extLst>
      <p:ext uri="{BB962C8B-B14F-4D97-AF65-F5344CB8AC3E}">
        <p14:creationId xmlns:p14="http://schemas.microsoft.com/office/powerpoint/2010/main" val="2209112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t="7232" r="4236"/>
          <a:stretch/>
        </p:blipFill>
        <p:spPr>
          <a:xfrm>
            <a:off x="1" y="620688"/>
            <a:ext cx="9143999" cy="6093296"/>
          </a:xfrm>
          <a:prstGeom prst="rect">
            <a:avLst/>
          </a:prstGeom>
        </p:spPr>
      </p:pic>
    </p:spTree>
    <p:extLst>
      <p:ext uri="{BB962C8B-B14F-4D97-AF65-F5344CB8AC3E}">
        <p14:creationId xmlns:p14="http://schemas.microsoft.com/office/powerpoint/2010/main" val="3466688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43608" y="1700808"/>
            <a:ext cx="7498080" cy="4800600"/>
          </a:xfrm>
        </p:spPr>
        <p:txBody>
          <a:bodyPr>
            <a:normAutofit/>
          </a:bodyPr>
          <a:lstStyle/>
          <a:p>
            <a:r>
              <a:rPr kumimoji="1" lang="zh-TW" altLang="en-US" dirty="0" smtClean="0"/>
              <a:t>優免招生範圍：</a:t>
            </a:r>
            <a:r>
              <a:rPr kumimoji="1" lang="zh-TW" altLang="en-US" b="1" dirty="0" smtClean="0">
                <a:solidFill>
                  <a:srgbClr val="FF0000"/>
                </a:solidFill>
              </a:rPr>
              <a:t>限本市國中應屆畢業生</a:t>
            </a:r>
            <a:endParaRPr kumimoji="1" lang="en-US" altLang="zh-TW" b="1" dirty="0" smtClean="0">
              <a:solidFill>
                <a:srgbClr val="FF0000"/>
              </a:solidFill>
            </a:endParaRPr>
          </a:p>
          <a:p>
            <a:r>
              <a:rPr kumimoji="1" lang="zh-TW" altLang="en-US" dirty="0" smtClean="0"/>
              <a:t>優免招生學校：</a:t>
            </a:r>
            <a:endParaRPr kumimoji="1" lang="en-US" altLang="zh-TW" dirty="0" smtClean="0"/>
          </a:p>
          <a:p>
            <a:pPr lvl="1"/>
            <a:r>
              <a:rPr kumimoji="1" lang="zh-TW" altLang="en-US" b="1" dirty="0" smtClean="0">
                <a:solidFill>
                  <a:srgbClr val="FF0000"/>
                </a:solidFill>
              </a:rPr>
              <a:t>公立高級中等學校：</a:t>
            </a:r>
            <a:endParaRPr kumimoji="1" lang="en-US" altLang="zh-TW" b="1" dirty="0" smtClean="0">
              <a:solidFill>
                <a:srgbClr val="FF0000"/>
              </a:solidFill>
            </a:endParaRPr>
          </a:p>
          <a:p>
            <a:pPr lvl="1"/>
            <a:endParaRPr lang="en-US" altLang="zh-TW" sz="2800" kern="1200" dirty="0" smtClean="0">
              <a:solidFill>
                <a:schemeClr val="tx1"/>
              </a:solidFill>
              <a:effectLst/>
              <a:latin typeface="+mn-lt"/>
              <a:ea typeface="+mn-ea"/>
              <a:cs typeface="+mn-cs"/>
            </a:endParaRPr>
          </a:p>
          <a:p>
            <a:pPr lvl="1"/>
            <a:r>
              <a:rPr lang="zh-TW" altLang="en-US" sz="2800" b="1" kern="1200" dirty="0" smtClean="0">
                <a:solidFill>
                  <a:srgbClr val="FF0000"/>
                </a:solidFill>
                <a:effectLst/>
                <a:latin typeface="+mn-lt"/>
                <a:ea typeface="+mn-ea"/>
                <a:cs typeface="+mn-cs"/>
              </a:rPr>
              <a:t>私立高級中等學校：</a:t>
            </a:r>
            <a:endParaRPr lang="en-US" altLang="zh-TW" sz="2800" b="1" kern="1200" dirty="0" smtClean="0">
              <a:solidFill>
                <a:srgbClr val="FF0000"/>
              </a:solidFill>
              <a:effectLst/>
              <a:latin typeface="+mn-lt"/>
              <a:ea typeface="+mn-ea"/>
              <a:cs typeface="+mn-cs"/>
            </a:endParaRPr>
          </a:p>
        </p:txBody>
      </p:sp>
    </p:spTree>
    <p:extLst>
      <p:ext uri="{BB962C8B-B14F-4D97-AF65-F5344CB8AC3E}">
        <p14:creationId xmlns:p14="http://schemas.microsoft.com/office/powerpoint/2010/main" val="391314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03648" y="332656"/>
            <a:ext cx="7128792" cy="1158952"/>
          </a:xfrm>
          <a:solidFill>
            <a:schemeClr val="accent2">
              <a:lumMod val="40000"/>
              <a:lumOff val="60000"/>
            </a:schemeClr>
          </a:solidFill>
        </p:spPr>
        <p:txBody>
          <a:bodyPr vert="horz" anchor="b">
            <a:normAutofit fontScale="90000"/>
          </a:bodyPr>
          <a:lstStyle/>
          <a:p>
            <a:pPr algn="ctr"/>
            <a:r>
              <a:rPr kumimoji="1" lang="en-US" altLang="zh-TW" b="1" dirty="0" smtClean="0">
                <a:solidFill>
                  <a:srgbClr val="FF0000"/>
                </a:solidFill>
              </a:rPr>
              <a:t>106</a:t>
            </a:r>
            <a:r>
              <a:rPr kumimoji="1" lang="zh-TW" altLang="en-US" b="1" dirty="0" smtClean="0">
                <a:solidFill>
                  <a:srgbClr val="FF0000"/>
                </a:solidFill>
              </a:rPr>
              <a:t>年</a:t>
            </a:r>
            <a:r>
              <a:rPr kumimoji="1" lang="zh-TW" altLang="en-US" b="1" dirty="0">
                <a:solidFill>
                  <a:schemeClr val="tx1">
                    <a:lumMod val="95000"/>
                    <a:lumOff val="5000"/>
                  </a:schemeClr>
                </a:solidFill>
              </a:rPr>
              <a:t>臺北市優先免試辦理</a:t>
            </a:r>
            <a:r>
              <a:rPr kumimoji="1" lang="zh-TW" altLang="en-US" b="1" dirty="0" smtClean="0">
                <a:solidFill>
                  <a:schemeClr val="tx1">
                    <a:lumMod val="95000"/>
                    <a:lumOff val="5000"/>
                  </a:schemeClr>
                </a:solidFill>
              </a:rPr>
              <a:t>學校</a:t>
            </a:r>
            <a:r>
              <a:rPr kumimoji="1" lang="en-US" altLang="zh-TW" b="1" dirty="0" smtClean="0">
                <a:solidFill>
                  <a:schemeClr val="tx1">
                    <a:lumMod val="95000"/>
                    <a:lumOff val="5000"/>
                  </a:schemeClr>
                </a:solidFill>
              </a:rPr>
              <a:t/>
            </a:r>
            <a:br>
              <a:rPr kumimoji="1" lang="en-US" altLang="zh-TW" b="1" dirty="0" smtClean="0">
                <a:solidFill>
                  <a:schemeClr val="tx1">
                    <a:lumMod val="95000"/>
                    <a:lumOff val="5000"/>
                  </a:schemeClr>
                </a:solidFill>
              </a:rPr>
            </a:br>
            <a:r>
              <a:rPr kumimoji="1" lang="zh-TW" altLang="en-US" b="1" dirty="0">
                <a:solidFill>
                  <a:schemeClr val="tx1">
                    <a:lumMod val="95000"/>
                    <a:lumOff val="5000"/>
                  </a:schemeClr>
                </a:solidFill>
              </a:rPr>
              <a:t>第一</a:t>
            </a:r>
            <a:r>
              <a:rPr kumimoji="1" lang="zh-TW" altLang="en-US" b="1" dirty="0" smtClean="0">
                <a:solidFill>
                  <a:schemeClr val="tx1">
                    <a:lumMod val="95000"/>
                    <a:lumOff val="5000"/>
                  </a:schemeClr>
                </a:solidFill>
              </a:rPr>
              <a:t>類</a:t>
            </a:r>
            <a:endParaRPr kumimoji="1" lang="zh-TW" altLang="en-US" b="1" dirty="0">
              <a:solidFill>
                <a:schemeClr val="tx1">
                  <a:lumMod val="95000"/>
                  <a:lumOff val="5000"/>
                </a:schemeClr>
              </a:solidFill>
            </a:endParaRPr>
          </a:p>
        </p:txBody>
      </p:sp>
      <p:graphicFrame>
        <p:nvGraphicFramePr>
          <p:cNvPr id="4" name="內容版面配置區 4"/>
          <p:cNvGraphicFramePr>
            <a:graphicFrameLocks/>
          </p:cNvGraphicFramePr>
          <p:nvPr>
            <p:extLst>
              <p:ext uri="{D42A27DB-BD31-4B8C-83A1-F6EECF244321}">
                <p14:modId xmlns:p14="http://schemas.microsoft.com/office/powerpoint/2010/main" val="1483286501"/>
              </p:ext>
            </p:extLst>
          </p:nvPr>
        </p:nvGraphicFramePr>
        <p:xfrm>
          <a:off x="1115616" y="1628800"/>
          <a:ext cx="7632848" cy="4752528"/>
        </p:xfrm>
        <a:graphic>
          <a:graphicData uri="http://schemas.openxmlformats.org/drawingml/2006/table">
            <a:tbl>
              <a:tblPr firstRow="1" bandRow="1">
                <a:tableStyleId>{5C22544A-7EE6-4342-B048-85BDC9FD1C3A}</a:tableStyleId>
              </a:tblPr>
              <a:tblGrid>
                <a:gridCol w="669111"/>
                <a:gridCol w="6963737"/>
              </a:tblGrid>
              <a:tr h="459922">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1200" kern="100" dirty="0">
                        <a:effectLst/>
                        <a:latin typeface="Calibri"/>
                        <a:ea typeface="新細明體"/>
                        <a:cs typeface="Times New Roman"/>
                      </a:endParaRPr>
                    </a:p>
                  </a:txBody>
                  <a:tcPr marL="68580" marR="68580" marT="0" marB="0" anchor="ctr"/>
                </a:tc>
              </a:tr>
              <a:tr h="2276382">
                <a:tc>
                  <a:txBody>
                    <a:bodyPr/>
                    <a:lstStyle/>
                    <a:p>
                      <a:pPr algn="ctr"/>
                      <a:r>
                        <a:rPr lang="zh-TW" altLang="en-US" sz="2800" dirty="0" smtClean="0">
                          <a:latin typeface="微軟正黑體" panose="020B0604030504040204" pitchFamily="34" charset="-120"/>
                          <a:ea typeface="微軟正黑體" panose="020B0604030504040204" pitchFamily="34" charset="-120"/>
                        </a:rPr>
                        <a:t>私立學校</a:t>
                      </a:r>
                      <a:endParaRPr lang="en-US" altLang="zh-TW" sz="2800" dirty="0" smtClean="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sz="2800" kern="100" dirty="0">
                          <a:solidFill>
                            <a:srgbClr val="333333"/>
                          </a:solidFill>
                          <a:effectLst/>
                          <a:latin typeface="Calibri"/>
                          <a:ea typeface="微軟正黑體" panose="020B0604030504040204" pitchFamily="34" charset="-120"/>
                          <a:cs typeface="Times New Roman"/>
                        </a:rPr>
                        <a:t>協和祐德</a:t>
                      </a:r>
                      <a:r>
                        <a:rPr lang="zh-TW" sz="2800" kern="100" dirty="0" smtClean="0">
                          <a:solidFill>
                            <a:srgbClr val="333333"/>
                          </a:solidFill>
                          <a:effectLst/>
                          <a:latin typeface="Calibri"/>
                          <a:ea typeface="微軟正黑體" panose="020B0604030504040204" pitchFamily="34" charset="-120"/>
                          <a:cs typeface="Times New Roman"/>
                        </a:rPr>
                        <a:t>高中</a:t>
                      </a:r>
                      <a:r>
                        <a:rPr lang="zh-TW" altLang="en-US" sz="2800" kern="100" dirty="0" smtClean="0">
                          <a:solidFill>
                            <a:srgbClr val="333333"/>
                          </a:solidFill>
                          <a:effectLst/>
                          <a:latin typeface="Calibri"/>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金甌女中</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中興高中</a:t>
                      </a:r>
                      <a:r>
                        <a:rPr lang="zh-TW" altLang="en-US" sz="2800" kern="100" dirty="0" smtClean="0">
                          <a:solidFill>
                            <a:srgbClr val="333333"/>
                          </a:solidFill>
                          <a:effectLst/>
                          <a:latin typeface="+mn-lt"/>
                          <a:ea typeface="微軟正黑體" panose="020B0604030504040204" pitchFamily="34" charset="-120"/>
                          <a:cs typeface="Times New Roman"/>
                        </a:rPr>
                        <a:t>、強恕高中、</a:t>
                      </a:r>
                      <a:r>
                        <a:rPr lang="zh-TW" altLang="zh-TW" sz="2800" kern="100" dirty="0" smtClean="0">
                          <a:solidFill>
                            <a:srgbClr val="333333"/>
                          </a:solidFill>
                          <a:effectLst/>
                          <a:latin typeface="+mn-lt"/>
                          <a:ea typeface="微軟正黑體" panose="020B0604030504040204" pitchFamily="34" charset="-120"/>
                          <a:cs typeface="Times New Roman"/>
                        </a:rPr>
                        <a:t>立人高中</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滬江高中</a:t>
                      </a:r>
                      <a:r>
                        <a:rPr lang="zh-TW" altLang="en-US" sz="2800" kern="100" dirty="0" smtClean="0">
                          <a:solidFill>
                            <a:srgbClr val="333333"/>
                          </a:solidFill>
                          <a:effectLst/>
                          <a:latin typeface="+mn-lt"/>
                          <a:ea typeface="微軟正黑體" panose="020B0604030504040204" pitchFamily="34" charset="-120"/>
                          <a:cs typeface="Times New Roman"/>
                        </a:rPr>
                        <a:t>、</a:t>
                      </a:r>
                      <a:r>
                        <a:rPr lang="zh-TW" sz="2800" kern="100" dirty="0" smtClean="0">
                          <a:solidFill>
                            <a:srgbClr val="333333"/>
                          </a:solidFill>
                          <a:effectLst/>
                          <a:latin typeface="Calibri"/>
                          <a:ea typeface="微軟正黑體" panose="020B0604030504040204" pitchFamily="34" charset="-120"/>
                          <a:cs typeface="Times New Roman"/>
                        </a:rPr>
                        <a:t>大</a:t>
                      </a:r>
                      <a:r>
                        <a:rPr lang="zh-TW" sz="2800" kern="100" dirty="0">
                          <a:solidFill>
                            <a:srgbClr val="333333"/>
                          </a:solidFill>
                          <a:effectLst/>
                          <a:latin typeface="Calibri"/>
                          <a:ea typeface="微軟正黑體" panose="020B0604030504040204" pitchFamily="34" charset="-120"/>
                          <a:cs typeface="Times New Roman"/>
                        </a:rPr>
                        <a:t>誠</a:t>
                      </a:r>
                      <a:r>
                        <a:rPr lang="zh-TW" sz="2800" kern="100" dirty="0" smtClean="0">
                          <a:solidFill>
                            <a:srgbClr val="333333"/>
                          </a:solidFill>
                          <a:effectLst/>
                          <a:latin typeface="Calibri"/>
                          <a:ea typeface="微軟正黑體" panose="020B0604030504040204" pitchFamily="34" charset="-120"/>
                          <a:cs typeface="Times New Roman"/>
                        </a:rPr>
                        <a:t>高中</a:t>
                      </a:r>
                      <a:r>
                        <a:rPr lang="zh-TW" altLang="en-US" sz="2800" kern="100" dirty="0" smtClean="0">
                          <a:solidFill>
                            <a:srgbClr val="333333"/>
                          </a:solidFill>
                          <a:effectLst/>
                          <a:latin typeface="Calibri"/>
                          <a:ea typeface="微軟正黑體" panose="020B0604030504040204" pitchFamily="34" charset="-120"/>
                          <a:cs typeface="Times New Roman"/>
                        </a:rPr>
                        <a:t>、</a:t>
                      </a:r>
                      <a:r>
                        <a:rPr lang="zh-TW" sz="2800" kern="100" dirty="0" smtClean="0">
                          <a:solidFill>
                            <a:srgbClr val="333333"/>
                          </a:solidFill>
                          <a:effectLst/>
                          <a:latin typeface="Calibri"/>
                          <a:ea typeface="微軟正黑體" panose="020B0604030504040204" pitchFamily="34" charset="-120"/>
                          <a:cs typeface="Times New Roman"/>
                        </a:rPr>
                        <a:t>景</a:t>
                      </a:r>
                      <a:r>
                        <a:rPr lang="zh-TW" sz="2800" kern="100" dirty="0">
                          <a:solidFill>
                            <a:srgbClr val="333333"/>
                          </a:solidFill>
                          <a:effectLst/>
                          <a:latin typeface="Calibri"/>
                          <a:ea typeface="微軟正黑體" panose="020B0604030504040204" pitchFamily="34" charset="-120"/>
                          <a:cs typeface="Times New Roman"/>
                        </a:rPr>
                        <a:t>文</a:t>
                      </a:r>
                      <a:r>
                        <a:rPr lang="zh-TW" sz="2800" kern="100" dirty="0" smtClean="0">
                          <a:solidFill>
                            <a:srgbClr val="333333"/>
                          </a:solidFill>
                          <a:effectLst/>
                          <a:latin typeface="Calibri"/>
                          <a:ea typeface="微軟正黑體" panose="020B0604030504040204" pitchFamily="34" charset="-120"/>
                          <a:cs typeface="Times New Roman"/>
                        </a:rPr>
                        <a:t>高中</a:t>
                      </a:r>
                      <a:r>
                        <a:rPr lang="zh-TW" altLang="en-US" sz="2800" kern="100" dirty="0" smtClean="0">
                          <a:solidFill>
                            <a:srgbClr val="333333"/>
                          </a:solidFill>
                          <a:effectLst/>
                          <a:latin typeface="Calibri"/>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泰北高中</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十信高中</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育達高職</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東方工商</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喬治工</a:t>
                      </a:r>
                      <a:r>
                        <a:rPr lang="zh-TW" altLang="en-US" sz="2800" kern="100" dirty="0" smtClean="0">
                          <a:solidFill>
                            <a:srgbClr val="333333"/>
                          </a:solidFill>
                          <a:effectLst/>
                          <a:latin typeface="+mn-lt"/>
                          <a:ea typeface="微軟正黑體" panose="020B0604030504040204" pitchFamily="34" charset="-120"/>
                          <a:cs typeface="Times New Roman"/>
                        </a:rPr>
                        <a:t>商、</a:t>
                      </a:r>
                      <a:r>
                        <a:rPr lang="zh-TW" altLang="zh-TW" sz="2800" kern="100" dirty="0" smtClean="0">
                          <a:solidFill>
                            <a:srgbClr val="333333"/>
                          </a:solidFill>
                          <a:effectLst/>
                          <a:latin typeface="+mn-lt"/>
                          <a:ea typeface="微軟正黑體" panose="020B0604030504040204" pitchFamily="34" charset="-120"/>
                          <a:cs typeface="Times New Roman"/>
                        </a:rPr>
                        <a:t>稻江護家</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開南商工</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稻江商職</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惇敘工商</a:t>
                      </a:r>
                      <a:endParaRPr lang="zh-TW" sz="2800" kern="100" dirty="0">
                        <a:effectLst/>
                        <a:latin typeface="Calibri"/>
                        <a:ea typeface="新細明體"/>
                        <a:cs typeface="Times New Roman"/>
                      </a:endParaRPr>
                    </a:p>
                  </a:txBody>
                  <a:tcPr marL="68580" marR="68580" marT="0" marB="0" anchor="ctr"/>
                </a:tc>
              </a:tr>
              <a:tr h="20162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進修學校</a:t>
                      </a:r>
                      <a:endParaRPr lang="en-US" altLang="zh-TW" sz="2800" dirty="0" smtClean="0">
                        <a:latin typeface="微軟正黑體" panose="020B0604030504040204" pitchFamily="34" charset="-120"/>
                        <a:ea typeface="微軟正黑體" panose="020B0604030504040204" pitchFamily="34" charset="-120"/>
                      </a:endParaRPr>
                    </a:p>
                    <a:p>
                      <a:pPr algn="ctr"/>
                      <a:endParaRPr lang="en-US" altLang="zh-TW" sz="2800" dirty="0" smtClean="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800" kern="100" dirty="0" smtClean="0">
                          <a:solidFill>
                            <a:srgbClr val="333333"/>
                          </a:solidFill>
                          <a:effectLst/>
                          <a:latin typeface="+mn-lt"/>
                          <a:ea typeface="微軟正黑體" panose="020B0604030504040204" pitchFamily="34" charset="-120"/>
                          <a:cs typeface="Times New Roman"/>
                        </a:rPr>
                        <a:t>喬治工</a:t>
                      </a:r>
                      <a:r>
                        <a:rPr lang="zh-TW" altLang="en-US" sz="2800" kern="100" dirty="0" smtClean="0">
                          <a:solidFill>
                            <a:srgbClr val="333333"/>
                          </a:solidFill>
                          <a:effectLst/>
                          <a:latin typeface="+mn-lt"/>
                          <a:ea typeface="微軟正黑體" panose="020B0604030504040204" pitchFamily="34" charset="-120"/>
                          <a:cs typeface="Times New Roman"/>
                        </a:rPr>
                        <a:t>商、南華高中、強恕高中、</a:t>
                      </a:r>
                      <a:r>
                        <a:rPr lang="zh-TW" altLang="zh-TW" sz="2800" kern="100" dirty="0" smtClean="0">
                          <a:solidFill>
                            <a:srgbClr val="333333"/>
                          </a:solidFill>
                          <a:effectLst/>
                          <a:latin typeface="+mn-lt"/>
                          <a:ea typeface="微軟正黑體" panose="020B0604030504040204" pitchFamily="34" charset="-120"/>
                          <a:cs typeface="Times New Roman"/>
                        </a:rPr>
                        <a:t>開南商工</a:t>
                      </a:r>
                      <a:r>
                        <a:rPr lang="zh-TW" altLang="en-US" sz="2800" kern="100" dirty="0" smtClean="0">
                          <a:solidFill>
                            <a:srgbClr val="333333"/>
                          </a:solidFill>
                          <a:effectLst/>
                          <a:latin typeface="+mn-lt"/>
                          <a:ea typeface="微軟正黑體" panose="020B0604030504040204" pitchFamily="34" charset="-120"/>
                          <a:cs typeface="Times New Roman"/>
                        </a:rPr>
                        <a:t>、志仁高中、</a:t>
                      </a:r>
                      <a:r>
                        <a:rPr lang="zh-TW" altLang="zh-TW" sz="2800" kern="100" dirty="0" smtClean="0">
                          <a:solidFill>
                            <a:srgbClr val="333333"/>
                          </a:solidFill>
                          <a:effectLst/>
                          <a:latin typeface="Calibri"/>
                          <a:ea typeface="微軟正黑體" panose="020B0604030504040204" pitchFamily="34" charset="-120"/>
                          <a:cs typeface="Times New Roman"/>
                        </a:rPr>
                        <a:t>大誠高中</a:t>
                      </a:r>
                      <a:r>
                        <a:rPr lang="zh-TW" altLang="en-US" sz="2800" kern="100" dirty="0" smtClean="0">
                          <a:solidFill>
                            <a:srgbClr val="333333"/>
                          </a:solidFill>
                          <a:effectLst/>
                          <a:latin typeface="Calibri"/>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泰北高中</a:t>
                      </a:r>
                      <a:r>
                        <a:rPr lang="zh-TW" altLang="en-US" sz="2800" kern="100" dirty="0" smtClean="0">
                          <a:solidFill>
                            <a:srgbClr val="333333"/>
                          </a:solidFill>
                          <a:effectLst/>
                          <a:latin typeface="+mn-lt"/>
                          <a:ea typeface="微軟正黑體" panose="020B0604030504040204" pitchFamily="34" charset="-120"/>
                          <a:cs typeface="Times New Roman"/>
                        </a:rPr>
                        <a:t>、</a:t>
                      </a:r>
                      <a:r>
                        <a:rPr lang="zh-TW" altLang="zh-TW" sz="2800" kern="100" dirty="0" smtClean="0">
                          <a:solidFill>
                            <a:srgbClr val="333333"/>
                          </a:solidFill>
                          <a:effectLst/>
                          <a:latin typeface="+mn-lt"/>
                          <a:ea typeface="微軟正黑體" panose="020B0604030504040204" pitchFamily="34" charset="-120"/>
                          <a:cs typeface="Times New Roman"/>
                        </a:rPr>
                        <a:t>稻江商職</a:t>
                      </a:r>
                      <a:r>
                        <a:rPr lang="zh-TW" altLang="en-US" sz="2800" kern="100" dirty="0" smtClean="0">
                          <a:solidFill>
                            <a:srgbClr val="333333"/>
                          </a:solidFill>
                          <a:effectLst/>
                          <a:latin typeface="+mn-lt"/>
                          <a:ea typeface="微軟正黑體" panose="020B0604030504040204" pitchFamily="34" charset="-120"/>
                          <a:cs typeface="Times New Roman"/>
                        </a:rPr>
                        <a:t>、開平餐飲、中興高中</a:t>
                      </a:r>
                      <a:endParaRPr lang="zh-TW" sz="2800" kern="100" dirty="0">
                        <a:effectLst/>
                        <a:latin typeface="Calibri"/>
                        <a:ea typeface="新細明體"/>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384806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graphicFrame>
        <p:nvGraphicFramePr>
          <p:cNvPr id="6" name="內容版面配置區 4"/>
          <p:cNvGraphicFramePr>
            <a:graphicFrameLocks/>
          </p:cNvGraphicFramePr>
          <p:nvPr>
            <p:extLst>
              <p:ext uri="{D42A27DB-BD31-4B8C-83A1-F6EECF244321}">
                <p14:modId xmlns:p14="http://schemas.microsoft.com/office/powerpoint/2010/main" val="890910628"/>
              </p:ext>
            </p:extLst>
          </p:nvPr>
        </p:nvGraphicFramePr>
        <p:xfrm>
          <a:off x="1151620" y="1491608"/>
          <a:ext cx="7632848" cy="4632960"/>
        </p:xfrm>
        <a:graphic>
          <a:graphicData uri="http://schemas.openxmlformats.org/drawingml/2006/table">
            <a:tbl>
              <a:tblPr firstRow="1" bandRow="1">
                <a:tableStyleId>{5C22544A-7EE6-4342-B048-85BDC9FD1C3A}</a:tableStyleId>
              </a:tblPr>
              <a:tblGrid>
                <a:gridCol w="638031"/>
                <a:gridCol w="6994817"/>
              </a:tblGrid>
              <a:tr h="344386">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1200" kern="100" dirty="0">
                        <a:effectLst/>
                        <a:latin typeface="Calibri"/>
                        <a:ea typeface="新細明體"/>
                        <a:cs typeface="Times New Roman"/>
                      </a:endParaRPr>
                    </a:p>
                  </a:txBody>
                  <a:tcPr marL="68580" marR="68580" marT="0" marB="0" anchor="ctr"/>
                </a:tc>
              </a:tr>
              <a:tr h="3616054">
                <a:tc>
                  <a:txBody>
                    <a:bodyPr/>
                    <a:lstStyle/>
                    <a:p>
                      <a:pPr algn="ctr"/>
                      <a:r>
                        <a:rPr lang="zh-TW" altLang="en-US" sz="2800" dirty="0" smtClean="0">
                          <a:latin typeface="微軟正黑體" panose="020B0604030504040204" pitchFamily="34" charset="-120"/>
                          <a:ea typeface="微軟正黑體" panose="020B0604030504040204" pitchFamily="34" charset="-120"/>
                        </a:rPr>
                        <a:t>公立學校</a:t>
                      </a:r>
                      <a:endParaRPr lang="zh-TW" altLang="en-US" sz="2800" dirty="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大直高中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明倫高中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女</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高</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麗山高中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南湖高中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中正高中</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松山家商</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en-US" altLang="zh-TW" sz="2800" kern="100" dirty="0" smtClean="0">
                        <a:solidFill>
                          <a:srgbClr val="333333"/>
                        </a:solidFill>
                        <a:effectLst/>
                        <a:latin typeface="微軟正黑體" panose="020B0604030504040204" pitchFamily="34" charset="-120"/>
                        <a:ea typeface="微軟正黑體" panose="020B0604030504040204" pitchFamily="34" charset="-120"/>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smtClean="0">
                          <a:solidFill>
                            <a:srgbClr val="FF0000"/>
                          </a:solidFill>
                          <a:effectLst/>
                          <a:latin typeface="微軟正黑體" panose="020B0604030504040204" pitchFamily="34" charset="-120"/>
                          <a:ea typeface="微軟正黑體" panose="020B0604030504040204" pitchFamily="34" charset="-120"/>
                          <a:cs typeface="Times New Roman"/>
                        </a:rPr>
                        <a:t>未參與辦理學校：大同高中、中山女高、北一女中、成功高中、松山高中、建國中學、國立學校（師大附中、政大附中）</a:t>
                      </a:r>
                      <a:endParaRPr lang="zh-TW" sz="2800" kern="100" dirty="0">
                        <a:solidFill>
                          <a:srgbClr val="FF0000"/>
                        </a:solidFill>
                        <a:effectLst/>
                        <a:latin typeface="Calibri"/>
                        <a:ea typeface="新細明體"/>
                        <a:cs typeface="Times New Roman"/>
                      </a:endParaRPr>
                    </a:p>
                  </a:txBody>
                  <a:tcPr marL="68580" marR="68580" marT="0" marB="0" anchor="ctr"/>
                </a:tc>
              </a:tr>
            </a:tbl>
          </a:graphicData>
        </a:graphic>
      </p:graphicFrame>
      <p:sp>
        <p:nvSpPr>
          <p:cNvPr id="7" name="標題 1"/>
          <p:cNvSpPr txBox="1">
            <a:spLocks/>
          </p:cNvSpPr>
          <p:nvPr/>
        </p:nvSpPr>
        <p:spPr>
          <a:xfrm>
            <a:off x="1403648" y="332656"/>
            <a:ext cx="7128792" cy="1158952"/>
          </a:xfrm>
          <a:prstGeom prst="rect">
            <a:avLst/>
          </a:prstGeom>
          <a:solidFill>
            <a:schemeClr val="accent2">
              <a:lumMod val="40000"/>
              <a:lumOff val="60000"/>
            </a:schemeClr>
          </a:solidFill>
        </p:spPr>
        <p:txBody>
          <a:bodyPr vert="horz" anchor="b">
            <a:normAutofit fontScale="90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kumimoji="1" lang="en-US" altLang="zh-TW" b="1" dirty="0" smtClean="0">
                <a:solidFill>
                  <a:srgbClr val="FF0000"/>
                </a:solidFill>
              </a:rPr>
              <a:t>106</a:t>
            </a:r>
            <a:r>
              <a:rPr kumimoji="1" lang="zh-TW" altLang="en-US" b="1" dirty="0" smtClean="0">
                <a:solidFill>
                  <a:srgbClr val="FF0000"/>
                </a:solidFill>
              </a:rPr>
              <a:t>年</a:t>
            </a:r>
            <a:r>
              <a:rPr kumimoji="1" lang="zh-TW" altLang="en-US" b="1" dirty="0" smtClean="0">
                <a:solidFill>
                  <a:schemeClr val="tx1">
                    <a:lumMod val="95000"/>
                    <a:lumOff val="5000"/>
                  </a:schemeClr>
                </a:solidFill>
              </a:rPr>
              <a:t>臺北市優先免試辦理學校</a:t>
            </a:r>
            <a:r>
              <a:rPr kumimoji="1" lang="en-US" altLang="zh-TW" b="1" dirty="0" smtClean="0">
                <a:solidFill>
                  <a:schemeClr val="tx1">
                    <a:lumMod val="95000"/>
                    <a:lumOff val="5000"/>
                  </a:schemeClr>
                </a:solidFill>
              </a:rPr>
              <a:t/>
            </a:r>
            <a:br>
              <a:rPr kumimoji="1" lang="en-US" altLang="zh-TW" b="1" dirty="0" smtClean="0">
                <a:solidFill>
                  <a:schemeClr val="tx1">
                    <a:lumMod val="95000"/>
                    <a:lumOff val="5000"/>
                  </a:schemeClr>
                </a:solidFill>
              </a:rPr>
            </a:br>
            <a:r>
              <a:rPr kumimoji="1" lang="zh-TW" altLang="en-US" b="1" dirty="0" smtClean="0">
                <a:solidFill>
                  <a:schemeClr val="tx1">
                    <a:lumMod val="95000"/>
                    <a:lumOff val="5000"/>
                  </a:schemeClr>
                </a:solidFill>
              </a:rPr>
              <a:t>第二類</a:t>
            </a:r>
            <a:endParaRPr kumimoji="1" lang="zh-TW" altLang="en-US" b="1" dirty="0">
              <a:solidFill>
                <a:schemeClr val="tx1">
                  <a:lumMod val="95000"/>
                  <a:lumOff val="5000"/>
                </a:schemeClr>
              </a:solidFill>
            </a:endParaRPr>
          </a:p>
        </p:txBody>
      </p:sp>
    </p:spTree>
    <p:extLst>
      <p:ext uri="{BB962C8B-B14F-4D97-AF65-F5344CB8AC3E}">
        <p14:creationId xmlns:p14="http://schemas.microsoft.com/office/powerpoint/2010/main" val="564041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1367644" y="260648"/>
            <a:ext cx="7128792" cy="1158952"/>
          </a:xfrm>
          <a:prstGeom prst="rect">
            <a:avLst/>
          </a:prstGeom>
          <a:solidFill>
            <a:schemeClr val="accent2">
              <a:lumMod val="40000"/>
              <a:lumOff val="60000"/>
            </a:schemeClr>
          </a:solidFill>
        </p:spPr>
        <p:txBody>
          <a:bodyPr vert="horz" anchor="b">
            <a:normAutofit fontScale="90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kumimoji="1" lang="en-US" altLang="zh-TW" b="1" dirty="0" smtClean="0">
                <a:solidFill>
                  <a:srgbClr val="FF0000"/>
                </a:solidFill>
              </a:rPr>
              <a:t>106</a:t>
            </a:r>
            <a:r>
              <a:rPr kumimoji="1" lang="zh-TW" altLang="en-US" b="1" dirty="0" smtClean="0">
                <a:solidFill>
                  <a:srgbClr val="FF0000"/>
                </a:solidFill>
              </a:rPr>
              <a:t>年</a:t>
            </a:r>
            <a:r>
              <a:rPr kumimoji="1" lang="zh-TW" altLang="en-US" b="1" dirty="0" smtClean="0">
                <a:solidFill>
                  <a:schemeClr val="tx1">
                    <a:lumMod val="95000"/>
                    <a:lumOff val="5000"/>
                  </a:schemeClr>
                </a:solidFill>
              </a:rPr>
              <a:t>臺北市優先免試辦理學校</a:t>
            </a:r>
            <a:r>
              <a:rPr kumimoji="1" lang="en-US" altLang="zh-TW" b="1" dirty="0" smtClean="0">
                <a:solidFill>
                  <a:schemeClr val="tx1">
                    <a:lumMod val="95000"/>
                    <a:lumOff val="5000"/>
                  </a:schemeClr>
                </a:solidFill>
              </a:rPr>
              <a:t/>
            </a:r>
            <a:br>
              <a:rPr kumimoji="1" lang="en-US" altLang="zh-TW" b="1" dirty="0" smtClean="0">
                <a:solidFill>
                  <a:schemeClr val="tx1">
                    <a:lumMod val="95000"/>
                    <a:lumOff val="5000"/>
                  </a:schemeClr>
                </a:solidFill>
              </a:rPr>
            </a:br>
            <a:r>
              <a:rPr kumimoji="1" lang="zh-TW" altLang="en-US" b="1" dirty="0" smtClean="0">
                <a:solidFill>
                  <a:schemeClr val="tx1">
                    <a:lumMod val="95000"/>
                    <a:lumOff val="5000"/>
                  </a:schemeClr>
                </a:solidFill>
              </a:rPr>
              <a:t>第二類</a:t>
            </a:r>
            <a:endParaRPr kumimoji="1" lang="zh-TW" altLang="en-US" b="1" dirty="0">
              <a:solidFill>
                <a:schemeClr val="tx1">
                  <a:lumMod val="95000"/>
                  <a:lumOff val="5000"/>
                </a:schemeClr>
              </a:solidFill>
            </a:endParaRPr>
          </a:p>
        </p:txBody>
      </p:sp>
      <p:graphicFrame>
        <p:nvGraphicFramePr>
          <p:cNvPr id="8" name="內容版面配置區 4"/>
          <p:cNvGraphicFramePr>
            <a:graphicFrameLocks/>
          </p:cNvGraphicFramePr>
          <p:nvPr>
            <p:extLst>
              <p:ext uri="{D42A27DB-BD31-4B8C-83A1-F6EECF244321}">
                <p14:modId xmlns:p14="http://schemas.microsoft.com/office/powerpoint/2010/main" val="4166456910"/>
              </p:ext>
            </p:extLst>
          </p:nvPr>
        </p:nvGraphicFramePr>
        <p:xfrm>
          <a:off x="1115616" y="1628800"/>
          <a:ext cx="7632848" cy="4752528"/>
        </p:xfrm>
        <a:graphic>
          <a:graphicData uri="http://schemas.openxmlformats.org/drawingml/2006/table">
            <a:tbl>
              <a:tblPr firstRow="1" bandRow="1">
                <a:tableStyleId>{5C22544A-7EE6-4342-B048-85BDC9FD1C3A}</a:tableStyleId>
              </a:tblPr>
              <a:tblGrid>
                <a:gridCol w="669111"/>
                <a:gridCol w="6963737"/>
              </a:tblGrid>
              <a:tr h="459922">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1200" kern="100" dirty="0">
                        <a:effectLst/>
                        <a:latin typeface="Calibri"/>
                        <a:ea typeface="新細明體"/>
                        <a:cs typeface="Times New Roman"/>
                      </a:endParaRPr>
                    </a:p>
                  </a:txBody>
                  <a:tcPr marL="68580" marR="68580" marT="0" marB="0" anchor="ctr"/>
                </a:tc>
              </a:tr>
              <a:tr h="2276382">
                <a:tc>
                  <a:txBody>
                    <a:bodyPr/>
                    <a:lstStyle/>
                    <a:p>
                      <a:pPr algn="ctr"/>
                      <a:r>
                        <a:rPr lang="zh-TW" altLang="en-US" sz="2800" dirty="0" smtClean="0">
                          <a:latin typeface="微軟正黑體" panose="020B0604030504040204" pitchFamily="34" charset="-120"/>
                          <a:ea typeface="微軟正黑體" panose="020B0604030504040204" pitchFamily="34" charset="-120"/>
                        </a:rPr>
                        <a:t>私立學校</a:t>
                      </a:r>
                      <a:endParaRPr lang="en-US" altLang="zh-TW" sz="2800" dirty="0" smtClean="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smtClean="0">
                          <a:effectLst/>
                          <a:latin typeface="微軟正黑體" panose="020B0604030504040204" pitchFamily="34" charset="-120"/>
                          <a:ea typeface="微軟正黑體" panose="020B0604030504040204" pitchFamily="34" charset="-120"/>
                          <a:cs typeface="Times New Roman"/>
                        </a:rPr>
                        <a:t>大同高中</a:t>
                      </a:r>
                      <a:r>
                        <a:rPr lang="en-US" altLang="zh-TW" sz="2800" kern="100" dirty="0" smtClean="0">
                          <a:effectLst/>
                          <a:latin typeface="微軟正黑體" panose="020B0604030504040204" pitchFamily="34" charset="-120"/>
                          <a:ea typeface="微軟正黑體" panose="020B0604030504040204" pitchFamily="34" charset="-120"/>
                          <a:cs typeface="Times New Roman"/>
                        </a:rPr>
                        <a:t>(90)</a:t>
                      </a:r>
                      <a:r>
                        <a:rPr lang="zh-TW" altLang="en-US" sz="2800" kern="100" dirty="0" smtClean="0">
                          <a:effectLst/>
                          <a:latin typeface="微軟正黑體" panose="020B0604030504040204" pitchFamily="34" charset="-120"/>
                          <a:ea typeface="微軟正黑體" panose="020B0604030504040204" pitchFamily="34" charset="-120"/>
                          <a:cs typeface="Times New Roman"/>
                        </a:rPr>
                        <a:t>、靜修女中</a:t>
                      </a:r>
                      <a:r>
                        <a:rPr lang="en-US" altLang="zh-TW" sz="2800" kern="100" dirty="0" smtClean="0">
                          <a:effectLst/>
                          <a:latin typeface="微軟正黑體" panose="020B0604030504040204" pitchFamily="34" charset="-120"/>
                          <a:ea typeface="微軟正黑體" panose="020B0604030504040204" pitchFamily="34" charset="-120"/>
                          <a:cs typeface="Times New Roman"/>
                        </a:rPr>
                        <a:t>(115)</a:t>
                      </a:r>
                      <a:r>
                        <a:rPr lang="zh-TW" altLang="en-US" sz="2800" kern="100" dirty="0" smtClean="0">
                          <a:effectLst/>
                          <a:latin typeface="微軟正黑體" panose="020B0604030504040204" pitchFamily="34" charset="-120"/>
                          <a:ea typeface="微軟正黑體" panose="020B0604030504040204" pitchFamily="34" charset="-120"/>
                          <a:cs typeface="Times New Roman"/>
                        </a:rPr>
                        <a:t>、文德女中</a:t>
                      </a:r>
                      <a:r>
                        <a:rPr lang="en-US" altLang="zh-TW" sz="2800" kern="100" dirty="0" smtClean="0">
                          <a:effectLst/>
                          <a:latin typeface="微軟正黑體" panose="020B0604030504040204" pitchFamily="34" charset="-120"/>
                          <a:ea typeface="微軟正黑體" panose="020B0604030504040204" pitchFamily="34" charset="-120"/>
                          <a:cs typeface="Times New Roman"/>
                        </a:rPr>
                        <a:t>(45)</a:t>
                      </a:r>
                      <a:r>
                        <a:rPr lang="zh-TW" altLang="en-US" sz="2800" kern="100" dirty="0" smtClean="0">
                          <a:effectLst/>
                          <a:latin typeface="微軟正黑體" panose="020B0604030504040204" pitchFamily="34" charset="-120"/>
                          <a:ea typeface="微軟正黑體" panose="020B0604030504040204" pitchFamily="34" charset="-120"/>
                          <a:cs typeface="Times New Roman"/>
                        </a:rPr>
                        <a:t>、方濟高中</a:t>
                      </a:r>
                      <a:r>
                        <a:rPr lang="en-US" altLang="zh-TW" sz="2800" kern="100" dirty="0" smtClean="0">
                          <a:effectLst/>
                          <a:latin typeface="微軟正黑體" panose="020B0604030504040204" pitchFamily="34" charset="-120"/>
                          <a:ea typeface="微軟正黑體" panose="020B0604030504040204" pitchFamily="34" charset="-120"/>
                          <a:cs typeface="Times New Roman"/>
                        </a:rPr>
                        <a:t>(12)</a:t>
                      </a:r>
                      <a:r>
                        <a:rPr lang="zh-TW" altLang="en-US" sz="2800" kern="100" dirty="0" smtClean="0">
                          <a:effectLst/>
                          <a:latin typeface="微軟正黑體" panose="020B0604030504040204" pitchFamily="34" charset="-120"/>
                          <a:ea typeface="微軟正黑體" panose="020B0604030504040204" pitchFamily="34" charset="-120"/>
                          <a:cs typeface="Times New Roman"/>
                        </a:rPr>
                        <a:t>、達人女中</a:t>
                      </a:r>
                      <a:r>
                        <a:rPr lang="en-US" altLang="zh-TW" sz="2800" kern="100" dirty="0" smtClean="0">
                          <a:effectLst/>
                          <a:latin typeface="微軟正黑體" panose="020B0604030504040204" pitchFamily="34" charset="-120"/>
                          <a:ea typeface="微軟正黑體" panose="020B0604030504040204" pitchFamily="34" charset="-120"/>
                          <a:cs typeface="Times New Roman"/>
                        </a:rPr>
                        <a:t>(12)</a:t>
                      </a:r>
                      <a:r>
                        <a:rPr lang="zh-TW" altLang="en-US" sz="2800" kern="100" dirty="0" smtClean="0">
                          <a:effectLst/>
                          <a:latin typeface="微軟正黑體" panose="020B0604030504040204" pitchFamily="34" charset="-120"/>
                          <a:ea typeface="微軟正黑體" panose="020B0604030504040204" pitchFamily="34" charset="-120"/>
                          <a:cs typeface="Times New Roman"/>
                        </a:rPr>
                        <a:t>、衛理女中</a:t>
                      </a:r>
                      <a:r>
                        <a:rPr lang="en-US" altLang="zh-TW" sz="2800" kern="100" dirty="0" smtClean="0">
                          <a:effectLst/>
                          <a:latin typeface="微軟正黑體" panose="020B0604030504040204" pitchFamily="34" charset="-120"/>
                          <a:ea typeface="微軟正黑體" panose="020B0604030504040204" pitchFamily="34" charset="-120"/>
                          <a:cs typeface="Times New Roman"/>
                        </a:rPr>
                        <a:t>(18)</a:t>
                      </a:r>
                      <a:endParaRPr lang="zh-TW" sz="2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r h="20162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進修學校</a:t>
                      </a:r>
                      <a:endParaRPr lang="en-US" altLang="zh-TW" sz="2800" dirty="0" smtClean="0">
                        <a:latin typeface="微軟正黑體" panose="020B0604030504040204" pitchFamily="34" charset="-120"/>
                        <a:ea typeface="微軟正黑體" panose="020B0604030504040204" pitchFamily="34" charset="-120"/>
                      </a:endParaRPr>
                    </a:p>
                    <a:p>
                      <a:pPr algn="ctr"/>
                      <a:endParaRPr lang="en-US" altLang="zh-TW" sz="2800" dirty="0" smtClean="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smtClean="0">
                          <a:effectLst/>
                          <a:latin typeface="微軟正黑體" panose="020B0604030504040204" pitchFamily="34" charset="-120"/>
                          <a:ea typeface="微軟正黑體" panose="020B0604030504040204" pitchFamily="34" charset="-120"/>
                          <a:cs typeface="Times New Roman"/>
                        </a:rPr>
                        <a:t>大安高工</a:t>
                      </a:r>
                      <a:r>
                        <a:rPr lang="en-US" altLang="zh-TW" sz="2800" kern="100" dirty="0" smtClean="0">
                          <a:effectLst/>
                          <a:latin typeface="微軟正黑體" panose="020B0604030504040204" pitchFamily="34" charset="-120"/>
                          <a:ea typeface="微軟正黑體" panose="020B0604030504040204" pitchFamily="34" charset="-120"/>
                          <a:cs typeface="Times New Roman"/>
                        </a:rPr>
                        <a:t>(38)</a:t>
                      </a:r>
                      <a:r>
                        <a:rPr lang="zh-TW" altLang="en-US" sz="2800" kern="100" dirty="0" smtClean="0">
                          <a:effectLst/>
                          <a:latin typeface="微軟正黑體" panose="020B0604030504040204" pitchFamily="34" charset="-120"/>
                          <a:ea typeface="微軟正黑體" panose="020B0604030504040204" pitchFamily="34" charset="-120"/>
                          <a:cs typeface="Times New Roman"/>
                        </a:rPr>
                        <a:t>、士林高商</a:t>
                      </a:r>
                      <a:r>
                        <a:rPr lang="en-US" altLang="zh-TW" sz="2800" kern="100" dirty="0" smtClean="0">
                          <a:effectLst/>
                          <a:latin typeface="微軟正黑體" panose="020B0604030504040204" pitchFamily="34" charset="-120"/>
                          <a:ea typeface="微軟正黑體" panose="020B0604030504040204" pitchFamily="34" charset="-120"/>
                          <a:cs typeface="Times New Roman"/>
                        </a:rPr>
                        <a:t>(40)</a:t>
                      </a:r>
                      <a:endParaRPr lang="zh-TW" sz="2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426403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39752" y="404664"/>
            <a:ext cx="5112568" cy="582888"/>
          </a:xfrm>
          <a:solidFill>
            <a:schemeClr val="accent2">
              <a:lumMod val="40000"/>
              <a:lumOff val="60000"/>
            </a:schemeClr>
          </a:solidFill>
        </p:spPr>
        <p:txBody>
          <a:bodyPr>
            <a:noAutofit/>
          </a:bodyPr>
          <a:lstStyle/>
          <a:p>
            <a:pPr algn="ctr" eaLnBrk="1" fontAlgn="auto" hangingPunct="1">
              <a:spcAft>
                <a:spcPts val="0"/>
              </a:spcAft>
              <a:defRPr/>
            </a:pPr>
            <a:r>
              <a:rPr lang="zh-TW" altLang="en-US" sz="3600" b="1" dirty="0" smtClean="0">
                <a:solidFill>
                  <a:schemeClr val="tx1">
                    <a:lumMod val="95000"/>
                    <a:lumOff val="5000"/>
                  </a:schemeClr>
                </a:solidFill>
                <a:latin typeface="微軟正黑體" panose="020B0604030504040204" pitchFamily="34" charset="-120"/>
              </a:rPr>
              <a:t>招生名額</a:t>
            </a:r>
            <a:endParaRPr lang="en-US" altLang="zh-TW" sz="3600" b="1" dirty="0" smtClean="0">
              <a:solidFill>
                <a:schemeClr val="tx1">
                  <a:lumMod val="95000"/>
                  <a:lumOff val="5000"/>
                </a:schemeClr>
              </a:solidFill>
              <a:latin typeface="微軟正黑體" panose="020B0604030504040204" pitchFamily="34" charset="-120"/>
            </a:endParaRPr>
          </a:p>
        </p:txBody>
      </p:sp>
      <p:sp>
        <p:nvSpPr>
          <p:cNvPr id="3" name="內容版面配置區 2"/>
          <p:cNvSpPr>
            <a:spLocks noGrp="1"/>
          </p:cNvSpPr>
          <p:nvPr>
            <p:ph idx="1"/>
          </p:nvPr>
        </p:nvSpPr>
        <p:spPr/>
        <p:txBody>
          <a:bodyPr>
            <a:normAutofit lnSpcReduction="10000"/>
          </a:bodyPr>
          <a:lstStyle/>
          <a:p>
            <a:pPr marL="365760" indent="-256032" eaLnBrk="1" fontAlgn="auto" hangingPunct="1">
              <a:spcAft>
                <a:spcPts val="0"/>
              </a:spcAft>
              <a:buFont typeface="Wingdings 3"/>
              <a:buChar char=""/>
              <a:defRPr/>
            </a:pPr>
            <a:r>
              <a:rPr lang="zh-TW" altLang="en-US" dirty="0" smtClean="0">
                <a:latin typeface="微軟正黑體" panose="020B0604030504040204" pitchFamily="34" charset="-120"/>
                <a:ea typeface="微軟正黑體" panose="020B0604030504040204" pitchFamily="34" charset="-120"/>
              </a:rPr>
              <a:t>第一類</a:t>
            </a:r>
            <a:endParaRPr lang="en-US" altLang="zh-TW" dirty="0" smtClean="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smtClean="0">
                <a:latin typeface="微軟正黑體" panose="020B0604030504040204" pitchFamily="34" charset="-120"/>
                <a:ea typeface="微軟正黑體" panose="020B0604030504040204" pitchFamily="34" charset="-120"/>
              </a:rPr>
              <a:t>私立高中：</a:t>
            </a:r>
            <a:r>
              <a:rPr lang="en-US" altLang="zh-TW" dirty="0" smtClean="0">
                <a:latin typeface="微軟正黑體" panose="020B0604030504040204" pitchFamily="34" charset="-120"/>
                <a:ea typeface="微軟正黑體" panose="020B0604030504040204" pitchFamily="34" charset="-120"/>
              </a:rPr>
              <a:t>1,177</a:t>
            </a:r>
            <a:r>
              <a:rPr lang="zh-TW" altLang="en-US" dirty="0" smtClean="0">
                <a:latin typeface="微軟正黑體" panose="020B0604030504040204" pitchFamily="34" charset="-120"/>
                <a:ea typeface="微軟正黑體" panose="020B0604030504040204" pitchFamily="34" charset="-120"/>
              </a:rPr>
              <a:t>位</a:t>
            </a:r>
            <a:endParaRPr lang="en-US" altLang="zh-TW" dirty="0" smtClean="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私</a:t>
            </a:r>
            <a:r>
              <a:rPr lang="zh-TW" altLang="en-US" dirty="0" smtClean="0">
                <a:latin typeface="微軟正黑體" panose="020B0604030504040204" pitchFamily="34" charset="-120"/>
                <a:ea typeface="微軟正黑體" panose="020B0604030504040204" pitchFamily="34" charset="-120"/>
              </a:rPr>
              <a:t>立高職：</a:t>
            </a:r>
            <a:r>
              <a:rPr lang="en-US" altLang="zh-TW" dirty="0" smtClean="0">
                <a:latin typeface="微軟正黑體" panose="020B0604030504040204" pitchFamily="34" charset="-120"/>
                <a:ea typeface="微軟正黑體" panose="020B0604030504040204" pitchFamily="34" charset="-120"/>
              </a:rPr>
              <a:t>1,054</a:t>
            </a:r>
            <a:r>
              <a:rPr lang="zh-TW" altLang="en-US" dirty="0" smtClean="0">
                <a:latin typeface="微軟正黑體" panose="020B0604030504040204" pitchFamily="34" charset="-120"/>
                <a:ea typeface="微軟正黑體" panose="020B0604030504040204" pitchFamily="34" charset="-120"/>
              </a:rPr>
              <a:t>位</a:t>
            </a:r>
            <a:endParaRPr lang="en-US" altLang="zh-TW" dirty="0" smtClean="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smtClean="0">
                <a:latin typeface="微軟正黑體" panose="020B0604030504040204" pitchFamily="34" charset="-120"/>
                <a:ea typeface="微軟正黑體" panose="020B0604030504040204" pitchFamily="34" charset="-120"/>
              </a:rPr>
              <a:t>私立</a:t>
            </a:r>
            <a:r>
              <a:rPr lang="zh-TW" altLang="en-US" dirty="0">
                <a:latin typeface="微軟正黑體" panose="020B0604030504040204" pitchFamily="34" charset="-120"/>
                <a:ea typeface="微軟正黑體" panose="020B0604030504040204" pitchFamily="34" charset="-120"/>
              </a:rPr>
              <a:t>進修</a:t>
            </a:r>
            <a:r>
              <a:rPr lang="zh-TW" altLang="en-US" dirty="0" smtClean="0">
                <a:latin typeface="微軟正黑體" panose="020B0604030504040204" pitchFamily="34" charset="-120"/>
                <a:ea typeface="微軟正黑體" panose="020B0604030504040204" pitchFamily="34" charset="-120"/>
              </a:rPr>
              <a:t>學校：</a:t>
            </a:r>
            <a:r>
              <a:rPr lang="en-US" altLang="zh-TW" dirty="0" smtClean="0">
                <a:latin typeface="微軟正黑體" panose="020B0604030504040204" pitchFamily="34" charset="-120"/>
                <a:ea typeface="微軟正黑體" panose="020B0604030504040204" pitchFamily="34" charset="-120"/>
              </a:rPr>
              <a:t>512</a:t>
            </a:r>
            <a:r>
              <a:rPr lang="zh-TW" altLang="en-US" dirty="0" smtClean="0">
                <a:latin typeface="微軟正黑體" panose="020B0604030504040204" pitchFamily="34" charset="-120"/>
                <a:ea typeface="微軟正黑體" panose="020B0604030504040204" pitchFamily="34" charset="-120"/>
              </a:rPr>
              <a:t>位</a:t>
            </a:r>
            <a:endParaRPr lang="en-US" altLang="zh-TW" dirty="0" smtClean="0">
              <a:latin typeface="微軟正黑體" panose="020B0604030504040204" pitchFamily="34" charset="-120"/>
              <a:ea typeface="微軟正黑體" panose="020B0604030504040204" pitchFamily="34" charset="-120"/>
            </a:endParaRPr>
          </a:p>
          <a:p>
            <a:pPr marL="365760" indent="-256032" eaLnBrk="1" fontAlgn="auto" hangingPunct="1">
              <a:spcAft>
                <a:spcPts val="0"/>
              </a:spcAft>
              <a:buFont typeface="Wingdings 3"/>
              <a:buChar char=""/>
              <a:defRPr/>
            </a:pPr>
            <a:r>
              <a:rPr lang="zh-TW" altLang="en-US" dirty="0" smtClean="0">
                <a:latin typeface="微軟正黑體" panose="020B0604030504040204" pitchFamily="34" charset="-120"/>
                <a:ea typeface="微軟正黑體" panose="020B0604030504040204" pitchFamily="34" charset="-120"/>
              </a:rPr>
              <a:t>第二類</a:t>
            </a:r>
            <a:endParaRPr lang="en-US" altLang="zh-TW" dirty="0" smtClean="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smtClean="0">
                <a:latin typeface="微軟正黑體" panose="020B0604030504040204" pitchFamily="34" charset="-120"/>
                <a:ea typeface="微軟正黑體" panose="020B0604030504040204" pitchFamily="34" charset="-120"/>
              </a:rPr>
              <a:t>公立高中：</a:t>
            </a:r>
            <a:r>
              <a:rPr lang="en-US" altLang="zh-TW" dirty="0" smtClean="0">
                <a:latin typeface="微軟正黑體" panose="020B0604030504040204" pitchFamily="34" charset="-120"/>
                <a:ea typeface="微軟正黑體" panose="020B0604030504040204" pitchFamily="34" charset="-120"/>
              </a:rPr>
              <a:t>1,054</a:t>
            </a:r>
            <a:r>
              <a:rPr lang="zh-TW" altLang="en-US" dirty="0" smtClean="0">
                <a:latin typeface="微軟正黑體" panose="020B0604030504040204" pitchFamily="34" charset="-120"/>
                <a:ea typeface="微軟正黑體" panose="020B0604030504040204" pitchFamily="34" charset="-120"/>
              </a:rPr>
              <a:t>位</a:t>
            </a:r>
            <a:endParaRPr lang="en-US" altLang="zh-TW" dirty="0" smtClean="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smtClean="0">
                <a:latin typeface="微軟正黑體" panose="020B0604030504040204" pitchFamily="34" charset="-120"/>
                <a:ea typeface="微軟正黑體" panose="020B0604030504040204" pitchFamily="34" charset="-120"/>
              </a:rPr>
              <a:t>公立高職：</a:t>
            </a:r>
            <a:r>
              <a:rPr lang="en-US" altLang="zh-TW" dirty="0" smtClean="0">
                <a:latin typeface="微軟正黑體" panose="020B0604030504040204" pitchFamily="34" charset="-120"/>
                <a:ea typeface="微軟正黑體" panose="020B0604030504040204" pitchFamily="34" charset="-120"/>
              </a:rPr>
              <a:t>803</a:t>
            </a:r>
            <a:r>
              <a:rPr lang="zh-TW" altLang="en-US" dirty="0" smtClean="0">
                <a:latin typeface="微軟正黑體" panose="020B0604030504040204" pitchFamily="34" charset="-120"/>
                <a:ea typeface="微軟正黑體" panose="020B0604030504040204" pitchFamily="34" charset="-120"/>
              </a:rPr>
              <a:t>位</a:t>
            </a:r>
            <a:endParaRPr lang="en-US" altLang="zh-TW" dirty="0" smtClean="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私立高中</a:t>
            </a:r>
            <a:r>
              <a:rPr lang="zh-TW" altLang="en-US" dirty="0" smtClean="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292</a:t>
            </a:r>
            <a:r>
              <a:rPr lang="zh-TW" altLang="en-US" dirty="0" smtClean="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smtClean="0">
                <a:latin typeface="微軟正黑體" panose="020B0604030504040204" pitchFamily="34" charset="-120"/>
                <a:ea typeface="微軟正黑體" panose="020B0604030504040204" pitchFamily="34" charset="-120"/>
              </a:rPr>
              <a:t>公立</a:t>
            </a:r>
            <a:r>
              <a:rPr lang="zh-TW" altLang="en-US" dirty="0">
                <a:latin typeface="微軟正黑體" panose="020B0604030504040204" pitchFamily="34" charset="-120"/>
                <a:ea typeface="微軟正黑體" panose="020B0604030504040204" pitchFamily="34" charset="-120"/>
              </a:rPr>
              <a:t>進修學校</a:t>
            </a:r>
            <a:r>
              <a:rPr lang="zh-TW" altLang="en-US" dirty="0" smtClean="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78</a:t>
            </a:r>
            <a:r>
              <a:rPr lang="zh-TW" altLang="en-US" dirty="0" smtClean="0">
                <a:latin typeface="微軟正黑體" panose="020B0604030504040204" pitchFamily="34" charset="-120"/>
                <a:ea typeface="微軟正黑體" panose="020B0604030504040204" pitchFamily="34" charset="-120"/>
              </a:rPr>
              <a:t>位</a:t>
            </a:r>
            <a:endParaRPr lang="en-US" altLang="zh-TW" dirty="0" smtClean="0">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3"/>
              <a:buNone/>
              <a:defRPr/>
            </a:pPr>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實際招生名額以簡章為準</a:t>
            </a:r>
            <a:r>
              <a:rPr lang="en-US" altLang="zh-TW" dirty="0" smtClean="0">
                <a:solidFill>
                  <a:srgbClr val="FF0000"/>
                </a:solidFill>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3885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第二類優先免試入學招生名額</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929747364"/>
              </p:ext>
            </p:extLst>
          </p:nvPr>
        </p:nvGraphicFramePr>
        <p:xfrm>
          <a:off x="1435100" y="1447800"/>
          <a:ext cx="7499352" cy="4620280"/>
        </p:xfrm>
        <a:graphic>
          <a:graphicData uri="http://schemas.openxmlformats.org/drawingml/2006/table">
            <a:tbl>
              <a:tblPr firstRow="1" bandRow="1">
                <a:tableStyleId>{5C22544A-7EE6-4342-B048-85BDC9FD1C3A}</a:tableStyleId>
              </a:tblPr>
              <a:tblGrid>
                <a:gridCol w="1874838"/>
                <a:gridCol w="1874838"/>
                <a:gridCol w="1874838"/>
                <a:gridCol w="1874838"/>
              </a:tblGrid>
              <a:tr h="541040">
                <a:tc>
                  <a:txBody>
                    <a:bodyPr/>
                    <a:lstStyle/>
                    <a:p>
                      <a:r>
                        <a:rPr lang="zh-TW" altLang="en-US" sz="2400" dirty="0" smtClean="0">
                          <a:solidFill>
                            <a:srgbClr val="FF0000"/>
                          </a:solidFill>
                        </a:rPr>
                        <a:t>學校</a:t>
                      </a:r>
                      <a:endParaRPr lang="zh-TW" altLang="en-US" sz="2400" dirty="0">
                        <a:solidFill>
                          <a:srgbClr val="FF0000"/>
                        </a:solidFill>
                      </a:endParaRPr>
                    </a:p>
                  </a:txBody>
                  <a:tcPr/>
                </a:tc>
                <a:tc>
                  <a:txBody>
                    <a:bodyPr/>
                    <a:lstStyle/>
                    <a:p>
                      <a:r>
                        <a:rPr lang="zh-TW" altLang="en-US" sz="2400" dirty="0" smtClean="0">
                          <a:solidFill>
                            <a:srgbClr val="FF0000"/>
                          </a:solidFill>
                        </a:rPr>
                        <a:t>招生名額</a:t>
                      </a:r>
                      <a:endParaRPr lang="zh-TW" altLang="en-US" sz="2400" dirty="0">
                        <a:solidFill>
                          <a:srgbClr val="FF0000"/>
                        </a:solidFill>
                      </a:endParaRPr>
                    </a:p>
                  </a:txBody>
                  <a:tcPr/>
                </a:tc>
                <a:tc>
                  <a:txBody>
                    <a:bodyPr/>
                    <a:lstStyle/>
                    <a:p>
                      <a:r>
                        <a:rPr lang="zh-TW" altLang="en-US" sz="2400" dirty="0" smtClean="0">
                          <a:solidFill>
                            <a:srgbClr val="FF0000"/>
                          </a:solidFill>
                        </a:rPr>
                        <a:t>學校</a:t>
                      </a:r>
                      <a:endParaRPr lang="zh-TW" altLang="en-US"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FF0000"/>
                          </a:solidFill>
                        </a:rPr>
                        <a:t>招生名額</a:t>
                      </a:r>
                    </a:p>
                  </a:txBody>
                  <a:tcPr/>
                </a:tc>
              </a:tr>
              <a:tr h="370840">
                <a:tc>
                  <a:txBody>
                    <a:bodyPr/>
                    <a:lstStyle/>
                    <a:p>
                      <a:r>
                        <a:rPr lang="zh-TW" altLang="en-US" dirty="0" smtClean="0"/>
                        <a:t>西松高中</a:t>
                      </a:r>
                      <a:endParaRPr lang="zh-TW" altLang="en-US" dirty="0"/>
                    </a:p>
                  </a:txBody>
                  <a:tcPr/>
                </a:tc>
                <a:tc>
                  <a:txBody>
                    <a:bodyPr/>
                    <a:lstStyle/>
                    <a:p>
                      <a:r>
                        <a:rPr lang="en-US" altLang="zh-TW" dirty="0" smtClean="0"/>
                        <a:t>17</a:t>
                      </a:r>
                      <a:endParaRPr lang="zh-TW" altLang="en-US" dirty="0"/>
                    </a:p>
                  </a:txBody>
                  <a:tcPr/>
                </a:tc>
                <a:tc>
                  <a:txBody>
                    <a:bodyPr/>
                    <a:lstStyle/>
                    <a:p>
                      <a:r>
                        <a:rPr lang="zh-TW" altLang="en-US" dirty="0" smtClean="0"/>
                        <a:t>大直高中</a:t>
                      </a:r>
                      <a:endParaRPr lang="zh-TW" altLang="en-US" dirty="0"/>
                    </a:p>
                  </a:txBody>
                  <a:tcPr/>
                </a:tc>
                <a:tc>
                  <a:txBody>
                    <a:bodyPr/>
                    <a:lstStyle/>
                    <a:p>
                      <a:r>
                        <a:rPr lang="en-US" altLang="zh-TW" dirty="0" smtClean="0"/>
                        <a:t>30</a:t>
                      </a:r>
                      <a:endParaRPr lang="zh-TW" altLang="en-US" dirty="0"/>
                    </a:p>
                  </a:txBody>
                  <a:tcPr/>
                </a:tc>
              </a:tr>
              <a:tr h="370840">
                <a:tc>
                  <a:txBody>
                    <a:bodyPr/>
                    <a:lstStyle/>
                    <a:p>
                      <a:r>
                        <a:rPr lang="zh-TW" altLang="en-US" dirty="0" smtClean="0"/>
                        <a:t>中崙高中</a:t>
                      </a:r>
                      <a:endParaRPr lang="zh-TW" altLang="en-US" dirty="0"/>
                    </a:p>
                  </a:txBody>
                  <a:tcPr/>
                </a:tc>
                <a:tc>
                  <a:txBody>
                    <a:bodyPr/>
                    <a:lstStyle/>
                    <a:p>
                      <a:r>
                        <a:rPr lang="en-US" altLang="zh-TW" dirty="0" smtClean="0"/>
                        <a:t>32</a:t>
                      </a:r>
                      <a:endParaRPr lang="zh-TW" altLang="en-US" dirty="0"/>
                    </a:p>
                  </a:txBody>
                  <a:tcPr/>
                </a:tc>
                <a:tc>
                  <a:txBody>
                    <a:bodyPr/>
                    <a:lstStyle/>
                    <a:p>
                      <a:r>
                        <a:rPr lang="zh-TW" altLang="en-US" dirty="0" smtClean="0"/>
                        <a:t>景美女中</a:t>
                      </a:r>
                      <a:endParaRPr lang="zh-TW" altLang="en-US" dirty="0"/>
                    </a:p>
                  </a:txBody>
                  <a:tcPr/>
                </a:tc>
                <a:tc>
                  <a:txBody>
                    <a:bodyPr/>
                    <a:lstStyle/>
                    <a:p>
                      <a:r>
                        <a:rPr lang="en-US" altLang="zh-TW" dirty="0" smtClean="0"/>
                        <a:t>107</a:t>
                      </a:r>
                      <a:endParaRPr lang="zh-TW" altLang="en-US" dirty="0"/>
                    </a:p>
                  </a:txBody>
                  <a:tcPr/>
                </a:tc>
              </a:tr>
              <a:tr h="370840">
                <a:tc>
                  <a:txBody>
                    <a:bodyPr/>
                    <a:lstStyle/>
                    <a:p>
                      <a:r>
                        <a:rPr lang="zh-TW" altLang="en-US" dirty="0" smtClean="0"/>
                        <a:t>永春高中</a:t>
                      </a:r>
                      <a:endParaRPr lang="zh-TW" altLang="en-US" dirty="0"/>
                    </a:p>
                  </a:txBody>
                  <a:tcPr/>
                </a:tc>
                <a:tc>
                  <a:txBody>
                    <a:bodyPr/>
                    <a:lstStyle/>
                    <a:p>
                      <a:r>
                        <a:rPr lang="en-US" altLang="zh-TW" dirty="0" smtClean="0"/>
                        <a:t>70</a:t>
                      </a:r>
                      <a:endParaRPr lang="zh-TW" altLang="en-US" dirty="0"/>
                    </a:p>
                  </a:txBody>
                  <a:tcPr/>
                </a:tc>
                <a:tc>
                  <a:txBody>
                    <a:bodyPr/>
                    <a:lstStyle/>
                    <a:p>
                      <a:r>
                        <a:rPr lang="zh-TW" altLang="en-US" dirty="0" smtClean="0"/>
                        <a:t>萬芳高中</a:t>
                      </a:r>
                      <a:endParaRPr lang="zh-TW" altLang="en-US" dirty="0"/>
                    </a:p>
                  </a:txBody>
                  <a:tcPr/>
                </a:tc>
                <a:tc>
                  <a:txBody>
                    <a:bodyPr/>
                    <a:lstStyle/>
                    <a:p>
                      <a:r>
                        <a:rPr lang="en-US" altLang="zh-TW" dirty="0" smtClean="0"/>
                        <a:t>36</a:t>
                      </a:r>
                      <a:endParaRPr lang="zh-TW" altLang="en-US" dirty="0"/>
                    </a:p>
                  </a:txBody>
                  <a:tcPr/>
                </a:tc>
              </a:tr>
              <a:tr h="370840">
                <a:tc>
                  <a:txBody>
                    <a:bodyPr/>
                    <a:lstStyle/>
                    <a:p>
                      <a:r>
                        <a:rPr lang="zh-TW" altLang="en-US" dirty="0" smtClean="0"/>
                        <a:t>和平高中</a:t>
                      </a:r>
                      <a:endParaRPr lang="zh-TW" altLang="en-US" dirty="0"/>
                    </a:p>
                  </a:txBody>
                  <a:tcPr/>
                </a:tc>
                <a:tc>
                  <a:txBody>
                    <a:bodyPr/>
                    <a:lstStyle/>
                    <a:p>
                      <a:r>
                        <a:rPr lang="en-US" altLang="zh-TW" dirty="0" smtClean="0"/>
                        <a:t>40</a:t>
                      </a:r>
                      <a:endParaRPr lang="zh-TW" altLang="en-US" dirty="0"/>
                    </a:p>
                  </a:txBody>
                  <a:tcPr/>
                </a:tc>
                <a:tc>
                  <a:txBody>
                    <a:bodyPr/>
                    <a:lstStyle/>
                    <a:p>
                      <a:r>
                        <a:rPr lang="zh-TW" altLang="en-US" dirty="0" smtClean="0"/>
                        <a:t>南港高中</a:t>
                      </a:r>
                      <a:endParaRPr lang="zh-TW" altLang="en-US" dirty="0"/>
                    </a:p>
                  </a:txBody>
                  <a:tcPr/>
                </a:tc>
                <a:tc>
                  <a:txBody>
                    <a:bodyPr/>
                    <a:lstStyle/>
                    <a:p>
                      <a:r>
                        <a:rPr lang="en-US" altLang="zh-TW" dirty="0" smtClean="0"/>
                        <a:t>50</a:t>
                      </a:r>
                      <a:endParaRPr lang="zh-TW" altLang="en-US" dirty="0"/>
                    </a:p>
                  </a:txBody>
                  <a:tcPr/>
                </a:tc>
              </a:tr>
              <a:tr h="370840">
                <a:tc>
                  <a:txBody>
                    <a:bodyPr/>
                    <a:lstStyle/>
                    <a:p>
                      <a:r>
                        <a:rPr lang="zh-TW" altLang="en-US" dirty="0" smtClean="0"/>
                        <a:t>明倫高中</a:t>
                      </a:r>
                      <a:endParaRPr lang="zh-TW" altLang="en-US" dirty="0"/>
                    </a:p>
                  </a:txBody>
                  <a:tcPr/>
                </a:tc>
                <a:tc>
                  <a:txBody>
                    <a:bodyPr/>
                    <a:lstStyle/>
                    <a:p>
                      <a:r>
                        <a:rPr lang="en-US" altLang="zh-TW" dirty="0" smtClean="0"/>
                        <a:t>27</a:t>
                      </a:r>
                      <a:endParaRPr lang="zh-TW" altLang="en-US" dirty="0"/>
                    </a:p>
                  </a:txBody>
                  <a:tcPr/>
                </a:tc>
                <a:tc>
                  <a:txBody>
                    <a:bodyPr/>
                    <a:lstStyle/>
                    <a:p>
                      <a:r>
                        <a:rPr lang="zh-TW" altLang="en-US" dirty="0" smtClean="0"/>
                        <a:t>育成高中</a:t>
                      </a:r>
                      <a:endParaRPr lang="zh-TW" altLang="en-US" dirty="0"/>
                    </a:p>
                  </a:txBody>
                  <a:tcPr/>
                </a:tc>
                <a:tc>
                  <a:txBody>
                    <a:bodyPr/>
                    <a:lstStyle/>
                    <a:p>
                      <a:r>
                        <a:rPr lang="en-US" altLang="zh-TW" dirty="0" smtClean="0"/>
                        <a:t>97</a:t>
                      </a:r>
                      <a:endParaRPr lang="zh-TW" altLang="en-US" dirty="0"/>
                    </a:p>
                  </a:txBody>
                  <a:tcPr/>
                </a:tc>
              </a:tr>
              <a:tr h="370840">
                <a:tc>
                  <a:txBody>
                    <a:bodyPr/>
                    <a:lstStyle/>
                    <a:p>
                      <a:r>
                        <a:rPr lang="zh-TW" altLang="en-US" dirty="0" smtClean="0"/>
                        <a:t>成淵高中</a:t>
                      </a:r>
                      <a:endParaRPr lang="zh-TW" altLang="en-US" dirty="0"/>
                    </a:p>
                  </a:txBody>
                  <a:tcPr/>
                </a:tc>
                <a:tc>
                  <a:txBody>
                    <a:bodyPr/>
                    <a:lstStyle/>
                    <a:p>
                      <a:r>
                        <a:rPr lang="en-US" altLang="zh-TW" dirty="0" smtClean="0"/>
                        <a:t>35</a:t>
                      </a:r>
                      <a:endParaRPr lang="zh-TW" altLang="en-US" dirty="0"/>
                    </a:p>
                  </a:txBody>
                  <a:tcPr/>
                </a:tc>
                <a:tc>
                  <a:txBody>
                    <a:bodyPr/>
                    <a:lstStyle/>
                    <a:p>
                      <a:r>
                        <a:rPr lang="zh-TW" altLang="en-US" dirty="0" smtClean="0"/>
                        <a:t>內湖高中</a:t>
                      </a:r>
                      <a:endParaRPr lang="zh-TW" altLang="en-US" dirty="0"/>
                    </a:p>
                  </a:txBody>
                  <a:tcPr/>
                </a:tc>
                <a:tc>
                  <a:txBody>
                    <a:bodyPr/>
                    <a:lstStyle/>
                    <a:p>
                      <a:r>
                        <a:rPr lang="en-US" altLang="zh-TW" dirty="0" smtClean="0"/>
                        <a:t>72</a:t>
                      </a:r>
                      <a:endParaRPr lang="zh-TW" altLang="en-US" dirty="0"/>
                    </a:p>
                  </a:txBody>
                  <a:tcPr/>
                </a:tc>
              </a:tr>
              <a:tr h="370840">
                <a:tc>
                  <a:txBody>
                    <a:bodyPr/>
                    <a:lstStyle/>
                    <a:p>
                      <a:r>
                        <a:rPr lang="zh-TW" altLang="en-US" dirty="0" smtClean="0"/>
                        <a:t>華江高中</a:t>
                      </a:r>
                      <a:endParaRPr lang="zh-TW" altLang="en-US" dirty="0"/>
                    </a:p>
                  </a:txBody>
                  <a:tcPr/>
                </a:tc>
                <a:tc>
                  <a:txBody>
                    <a:bodyPr/>
                    <a:lstStyle/>
                    <a:p>
                      <a:r>
                        <a:rPr lang="en-US" altLang="zh-TW" dirty="0" smtClean="0"/>
                        <a:t>58</a:t>
                      </a:r>
                      <a:endParaRPr lang="zh-TW" altLang="en-US" dirty="0"/>
                    </a:p>
                  </a:txBody>
                  <a:tcPr/>
                </a:tc>
                <a:tc>
                  <a:txBody>
                    <a:bodyPr/>
                    <a:lstStyle/>
                    <a:p>
                      <a:r>
                        <a:rPr lang="zh-TW" altLang="en-US" dirty="0" smtClean="0"/>
                        <a:t>南湖高中</a:t>
                      </a:r>
                      <a:endParaRPr lang="zh-TW" altLang="en-US" dirty="0"/>
                    </a:p>
                  </a:txBody>
                  <a:tcPr/>
                </a:tc>
                <a:tc>
                  <a:txBody>
                    <a:bodyPr/>
                    <a:lstStyle/>
                    <a:p>
                      <a:r>
                        <a:rPr lang="en-US" altLang="zh-TW" dirty="0" smtClean="0"/>
                        <a:t>27</a:t>
                      </a:r>
                      <a:endParaRPr lang="zh-TW" altLang="en-US" dirty="0"/>
                    </a:p>
                  </a:txBody>
                  <a:tcPr/>
                </a:tc>
              </a:tr>
              <a:tr h="370840">
                <a:tc>
                  <a:txBody>
                    <a:bodyPr/>
                    <a:lstStyle/>
                    <a:p>
                      <a:r>
                        <a:rPr lang="zh-TW" altLang="en-US" dirty="0" smtClean="0"/>
                        <a:t>百齡高中</a:t>
                      </a:r>
                      <a:endParaRPr lang="zh-TW" altLang="en-US" dirty="0"/>
                    </a:p>
                  </a:txBody>
                  <a:tcPr/>
                </a:tc>
                <a:tc>
                  <a:txBody>
                    <a:bodyPr/>
                    <a:lstStyle/>
                    <a:p>
                      <a:r>
                        <a:rPr lang="en-US" altLang="zh-TW" dirty="0" smtClean="0"/>
                        <a:t>20</a:t>
                      </a:r>
                      <a:endParaRPr lang="zh-TW" altLang="en-US" dirty="0"/>
                    </a:p>
                  </a:txBody>
                  <a:tcPr/>
                </a:tc>
                <a:tc>
                  <a:txBody>
                    <a:bodyPr/>
                    <a:lstStyle/>
                    <a:p>
                      <a:r>
                        <a:rPr lang="zh-TW" altLang="en-US" dirty="0" smtClean="0"/>
                        <a:t>復興高中</a:t>
                      </a:r>
                      <a:endParaRPr lang="zh-TW" altLang="en-US" dirty="0"/>
                    </a:p>
                  </a:txBody>
                  <a:tcPr/>
                </a:tc>
                <a:tc>
                  <a:txBody>
                    <a:bodyPr/>
                    <a:lstStyle/>
                    <a:p>
                      <a:r>
                        <a:rPr lang="en-US" altLang="zh-TW" dirty="0" smtClean="0"/>
                        <a:t>130</a:t>
                      </a:r>
                      <a:endParaRPr lang="zh-TW" altLang="en-US" dirty="0"/>
                    </a:p>
                  </a:txBody>
                  <a:tcPr/>
                </a:tc>
              </a:tr>
              <a:tr h="370840">
                <a:tc>
                  <a:txBody>
                    <a:bodyPr/>
                    <a:lstStyle/>
                    <a:p>
                      <a:r>
                        <a:rPr lang="zh-TW" altLang="en-US" dirty="0" smtClean="0"/>
                        <a:t>松山商職</a:t>
                      </a:r>
                      <a:endParaRPr lang="zh-TW" altLang="en-US" dirty="0"/>
                    </a:p>
                  </a:txBody>
                  <a:tcPr/>
                </a:tc>
                <a:tc>
                  <a:txBody>
                    <a:bodyPr/>
                    <a:lstStyle/>
                    <a:p>
                      <a:r>
                        <a:rPr lang="en-US" altLang="zh-TW" dirty="0" smtClean="0"/>
                        <a:t>100</a:t>
                      </a:r>
                      <a:endParaRPr lang="zh-TW" altLang="en-US" dirty="0"/>
                    </a:p>
                  </a:txBody>
                  <a:tcPr/>
                </a:tc>
                <a:tc>
                  <a:txBody>
                    <a:bodyPr/>
                    <a:lstStyle/>
                    <a:p>
                      <a:r>
                        <a:rPr lang="zh-TW" altLang="en-US" dirty="0" smtClean="0"/>
                        <a:t>中正高中</a:t>
                      </a:r>
                      <a:endParaRPr lang="zh-TW" altLang="en-US" dirty="0"/>
                    </a:p>
                  </a:txBody>
                  <a:tcPr/>
                </a:tc>
                <a:tc>
                  <a:txBody>
                    <a:bodyPr/>
                    <a:lstStyle/>
                    <a:p>
                      <a:r>
                        <a:rPr lang="en-US" altLang="zh-TW" dirty="0" smtClean="0"/>
                        <a:t>100</a:t>
                      </a:r>
                      <a:endParaRPr lang="zh-TW" altLang="en-US" dirty="0"/>
                    </a:p>
                  </a:txBody>
                  <a:tcPr/>
                </a:tc>
              </a:tr>
              <a:tr h="370840">
                <a:tc>
                  <a:txBody>
                    <a:bodyPr/>
                    <a:lstStyle/>
                    <a:p>
                      <a:r>
                        <a:rPr lang="zh-TW" altLang="en-US" dirty="0" smtClean="0"/>
                        <a:t>松山工農</a:t>
                      </a:r>
                      <a:endParaRPr lang="zh-TW" altLang="en-US" dirty="0"/>
                    </a:p>
                  </a:txBody>
                  <a:tcPr/>
                </a:tc>
                <a:tc>
                  <a:txBody>
                    <a:bodyPr/>
                    <a:lstStyle/>
                    <a:p>
                      <a:r>
                        <a:rPr lang="en-US" altLang="zh-TW" dirty="0" smtClean="0"/>
                        <a:t>144</a:t>
                      </a:r>
                      <a:endParaRPr lang="zh-TW" altLang="en-US" dirty="0"/>
                    </a:p>
                  </a:txBody>
                  <a:tcPr/>
                </a:tc>
                <a:tc>
                  <a:txBody>
                    <a:bodyPr/>
                    <a:lstStyle/>
                    <a:p>
                      <a:r>
                        <a:rPr lang="zh-TW" altLang="en-US" dirty="0" smtClean="0"/>
                        <a:t>士林高商</a:t>
                      </a:r>
                      <a:r>
                        <a:rPr lang="en-US" altLang="zh-TW" dirty="0" smtClean="0"/>
                        <a:t>(</a:t>
                      </a:r>
                      <a:r>
                        <a:rPr lang="zh-TW" altLang="en-US" dirty="0" smtClean="0"/>
                        <a:t>日</a:t>
                      </a:r>
                      <a:r>
                        <a:rPr lang="en-US" altLang="zh-TW" dirty="0" smtClean="0"/>
                        <a:t>)</a:t>
                      </a:r>
                      <a:endParaRPr lang="zh-TW" altLang="en-US" dirty="0"/>
                    </a:p>
                  </a:txBody>
                  <a:tcPr/>
                </a:tc>
                <a:tc>
                  <a:txBody>
                    <a:bodyPr/>
                    <a:lstStyle/>
                    <a:p>
                      <a:r>
                        <a:rPr lang="en-US" altLang="zh-TW" dirty="0" smtClean="0"/>
                        <a:t>129</a:t>
                      </a:r>
                      <a:endParaRPr lang="zh-TW" altLang="en-US" dirty="0"/>
                    </a:p>
                  </a:txBody>
                  <a:tcPr/>
                </a:tc>
              </a:tr>
              <a:tr h="370840">
                <a:tc>
                  <a:txBody>
                    <a:bodyPr/>
                    <a:lstStyle/>
                    <a:p>
                      <a:r>
                        <a:rPr lang="zh-TW" altLang="en-US" dirty="0" smtClean="0"/>
                        <a:t>大安高工</a:t>
                      </a:r>
                      <a:r>
                        <a:rPr lang="en-US" altLang="zh-TW" dirty="0" smtClean="0"/>
                        <a:t>(</a:t>
                      </a:r>
                      <a:r>
                        <a:rPr lang="zh-TW" altLang="en-US" dirty="0" smtClean="0"/>
                        <a:t>日</a:t>
                      </a:r>
                      <a:r>
                        <a:rPr lang="en-US" altLang="zh-TW" dirty="0" smtClean="0"/>
                        <a:t>)</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49</a:t>
                      </a:r>
                      <a:endParaRPr lang="zh-TW" altLang="en-US" dirty="0" smtClean="0"/>
                    </a:p>
                  </a:txBody>
                  <a:tcPr/>
                </a:tc>
                <a:tc>
                  <a:txBody>
                    <a:bodyPr/>
                    <a:lstStyle/>
                    <a:p>
                      <a:r>
                        <a:rPr lang="zh-TW" altLang="en-US" dirty="0" smtClean="0"/>
                        <a:t>內湖高工</a:t>
                      </a:r>
                      <a:endParaRPr lang="zh-TW" altLang="en-US" dirty="0"/>
                    </a:p>
                  </a:txBody>
                  <a:tcPr/>
                </a:tc>
                <a:tc>
                  <a:txBody>
                    <a:bodyPr/>
                    <a:lstStyle/>
                    <a:p>
                      <a:r>
                        <a:rPr lang="en-US" altLang="zh-TW" dirty="0" smtClean="0"/>
                        <a:t>115</a:t>
                      </a:r>
                      <a:endParaRPr lang="zh-TW" altLang="en-US" dirty="0"/>
                    </a:p>
                  </a:txBody>
                  <a:tcPr/>
                </a:tc>
              </a:tr>
            </a:tbl>
          </a:graphicData>
        </a:graphic>
      </p:graphicFrame>
    </p:spTree>
    <p:extLst>
      <p:ext uri="{BB962C8B-B14F-4D97-AF65-F5344CB8AC3E}">
        <p14:creationId xmlns:p14="http://schemas.microsoft.com/office/powerpoint/2010/main" val="13475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39752" y="404664"/>
            <a:ext cx="5112568" cy="582888"/>
          </a:xfrm>
          <a:solidFill>
            <a:schemeClr val="accent2">
              <a:lumMod val="40000"/>
              <a:lumOff val="60000"/>
            </a:schemeClr>
          </a:solidFill>
        </p:spPr>
        <p:txBody>
          <a:bodyPr>
            <a:noAutofit/>
          </a:bodyPr>
          <a:lstStyle/>
          <a:p>
            <a:pPr algn="ctr" eaLnBrk="1" fontAlgn="auto" hangingPunct="1">
              <a:spcAft>
                <a:spcPts val="0"/>
              </a:spcAft>
              <a:defRPr/>
            </a:pPr>
            <a:r>
              <a:rPr lang="zh-TW" altLang="en-US" sz="3600" b="1" dirty="0" smtClean="0">
                <a:solidFill>
                  <a:schemeClr val="tx1">
                    <a:lumMod val="95000"/>
                    <a:lumOff val="5000"/>
                  </a:schemeClr>
                </a:solidFill>
                <a:latin typeface="微軟正黑體" panose="020B0604030504040204" pitchFamily="34" charset="-120"/>
              </a:rPr>
              <a:t>第一類</a:t>
            </a:r>
            <a:endParaRPr lang="en-US" altLang="zh-TW" sz="3600" b="1" dirty="0" smtClean="0">
              <a:solidFill>
                <a:schemeClr val="tx1">
                  <a:lumMod val="95000"/>
                  <a:lumOff val="5000"/>
                </a:schemeClr>
              </a:solidFill>
              <a:latin typeface="微軟正黑體" panose="020B0604030504040204" pitchFamily="34" charset="-120"/>
            </a:endParaRPr>
          </a:p>
        </p:txBody>
      </p:sp>
      <p:sp>
        <p:nvSpPr>
          <p:cNvPr id="5" name="內容版面配置區 2"/>
          <p:cNvSpPr>
            <a:spLocks noGrp="1"/>
          </p:cNvSpPr>
          <p:nvPr>
            <p:ph idx="1"/>
          </p:nvPr>
        </p:nvSpPr>
        <p:spPr>
          <a:xfrm>
            <a:off x="1347620" y="1268760"/>
            <a:ext cx="7096832" cy="4213448"/>
          </a:xfrm>
        </p:spPr>
        <p:txBody>
          <a:bodyPr>
            <a:normAutofit fontScale="92500" lnSpcReduction="20000"/>
          </a:bodyPr>
          <a:lstStyle/>
          <a:p>
            <a:r>
              <a:rPr kumimoji="1" lang="zh-TW" altLang="en-US" dirty="0" smtClean="0">
                <a:latin typeface="+mj-ea"/>
                <a:ea typeface="+mj-ea"/>
              </a:rPr>
              <a:t>志願選擇：</a:t>
            </a:r>
            <a:endParaRPr kumimoji="1" lang="en-US" altLang="zh-TW" dirty="0" smtClean="0">
              <a:latin typeface="+mj-ea"/>
              <a:ea typeface="+mj-ea"/>
            </a:endParaRPr>
          </a:p>
          <a:p>
            <a:pPr lvl="1" rtl="0" eaLnBrk="1" latinLnBrk="0" hangingPunct="1"/>
            <a:r>
              <a:rPr lang="zh-TW" altLang="en-US" sz="2800" kern="1200" dirty="0" smtClean="0">
                <a:solidFill>
                  <a:schemeClr val="tx1"/>
                </a:solidFill>
                <a:effectLst/>
                <a:latin typeface="+mj-ea"/>
                <a:ea typeface="+mj-ea"/>
              </a:rPr>
              <a:t>本市國中學生擇定一所高級中等學校報名。</a:t>
            </a:r>
            <a:endParaRPr lang="zh-TW" altLang="en-US" dirty="0" smtClean="0">
              <a:effectLst/>
              <a:latin typeface="+mj-ea"/>
              <a:ea typeface="+mj-ea"/>
            </a:endParaRPr>
          </a:p>
          <a:p>
            <a:pPr lvl="1" rtl="0" eaLnBrk="1" latinLnBrk="0" hangingPunct="1"/>
            <a:r>
              <a:rPr lang="zh-TW" altLang="en-US" sz="2800" kern="1200" dirty="0" smtClean="0">
                <a:solidFill>
                  <a:schemeClr val="tx1"/>
                </a:solidFill>
                <a:effectLst/>
                <a:latin typeface="+mj-ea"/>
                <a:ea typeface="+mj-ea"/>
              </a:rPr>
              <a:t>選擇一校多科者，因各類科招生名額不一，錄取方式採現場撕榜登記報到方式辦理。</a:t>
            </a:r>
            <a:endParaRPr lang="en-US" altLang="zh-TW" sz="2800" kern="1200" dirty="0" smtClean="0">
              <a:solidFill>
                <a:schemeClr val="tx1"/>
              </a:solidFill>
              <a:effectLst/>
              <a:latin typeface="+mj-ea"/>
              <a:ea typeface="+mj-ea"/>
            </a:endParaRPr>
          </a:p>
          <a:p>
            <a:pPr lvl="0"/>
            <a:r>
              <a:rPr kumimoji="1" lang="zh-TW" altLang="en-US" sz="5200" dirty="0" smtClean="0">
                <a:latin typeface="+mj-ea"/>
                <a:ea typeface="+mj-ea"/>
              </a:rPr>
              <a:t>學生按照學校公告之報名結果，辦理現場登記、公開抽籤、撕榜、報到。                 </a:t>
            </a:r>
            <a:r>
              <a:rPr kumimoji="1" lang="en-US" altLang="zh-TW" sz="5200" dirty="0" smtClean="0">
                <a:latin typeface="+mj-ea"/>
                <a:ea typeface="+mj-ea"/>
              </a:rPr>
              <a:t>(</a:t>
            </a:r>
            <a:r>
              <a:rPr kumimoji="1" lang="zh-TW" altLang="en-US" sz="5200" dirty="0">
                <a:latin typeface="+mj-ea"/>
              </a:rPr>
              <a:t>不進行比</a:t>
            </a:r>
            <a:r>
              <a:rPr kumimoji="1" lang="zh-TW" altLang="en-US" sz="5200" dirty="0" smtClean="0">
                <a:latin typeface="+mj-ea"/>
              </a:rPr>
              <a:t>序</a:t>
            </a:r>
            <a:r>
              <a:rPr kumimoji="1" lang="en-US" altLang="zh-TW" sz="5200" dirty="0" smtClean="0">
                <a:latin typeface="+mj-ea"/>
              </a:rPr>
              <a:t>)</a:t>
            </a:r>
          </a:p>
          <a:p>
            <a:pPr marL="82296" lvl="0" indent="0">
              <a:buNone/>
            </a:pPr>
            <a:endParaRPr kumimoji="1" lang="en-US" altLang="zh-TW" dirty="0" smtClean="0">
              <a:latin typeface="+mj-ea"/>
            </a:endParaRPr>
          </a:p>
          <a:p>
            <a:pPr lvl="0"/>
            <a:endParaRPr kumimoji="1" lang="en-US" altLang="zh-TW" dirty="0" smtClean="0">
              <a:latin typeface="+mj-ea"/>
            </a:endParaRPr>
          </a:p>
          <a:p>
            <a:pPr lvl="0"/>
            <a:endParaRPr kumimoji="1" lang="en-US" altLang="zh-TW" dirty="0" smtClean="0">
              <a:latin typeface="+mj-ea"/>
              <a:ea typeface="+mj-ea"/>
            </a:endParaRPr>
          </a:p>
          <a:p>
            <a:pPr marL="457200" marR="0" lvl="1" indent="0" algn="l" defTabSz="457200" rtl="0" eaLnBrk="1" fontAlgn="auto" latinLnBrk="0" hangingPunct="1">
              <a:lnSpc>
                <a:spcPct val="100000"/>
              </a:lnSpc>
              <a:spcBef>
                <a:spcPct val="20000"/>
              </a:spcBef>
              <a:spcAft>
                <a:spcPts val="0"/>
              </a:spcAft>
              <a:buClrTx/>
              <a:buSzTx/>
              <a:buNone/>
              <a:tabLst/>
              <a:defRPr/>
            </a:pPr>
            <a:endParaRPr lang="en-US" altLang="zh-TW" sz="2800" kern="1200" dirty="0" smtClean="0">
              <a:solidFill>
                <a:schemeClr val="tx1"/>
              </a:solidFill>
              <a:effectLst/>
              <a:latin typeface="+mj-ea"/>
              <a:ea typeface="+mj-ea"/>
            </a:endParaRPr>
          </a:p>
        </p:txBody>
      </p:sp>
    </p:spTree>
    <p:extLst>
      <p:ext uri="{BB962C8B-B14F-4D97-AF65-F5344CB8AC3E}">
        <p14:creationId xmlns:p14="http://schemas.microsoft.com/office/powerpoint/2010/main" val="608128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260648"/>
            <a:ext cx="7488832" cy="726904"/>
          </a:xfrm>
          <a:solidFill>
            <a:schemeClr val="accent2">
              <a:lumMod val="40000"/>
              <a:lumOff val="60000"/>
            </a:schemeClr>
          </a:solidFill>
        </p:spPr>
        <p:txBody>
          <a:bodyPr>
            <a:normAutofit fontScale="90000"/>
          </a:bodyPr>
          <a:lstStyle/>
          <a:p>
            <a:pPr eaLnBrk="1" fontAlgn="auto" hangingPunct="1">
              <a:spcAft>
                <a:spcPts val="0"/>
              </a:spcAft>
              <a:defRPr/>
            </a:pPr>
            <a:r>
              <a:rPr lang="zh-TW" altLang="en-US" b="1" dirty="0">
                <a:solidFill>
                  <a:schemeClr val="accent5">
                    <a:lumMod val="50000"/>
                  </a:schemeClr>
                </a:solidFill>
                <a:latin typeface="微軟正黑體" panose="020B0604030504040204" pitchFamily="34" charset="-120"/>
              </a:rPr>
              <a:t>登記、撕榜、</a:t>
            </a:r>
            <a:r>
              <a:rPr lang="zh-TW" altLang="en-US" b="1" dirty="0" smtClean="0">
                <a:solidFill>
                  <a:schemeClr val="accent5">
                    <a:lumMod val="50000"/>
                  </a:schemeClr>
                </a:solidFill>
                <a:latin typeface="微軟正黑體" panose="020B0604030504040204" pitchFamily="34" charset="-120"/>
              </a:rPr>
              <a:t>報到</a:t>
            </a:r>
            <a:r>
              <a:rPr lang="en-US" altLang="zh-TW" b="1" dirty="0" smtClean="0">
                <a:solidFill>
                  <a:schemeClr val="accent5">
                    <a:lumMod val="50000"/>
                  </a:schemeClr>
                </a:solidFill>
                <a:latin typeface="微軟正黑體" panose="020B0604030504040204" pitchFamily="34" charset="-120"/>
              </a:rPr>
              <a:t> </a:t>
            </a:r>
            <a:r>
              <a:rPr lang="en-US" altLang="zh-TW" sz="2000" b="1" dirty="0">
                <a:solidFill>
                  <a:srgbClr val="FF0000"/>
                </a:solidFill>
                <a:latin typeface="微軟正黑體" panose="020B0604030504040204" pitchFamily="34" charset="-120"/>
              </a:rPr>
              <a:t>-</a:t>
            </a:r>
            <a:r>
              <a:rPr lang="zh-TW" altLang="en-US" sz="2000" b="1" dirty="0">
                <a:solidFill>
                  <a:srgbClr val="FF0000"/>
                </a:solidFill>
                <a:latin typeface="微軟正黑體" panose="020B0604030504040204" pitchFamily="34" charset="-120"/>
              </a:rPr>
              <a:t>實際作法請以簡章為準</a:t>
            </a:r>
            <a:r>
              <a:rPr lang="en-US" altLang="zh-TW" sz="2000" b="1" dirty="0">
                <a:solidFill>
                  <a:srgbClr val="FF0000"/>
                </a:solidFill>
                <a:latin typeface="微軟正黑體" panose="020B0604030504040204" pitchFamily="34" charset="-120"/>
              </a:rPr>
              <a:t>!</a:t>
            </a:r>
            <a:endParaRPr lang="en-US" altLang="zh-TW" sz="2000" b="1" dirty="0" smtClean="0">
              <a:latin typeface="微軟正黑體" panose="020B0604030504040204" pitchFamily="34" charset="-120"/>
            </a:endParaRPr>
          </a:p>
        </p:txBody>
      </p:sp>
      <p:sp>
        <p:nvSpPr>
          <p:cNvPr id="18434" name="內容版面配置區 2"/>
          <p:cNvSpPr>
            <a:spLocks noGrp="1"/>
          </p:cNvSpPr>
          <p:nvPr>
            <p:ph idx="1"/>
          </p:nvPr>
        </p:nvSpPr>
        <p:spPr>
          <a:xfrm>
            <a:off x="1145110" y="1196752"/>
            <a:ext cx="7498080" cy="4800600"/>
          </a:xfrm>
        </p:spPr>
        <p:txBody>
          <a:bodyPr>
            <a:normAutofit/>
          </a:bodyPr>
          <a:lstStyle/>
          <a:p>
            <a:pPr eaLnBrk="1" hangingPunct="1"/>
            <a:r>
              <a:rPr lang="zh-TW" altLang="en-US" sz="4800" b="1" u="sng" dirty="0" smtClean="0">
                <a:solidFill>
                  <a:srgbClr val="FF0000"/>
                </a:solidFill>
                <a:latin typeface="微軟正黑體" panose="020B0604030504040204" pitchFamily="34" charset="-120"/>
                <a:ea typeface="微軟正黑體" panose="020B0604030504040204" pitchFamily="34" charset="-120"/>
              </a:rPr>
              <a:t>完成撕榜作業並取得招生學校發放之錄取證明，即視為錄取且報到該校</a:t>
            </a:r>
            <a:r>
              <a:rPr lang="en-US" altLang="zh-TW" sz="4800" b="1" u="sng" dirty="0" smtClean="0">
                <a:solidFill>
                  <a:srgbClr val="FF0000"/>
                </a:solidFill>
                <a:latin typeface="微軟正黑體" panose="020B0604030504040204" pitchFamily="34" charset="-120"/>
                <a:ea typeface="微軟正黑體" panose="020B0604030504040204" pitchFamily="34" charset="-120"/>
              </a:rPr>
              <a:t>(</a:t>
            </a:r>
            <a:r>
              <a:rPr lang="zh-TW" altLang="en-US" sz="4800" b="1" u="sng" dirty="0" smtClean="0">
                <a:solidFill>
                  <a:srgbClr val="FF0000"/>
                </a:solidFill>
                <a:latin typeface="微軟正黑體" panose="020B0604030504040204" pitchFamily="34" charset="-120"/>
                <a:ea typeface="微軟正黑體" panose="020B0604030504040204" pitchFamily="34" charset="-120"/>
              </a:rPr>
              <a:t>科</a:t>
            </a:r>
            <a:r>
              <a:rPr lang="en-US" altLang="zh-TW" sz="4800" b="1" u="sng" dirty="0" smtClean="0">
                <a:solidFill>
                  <a:srgbClr val="FF0000"/>
                </a:solidFill>
                <a:latin typeface="微軟正黑體" panose="020B0604030504040204" pitchFamily="34" charset="-120"/>
                <a:ea typeface="微軟正黑體" panose="020B0604030504040204" pitchFamily="34" charset="-120"/>
              </a:rPr>
              <a:t>)</a:t>
            </a:r>
            <a:r>
              <a:rPr lang="zh-TW" altLang="en-US" sz="4800" dirty="0" smtClean="0">
                <a:latin typeface="微軟正黑體" panose="020B0604030504040204" pitchFamily="34" charset="-120"/>
                <a:ea typeface="微軟正黑體" panose="020B0604030504040204" pitchFamily="34" charset="-120"/>
              </a:rPr>
              <a:t>。</a:t>
            </a:r>
            <a:endParaRPr lang="en-US" altLang="zh-TW" sz="48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00066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2339752" y="404664"/>
            <a:ext cx="5112568" cy="582888"/>
          </a:xfrm>
          <a:solidFill>
            <a:schemeClr val="accent2">
              <a:lumMod val="40000"/>
              <a:lumOff val="60000"/>
            </a:schemeClr>
          </a:solidFill>
        </p:spPr>
        <p:txBody>
          <a:bodyPr>
            <a:noAutofit/>
          </a:bodyPr>
          <a:lstStyle/>
          <a:p>
            <a:pPr algn="ctr" eaLnBrk="1" fontAlgn="auto" hangingPunct="1">
              <a:spcAft>
                <a:spcPts val="0"/>
              </a:spcAft>
              <a:defRPr/>
            </a:pPr>
            <a:r>
              <a:rPr lang="zh-TW" altLang="en-US" sz="3600" b="1" dirty="0" smtClean="0">
                <a:solidFill>
                  <a:schemeClr val="tx1">
                    <a:lumMod val="95000"/>
                    <a:lumOff val="5000"/>
                  </a:schemeClr>
                </a:solidFill>
                <a:latin typeface="微軟正黑體" panose="020B0604030504040204" pitchFamily="34" charset="-120"/>
              </a:rPr>
              <a:t>第二類</a:t>
            </a:r>
            <a:endParaRPr lang="en-US" altLang="zh-TW" sz="3600" b="1" dirty="0" smtClean="0">
              <a:solidFill>
                <a:schemeClr val="tx1">
                  <a:lumMod val="95000"/>
                  <a:lumOff val="5000"/>
                </a:schemeClr>
              </a:solidFill>
              <a:latin typeface="微軟正黑體" panose="020B0604030504040204" pitchFamily="34" charset="-120"/>
            </a:endParaRPr>
          </a:p>
        </p:txBody>
      </p:sp>
      <p:sp>
        <p:nvSpPr>
          <p:cNvPr id="3" name="內容版面配置區 2"/>
          <p:cNvSpPr>
            <a:spLocks noGrp="1"/>
          </p:cNvSpPr>
          <p:nvPr>
            <p:ph idx="1"/>
          </p:nvPr>
        </p:nvSpPr>
        <p:spPr/>
        <p:txBody>
          <a:bodyPr>
            <a:normAutofit lnSpcReduction="10000"/>
          </a:bodyPr>
          <a:lstStyle/>
          <a:p>
            <a:r>
              <a:rPr kumimoji="1" lang="zh-TW" altLang="en-US" dirty="0" smtClean="0">
                <a:latin typeface="+mj-ea"/>
                <a:ea typeface="+mj-ea"/>
              </a:rPr>
              <a:t>志願選擇：</a:t>
            </a:r>
            <a:endParaRPr kumimoji="1" lang="en-US" altLang="zh-TW" dirty="0" smtClean="0">
              <a:latin typeface="+mj-ea"/>
              <a:ea typeface="+mj-ea"/>
            </a:endParaRPr>
          </a:p>
          <a:p>
            <a:pPr lvl="1" rtl="0" eaLnBrk="1" latinLnBrk="0" hangingPunct="1"/>
            <a:r>
              <a:rPr lang="zh-TW" altLang="en-US" sz="2800" kern="1200" dirty="0" smtClean="0">
                <a:solidFill>
                  <a:schemeClr val="tx1"/>
                </a:solidFill>
                <a:effectLst/>
                <a:latin typeface="+mj-ea"/>
                <a:ea typeface="+mj-ea"/>
              </a:rPr>
              <a:t>本市國中學生擇定一所高級中等學校報名。</a:t>
            </a:r>
            <a:endParaRPr lang="zh-TW" altLang="en-US" dirty="0" smtClean="0">
              <a:effectLst/>
              <a:latin typeface="+mj-ea"/>
              <a:ea typeface="+mj-ea"/>
            </a:endParaRPr>
          </a:p>
          <a:p>
            <a:pPr lvl="1" rtl="0" eaLnBrk="1" latinLnBrk="0" hangingPunct="1"/>
            <a:r>
              <a:rPr lang="zh-TW" altLang="en-US" sz="2800" kern="1200" dirty="0" smtClean="0">
                <a:solidFill>
                  <a:schemeClr val="tx1"/>
                </a:solidFill>
                <a:effectLst/>
                <a:latin typeface="+mj-ea"/>
                <a:ea typeface="+mj-ea"/>
              </a:rPr>
              <a:t>選擇一校多科者，因各類科招生名額不一，錄取方式採現場撕榜登記報到方式辦理。</a:t>
            </a:r>
            <a:endParaRPr lang="en-US" altLang="zh-TW" sz="2800" kern="1200" dirty="0" smtClean="0">
              <a:solidFill>
                <a:schemeClr val="tx1"/>
              </a:solidFill>
              <a:effectLst/>
              <a:latin typeface="+mj-ea"/>
              <a:ea typeface="+mj-ea"/>
            </a:endParaRPr>
          </a:p>
          <a:p>
            <a:pPr lvl="0"/>
            <a:r>
              <a:rPr kumimoji="1" lang="zh-TW" altLang="en-US" dirty="0" smtClean="0">
                <a:latin typeface="+mj-ea"/>
                <a:ea typeface="+mj-ea"/>
              </a:rPr>
              <a:t>第二類超額比序：</a:t>
            </a:r>
            <a:endParaRPr kumimoji="1" lang="en-US" altLang="zh-TW" dirty="0" smtClean="0">
              <a:latin typeface="+mj-ea"/>
              <a:ea typeface="+mj-e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zh-TW" altLang="en-US" sz="4000" b="1" kern="1200" dirty="0" smtClean="0">
                <a:solidFill>
                  <a:srgbClr val="FF0000"/>
                </a:solidFill>
                <a:effectLst/>
                <a:latin typeface="+mj-ea"/>
                <a:ea typeface="+mj-ea"/>
              </a:rPr>
              <a:t>依基北區高級中等學校免試入學超額比序方式辦理。</a:t>
            </a:r>
            <a:endParaRPr lang="en-US" altLang="zh-TW" sz="4000" b="1" dirty="0">
              <a:solidFill>
                <a:srgbClr val="FF0000"/>
              </a:solidFill>
              <a:latin typeface="+mj-ea"/>
              <a:ea typeface="+mj-ea"/>
            </a:endParaRPr>
          </a:p>
          <a:p>
            <a:pPr marL="742950" lvl="1" indent="-285750" defTabSz="457200">
              <a:spcBef>
                <a:spcPct val="20000"/>
              </a:spcBef>
              <a:buClrTx/>
              <a:buFont typeface="Arial"/>
              <a:buChar char="–"/>
              <a:defRPr/>
            </a:pPr>
            <a:r>
              <a:rPr lang="zh-TW" altLang="en-US" dirty="0">
                <a:solidFill>
                  <a:srgbClr val="FF0000"/>
                </a:solidFill>
                <a:latin typeface="+mj-ea"/>
              </a:rPr>
              <a:t>第一類未錄取或錄取後完成放棄之學生始得參加第二類。</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lang="en-US" altLang="zh-TW" sz="2800" kern="1200" dirty="0" smtClean="0">
              <a:solidFill>
                <a:schemeClr val="tx1"/>
              </a:solidFill>
              <a:effectLst/>
              <a:latin typeface="+mj-ea"/>
              <a:ea typeface="+mj-ea"/>
            </a:endParaRPr>
          </a:p>
        </p:txBody>
      </p:sp>
    </p:spTree>
    <p:extLst>
      <p:ext uri="{BB962C8B-B14F-4D97-AF65-F5344CB8AC3E}">
        <p14:creationId xmlns:p14="http://schemas.microsoft.com/office/powerpoint/2010/main" val="3621097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67744" y="404664"/>
            <a:ext cx="5400600" cy="758952"/>
          </a:xfrm>
          <a:solidFill>
            <a:schemeClr val="accent2">
              <a:lumMod val="40000"/>
              <a:lumOff val="60000"/>
            </a:schemeClr>
          </a:solidFill>
        </p:spPr>
        <p:txBody>
          <a:bodyPr vert="horz" anchor="b">
            <a:noAutofit/>
          </a:bodyPr>
          <a:lstStyle/>
          <a:p>
            <a:pPr algn="ctr"/>
            <a:r>
              <a:rPr lang="zh-TW" altLang="en-US" sz="3600" b="1" dirty="0">
                <a:solidFill>
                  <a:schemeClr val="tx1">
                    <a:lumMod val="95000"/>
                    <a:lumOff val="5000"/>
                  </a:schemeClr>
                </a:solidFill>
                <a:latin typeface="微軟正黑體" panose="020B0604030504040204" pitchFamily="34" charset="-120"/>
              </a:rPr>
              <a:t>第二類超額比序方式</a:t>
            </a:r>
          </a:p>
        </p:txBody>
      </p:sp>
      <p:sp>
        <p:nvSpPr>
          <p:cNvPr id="15362" name="內容版面配置區 2"/>
          <p:cNvSpPr>
            <a:spLocks noGrp="1"/>
          </p:cNvSpPr>
          <p:nvPr>
            <p:ph idx="1"/>
          </p:nvPr>
        </p:nvSpPr>
        <p:spPr>
          <a:xfrm>
            <a:off x="1115616" y="1484784"/>
            <a:ext cx="8229600" cy="4525963"/>
          </a:xfrm>
        </p:spPr>
        <p:txBody>
          <a:bodyPr/>
          <a:lstStyle/>
          <a:p>
            <a:pPr eaLnBrk="1" hangingPunct="1"/>
            <a:r>
              <a:rPr lang="zh-TW" altLang="en-US" dirty="0" smtClean="0">
                <a:latin typeface="微軟正黑體" panose="020B0604030504040204" pitchFamily="34" charset="-120"/>
                <a:ea typeface="微軟正黑體" panose="020B0604030504040204" pitchFamily="34" charset="-120"/>
              </a:rPr>
              <a:t>比照</a:t>
            </a:r>
            <a:r>
              <a:rPr lang="en-US" altLang="zh-TW" dirty="0" smtClean="0">
                <a:latin typeface="微軟正黑體" panose="020B0604030504040204" pitchFamily="34" charset="-120"/>
                <a:ea typeface="微軟正黑體" panose="020B0604030504040204" pitchFamily="34" charset="-120"/>
              </a:rPr>
              <a:t>106</a:t>
            </a:r>
            <a:r>
              <a:rPr lang="zh-TW" altLang="en-US" dirty="0" smtClean="0">
                <a:latin typeface="微軟正黑體" panose="020B0604030504040204" pitchFamily="34" charset="-120"/>
                <a:ea typeface="微軟正黑體" panose="020B0604030504040204" pitchFamily="34" charset="-120"/>
              </a:rPr>
              <a:t>學年度基北區高級中等學校免試入學超額比序方式</a:t>
            </a:r>
            <a:r>
              <a:rPr lang="en-US" altLang="zh-TW" b="1" dirty="0" smtClean="0">
                <a:solidFill>
                  <a:srgbClr val="FF0000"/>
                </a:solidFill>
                <a:latin typeface="微軟正黑體" panose="020B0604030504040204" pitchFamily="34" charset="-120"/>
                <a:ea typeface="微軟正黑體" panose="020B0604030504040204" pitchFamily="34" charset="-120"/>
              </a:rPr>
              <a:t>(108</a:t>
            </a:r>
            <a:r>
              <a:rPr lang="zh-TW" altLang="en-US" b="1" dirty="0" smtClean="0">
                <a:solidFill>
                  <a:srgbClr val="FF0000"/>
                </a:solidFill>
                <a:latin typeface="微軟正黑體" panose="020B0604030504040204" pitchFamily="34" charset="-120"/>
                <a:ea typeface="微軟正黑體" panose="020B0604030504040204" pitchFamily="34" charset="-120"/>
              </a:rPr>
              <a:t>方案</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a:t>
            </a:r>
            <a:endParaRPr lang="en-US" altLang="zh-TW" dirty="0" smtClean="0">
              <a:latin typeface="微軟正黑體" panose="020B0604030504040204" pitchFamily="34" charset="-120"/>
              <a:ea typeface="微軟正黑體" panose="020B0604030504040204" pitchFamily="34" charset="-120"/>
            </a:endParaRPr>
          </a:p>
          <a:p>
            <a:pPr eaLnBrk="1" hangingPunct="1"/>
            <a:r>
              <a:rPr lang="zh-TW" altLang="en-US" dirty="0" smtClean="0">
                <a:latin typeface="微軟正黑體" panose="020B0604030504040204" pitchFamily="34" charset="-120"/>
                <a:ea typeface="微軟正黑體" panose="020B0604030504040204" pitchFamily="34" charset="-120"/>
              </a:rPr>
              <a:t>志願序積分：</a:t>
            </a:r>
            <a:r>
              <a:rPr lang="zh-TW" altLang="en-US" dirty="0" smtClean="0">
                <a:solidFill>
                  <a:srgbClr val="FF0000"/>
                </a:solidFill>
                <a:latin typeface="微軟正黑體" panose="020B0604030504040204" pitchFamily="34" charset="-120"/>
                <a:ea typeface="微軟正黑體" panose="020B0604030504040204" pitchFamily="34" charset="-120"/>
              </a:rPr>
              <a:t>皆為</a:t>
            </a:r>
            <a:r>
              <a:rPr lang="en-US" altLang="zh-TW" dirty="0" smtClean="0">
                <a:solidFill>
                  <a:srgbClr val="FF0000"/>
                </a:solidFill>
                <a:latin typeface="微軟正黑體" panose="020B0604030504040204" pitchFamily="34" charset="-120"/>
                <a:ea typeface="微軟正黑體" panose="020B0604030504040204" pitchFamily="34" charset="-120"/>
              </a:rPr>
              <a:t>36</a:t>
            </a:r>
            <a:r>
              <a:rPr lang="zh-TW" altLang="en-US" dirty="0" smtClean="0">
                <a:solidFill>
                  <a:srgbClr val="FF0000"/>
                </a:solidFill>
                <a:latin typeface="微軟正黑體" panose="020B0604030504040204" pitchFamily="34" charset="-120"/>
                <a:ea typeface="微軟正黑體" panose="020B0604030504040204" pitchFamily="34" charset="-120"/>
              </a:rPr>
              <a:t>分</a:t>
            </a:r>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因單一志願</a:t>
            </a:r>
            <a:r>
              <a:rPr lang="en-US" altLang="zh-TW" dirty="0" smtClean="0">
                <a:solidFill>
                  <a:srgbClr val="FF0000"/>
                </a:solidFill>
                <a:latin typeface="微軟正黑體" panose="020B0604030504040204" pitchFamily="34" charset="-120"/>
                <a:ea typeface="微軟正黑體" panose="020B0604030504040204" pitchFamily="34" charset="-120"/>
              </a:rPr>
              <a:t>)</a:t>
            </a:r>
          </a:p>
          <a:p>
            <a:pPr eaLnBrk="1" hangingPunct="1"/>
            <a:r>
              <a:rPr lang="zh-TW" altLang="en-US" dirty="0" smtClean="0">
                <a:latin typeface="微軟正黑體" panose="020B0604030504040204" pitchFamily="34" charset="-120"/>
                <a:ea typeface="微軟正黑體" panose="020B0604030504040204" pitchFamily="34" charset="-120"/>
              </a:rPr>
              <a:t>多元學習表現積分：佔</a:t>
            </a:r>
            <a:r>
              <a:rPr lang="en-US" altLang="zh-TW" dirty="0" smtClean="0">
                <a:latin typeface="微軟正黑體" panose="020B0604030504040204" pitchFamily="34" charset="-120"/>
                <a:ea typeface="微軟正黑體" panose="020B0604030504040204" pitchFamily="34" charset="-120"/>
              </a:rPr>
              <a:t>36</a:t>
            </a:r>
            <a:r>
              <a:rPr lang="zh-TW" altLang="en-US" dirty="0" smtClean="0">
                <a:latin typeface="微軟正黑體" panose="020B0604030504040204" pitchFamily="34" charset="-120"/>
                <a:ea typeface="微軟正黑體" panose="020B0604030504040204" pitchFamily="34" charset="-120"/>
              </a:rPr>
              <a:t>分</a:t>
            </a:r>
            <a:endParaRPr lang="en-US" altLang="zh-TW" dirty="0" smtClean="0">
              <a:latin typeface="微軟正黑體" panose="020B0604030504040204" pitchFamily="34" charset="-120"/>
              <a:ea typeface="微軟正黑體" panose="020B0604030504040204" pitchFamily="34" charset="-120"/>
            </a:endParaRPr>
          </a:p>
          <a:p>
            <a:pPr eaLnBrk="1" hangingPunct="1"/>
            <a:r>
              <a:rPr lang="zh-TW" altLang="en-US" dirty="0" smtClean="0">
                <a:latin typeface="微軟正黑體" panose="020B0604030504040204" pitchFamily="34" charset="-120"/>
                <a:ea typeface="微軟正黑體" panose="020B0604030504040204" pitchFamily="34" charset="-120"/>
              </a:rPr>
              <a:t>國中教育會考積分：佔</a:t>
            </a:r>
            <a:r>
              <a:rPr lang="en-US" altLang="zh-TW" dirty="0" smtClean="0">
                <a:latin typeface="微軟正黑體" panose="020B0604030504040204" pitchFamily="34" charset="-120"/>
                <a:ea typeface="微軟正黑體" panose="020B0604030504040204" pitchFamily="34" charset="-120"/>
              </a:rPr>
              <a:t>36</a:t>
            </a:r>
            <a:r>
              <a:rPr lang="zh-TW" altLang="en-US" dirty="0" smtClean="0">
                <a:latin typeface="微軟正黑體" panose="020B0604030504040204" pitchFamily="34" charset="-120"/>
                <a:ea typeface="微軟正黑體" panose="020B0604030504040204" pitchFamily="34" charset="-120"/>
              </a:rPr>
              <a:t>分</a:t>
            </a:r>
          </a:p>
          <a:p>
            <a:pPr eaLnBrk="1" hangingPunct="1"/>
            <a:endParaRPr lang="zh-TW" altLang="zh-TW" dirty="0" smtClean="0">
              <a:latin typeface="微軟正黑體" panose="020B0604030504040204" pitchFamily="34" charset="-120"/>
              <a:ea typeface="微軟正黑體" panose="020B0604030504040204" pitchFamily="34" charset="-120"/>
            </a:endParaRPr>
          </a:p>
          <a:p>
            <a:pPr eaLnBrk="1" hangingPunct="1"/>
            <a:endParaRPr lang="zh-TW" altLang="en-US"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5335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307403" y="332656"/>
            <a:ext cx="6491064" cy="876094"/>
          </a:xfrm>
        </p:spPr>
        <p:txBody>
          <a:bodyPr>
            <a:normAutofit/>
          </a:bodyPr>
          <a:lstStyle/>
          <a:p>
            <a:r>
              <a:rPr lang="zh-TW" altLang="en-US" sz="4800" b="1" dirty="0">
                <a:solidFill>
                  <a:schemeClr val="accent1">
                    <a:lumMod val="50000"/>
                  </a:schemeClr>
                </a:solidFill>
                <a:latin typeface="+mj-ea"/>
              </a:rPr>
              <a:t>十二</a:t>
            </a:r>
            <a:r>
              <a:rPr lang="zh-TW" altLang="en-US" sz="4800" b="1" dirty="0" smtClean="0">
                <a:solidFill>
                  <a:schemeClr val="accent1">
                    <a:lumMod val="50000"/>
                  </a:schemeClr>
                </a:solidFill>
                <a:latin typeface="+mj-ea"/>
                <a:ea typeface="+mj-ea"/>
              </a:rPr>
              <a:t>年國教免學費政策</a:t>
            </a:r>
            <a:endParaRPr lang="zh-TW" altLang="en-US" sz="4800" dirty="0">
              <a:solidFill>
                <a:schemeClr val="accent1">
                  <a:lumMod val="50000"/>
                </a:schemeClr>
              </a:solidFill>
              <a:latin typeface="+mj-ea"/>
              <a:ea typeface="+mj-ea"/>
            </a:endParaRPr>
          </a:p>
        </p:txBody>
      </p:sp>
      <p:sp>
        <p:nvSpPr>
          <p:cNvPr id="13" name="內容版面配置區 2"/>
          <p:cNvSpPr>
            <a:spLocks/>
          </p:cNvSpPr>
          <p:nvPr/>
        </p:nvSpPr>
        <p:spPr bwMode="auto">
          <a:xfrm>
            <a:off x="1043608" y="1185653"/>
            <a:ext cx="7704855" cy="4176464"/>
          </a:xfrm>
          <a:prstGeom prst="rect">
            <a:avLst/>
          </a:prstGeom>
          <a:noFill/>
          <a:ln>
            <a:noFill/>
          </a:ln>
          <a:extLst/>
        </p:spPr>
        <p:txBody>
          <a:bodyPr/>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ts val="1200"/>
              </a:spcBef>
              <a:defRPr/>
            </a:pPr>
            <a:r>
              <a:rPr kumimoji="0" lang="zh-TW" altLang="en-US" sz="2800" b="1" dirty="0" smtClean="0">
                <a:solidFill>
                  <a:srgbClr val="FF0000"/>
                </a:solidFill>
                <a:latin typeface="+mj-ea"/>
                <a:ea typeface="+mj-ea"/>
              </a:rPr>
              <a:t>高職</a:t>
            </a:r>
            <a:r>
              <a:rPr kumimoji="0" lang="en-US" altLang="zh-TW" sz="2800" b="1" dirty="0" smtClean="0">
                <a:solidFill>
                  <a:srgbClr val="FF0000"/>
                </a:solidFill>
                <a:latin typeface="+mj-ea"/>
                <a:ea typeface="+mj-ea"/>
              </a:rPr>
              <a:t>:(</a:t>
            </a:r>
            <a:r>
              <a:rPr kumimoji="0" lang="zh-TW" altLang="en-US" sz="2800" b="1" dirty="0">
                <a:solidFill>
                  <a:srgbClr val="FF0000"/>
                </a:solidFill>
                <a:latin typeface="+mj-ea"/>
                <a:ea typeface="+mj-ea"/>
              </a:rPr>
              <a:t>五專前三年</a:t>
            </a:r>
            <a:r>
              <a:rPr kumimoji="0" lang="en-US" altLang="zh-TW" sz="2800" b="1" dirty="0">
                <a:solidFill>
                  <a:srgbClr val="FF0000"/>
                </a:solidFill>
                <a:latin typeface="+mj-ea"/>
                <a:ea typeface="+mj-ea"/>
              </a:rPr>
              <a:t>)</a:t>
            </a:r>
            <a:r>
              <a:rPr kumimoji="0" lang="zh-TW" altLang="en-US" sz="2800" b="1" dirty="0" smtClean="0">
                <a:solidFill>
                  <a:srgbClr val="FF0000"/>
                </a:solidFill>
                <a:latin typeface="+mj-ea"/>
                <a:ea typeface="+mj-ea"/>
              </a:rPr>
              <a:t>全面</a:t>
            </a:r>
            <a:r>
              <a:rPr kumimoji="0" lang="zh-TW" altLang="en-US" sz="2800" b="1" dirty="0">
                <a:solidFill>
                  <a:srgbClr val="FF0000"/>
                </a:solidFill>
                <a:latin typeface="+mj-ea"/>
                <a:ea typeface="+mj-ea"/>
              </a:rPr>
              <a:t>免</a:t>
            </a:r>
            <a:r>
              <a:rPr kumimoji="0" lang="zh-TW" altLang="en-US" sz="2800" b="1" dirty="0" smtClean="0">
                <a:solidFill>
                  <a:srgbClr val="FF0000"/>
                </a:solidFill>
                <a:latin typeface="+mj-ea"/>
                <a:ea typeface="+mj-ea"/>
              </a:rPr>
              <a:t>學費；</a:t>
            </a:r>
            <a:endParaRPr kumimoji="0" lang="en-US" altLang="zh-TW" sz="2800" b="1" dirty="0" smtClean="0">
              <a:latin typeface="+mj-ea"/>
              <a:ea typeface="+mj-ea"/>
            </a:endParaRPr>
          </a:p>
          <a:p>
            <a:pPr>
              <a:spcBef>
                <a:spcPts val="1200"/>
              </a:spcBef>
              <a:buNone/>
              <a:defRPr/>
            </a:pPr>
            <a:r>
              <a:rPr lang="zh-TW" altLang="en-US" sz="2800" b="1" dirty="0" smtClean="0">
                <a:latin typeface="+mj-ea"/>
                <a:ea typeface="+mj-ea"/>
              </a:rPr>
              <a:t>    </a:t>
            </a:r>
            <a:r>
              <a:rPr lang="zh-TW" altLang="en-US" sz="2800" b="1" dirty="0" smtClean="0">
                <a:solidFill>
                  <a:srgbClr val="FF0000"/>
                </a:solidFill>
                <a:latin typeface="+mj-ea"/>
                <a:ea typeface="+mj-ea"/>
              </a:rPr>
              <a:t>高中</a:t>
            </a:r>
            <a:r>
              <a:rPr lang="en-US" altLang="zh-TW" sz="2800" b="1" dirty="0" smtClean="0">
                <a:solidFill>
                  <a:srgbClr val="FF0000"/>
                </a:solidFill>
                <a:latin typeface="+mj-ea"/>
                <a:ea typeface="+mj-ea"/>
              </a:rPr>
              <a:t>:</a:t>
            </a:r>
          </a:p>
          <a:p>
            <a:pPr>
              <a:spcBef>
                <a:spcPts val="1200"/>
              </a:spcBef>
              <a:buNone/>
              <a:defRPr/>
            </a:pPr>
            <a:r>
              <a:rPr lang="zh-TW" altLang="en-US" sz="2800" b="1" dirty="0">
                <a:solidFill>
                  <a:srgbClr val="FF0000"/>
                </a:solidFill>
                <a:latin typeface="+mj-ea"/>
                <a:ea typeface="+mj-ea"/>
              </a:rPr>
              <a:t> </a:t>
            </a:r>
            <a:r>
              <a:rPr lang="zh-TW" altLang="en-US" sz="2800" b="1" dirty="0" smtClean="0">
                <a:solidFill>
                  <a:srgbClr val="FF0000"/>
                </a:solidFill>
                <a:latin typeface="+mj-ea"/>
                <a:ea typeface="+mj-ea"/>
              </a:rPr>
              <a:t>   </a:t>
            </a:r>
            <a:r>
              <a:rPr lang="zh-TW" altLang="en-US" sz="2800" b="1" dirty="0" smtClean="0">
                <a:latin typeface="+mj-ea"/>
                <a:ea typeface="+mj-ea"/>
              </a:rPr>
              <a:t>家</a:t>
            </a:r>
            <a:r>
              <a:rPr kumimoji="0" lang="zh-TW" altLang="en-US" sz="2800" b="1" dirty="0">
                <a:latin typeface="+mj-ea"/>
                <a:ea typeface="+mj-ea"/>
              </a:rPr>
              <a:t>戶所得</a:t>
            </a:r>
            <a:r>
              <a:rPr kumimoji="0" lang="en-US" altLang="zh-TW" sz="2800" b="1" dirty="0">
                <a:solidFill>
                  <a:srgbClr val="FF0000"/>
                </a:solidFill>
                <a:latin typeface="+mj-ea"/>
                <a:ea typeface="+mj-ea"/>
              </a:rPr>
              <a:t>148</a:t>
            </a:r>
            <a:r>
              <a:rPr kumimoji="0" lang="zh-TW" altLang="en-US" sz="2800" b="1" dirty="0">
                <a:solidFill>
                  <a:srgbClr val="FF0000"/>
                </a:solidFill>
                <a:latin typeface="+mj-ea"/>
                <a:ea typeface="+mj-ea"/>
              </a:rPr>
              <a:t>萬</a:t>
            </a:r>
            <a:r>
              <a:rPr kumimoji="0" lang="zh-TW" altLang="en-US" sz="2800" b="1" dirty="0" smtClean="0">
                <a:solidFill>
                  <a:srgbClr val="FF0000"/>
                </a:solidFill>
                <a:latin typeface="+mj-ea"/>
                <a:ea typeface="+mj-ea"/>
              </a:rPr>
              <a:t>元</a:t>
            </a:r>
            <a:r>
              <a:rPr lang="zh-TW" altLang="en-US" sz="2800" b="1" dirty="0" smtClean="0">
                <a:latin typeface="+mj-ea"/>
                <a:ea typeface="+mj-ea"/>
              </a:rPr>
              <a:t>以下均</a:t>
            </a:r>
            <a:r>
              <a:rPr kumimoji="0" lang="zh-TW" altLang="en-US" sz="2800" b="1" dirty="0" smtClean="0">
                <a:latin typeface="+mj-ea"/>
                <a:ea typeface="+mj-ea"/>
              </a:rPr>
              <a:t>免學費；</a:t>
            </a:r>
            <a:endParaRPr kumimoji="0" lang="en-US" altLang="zh-TW" sz="2800" b="1" dirty="0" smtClean="0">
              <a:latin typeface="+mj-ea"/>
              <a:ea typeface="+mj-ea"/>
            </a:endParaRPr>
          </a:p>
          <a:p>
            <a:pPr>
              <a:spcBef>
                <a:spcPts val="1200"/>
              </a:spcBef>
              <a:buNone/>
              <a:defRPr/>
            </a:pPr>
            <a:r>
              <a:rPr lang="zh-TW" altLang="en-US" sz="2800" b="1" dirty="0">
                <a:latin typeface="+mj-ea"/>
                <a:ea typeface="+mj-ea"/>
              </a:rPr>
              <a:t> </a:t>
            </a:r>
            <a:r>
              <a:rPr lang="zh-TW" altLang="en-US" sz="2800" b="1" dirty="0" smtClean="0">
                <a:latin typeface="+mj-ea"/>
                <a:ea typeface="+mj-ea"/>
              </a:rPr>
              <a:t>   家戶所得</a:t>
            </a:r>
            <a:r>
              <a:rPr lang="en-US" altLang="zh-TW" sz="2800" b="1" dirty="0" smtClean="0">
                <a:latin typeface="+mj-ea"/>
                <a:ea typeface="+mj-ea"/>
              </a:rPr>
              <a:t>148</a:t>
            </a:r>
            <a:r>
              <a:rPr lang="zh-TW" altLang="en-US" sz="2800" b="1" dirty="0" smtClean="0">
                <a:latin typeface="+mj-ea"/>
                <a:ea typeface="+mj-ea"/>
              </a:rPr>
              <a:t>萬元以上，就讀私校依戶籍所在縣市補助</a:t>
            </a:r>
            <a:r>
              <a:rPr lang="en-US" altLang="zh-TW" sz="2800" b="1" dirty="0" smtClean="0">
                <a:latin typeface="+mj-ea"/>
                <a:ea typeface="+mj-ea"/>
              </a:rPr>
              <a:t>5000</a:t>
            </a:r>
            <a:r>
              <a:rPr lang="zh-TW" altLang="en-US" sz="2800" b="1" dirty="0" smtClean="0">
                <a:latin typeface="+mj-ea"/>
                <a:ea typeface="+mj-ea"/>
              </a:rPr>
              <a:t>或</a:t>
            </a:r>
            <a:r>
              <a:rPr lang="en-US" altLang="zh-TW" sz="2800" b="1" dirty="0" smtClean="0">
                <a:latin typeface="+mj-ea"/>
                <a:ea typeface="+mj-ea"/>
              </a:rPr>
              <a:t>6000</a:t>
            </a:r>
            <a:r>
              <a:rPr lang="zh-TW" altLang="en-US" sz="2800" b="1" dirty="0" smtClean="0">
                <a:latin typeface="+mj-ea"/>
                <a:ea typeface="+mj-ea"/>
              </a:rPr>
              <a:t>元</a:t>
            </a:r>
            <a:r>
              <a:rPr lang="en-US" altLang="zh-TW" sz="1600" dirty="0" smtClean="0">
                <a:latin typeface="+mj-ea"/>
                <a:ea typeface="+mj-ea"/>
              </a:rPr>
              <a:t>(</a:t>
            </a:r>
            <a:r>
              <a:rPr lang="zh-TW" altLang="en-US" sz="1600" dirty="0" smtClean="0">
                <a:latin typeface="+mj-ea"/>
                <a:ea typeface="+mj-ea"/>
              </a:rPr>
              <a:t>台北市</a:t>
            </a:r>
            <a:r>
              <a:rPr lang="en-US" altLang="zh-TW" sz="1600" dirty="0" smtClean="0">
                <a:latin typeface="+mj-ea"/>
                <a:ea typeface="+mj-ea"/>
              </a:rPr>
              <a:t>)</a:t>
            </a:r>
            <a:r>
              <a:rPr lang="zh-TW" altLang="en-US" sz="2800" b="1" dirty="0" smtClean="0">
                <a:latin typeface="+mj-ea"/>
                <a:ea typeface="+mj-ea"/>
              </a:rPr>
              <a:t>。</a:t>
            </a:r>
            <a:endParaRPr lang="en-US" altLang="zh-TW" sz="2800" b="1" dirty="0" smtClean="0">
              <a:latin typeface="+mj-ea"/>
              <a:ea typeface="+mj-ea"/>
            </a:endParaRPr>
          </a:p>
          <a:p>
            <a:pPr>
              <a:spcBef>
                <a:spcPts val="1200"/>
              </a:spcBef>
              <a:buNone/>
              <a:defRPr/>
            </a:pPr>
            <a:r>
              <a:rPr kumimoji="0" lang="zh-TW" altLang="en-US" sz="2800" b="1" dirty="0" smtClean="0">
                <a:latin typeface="+mj-ea"/>
                <a:ea typeface="+mj-ea"/>
              </a:rPr>
              <a:t>    </a:t>
            </a:r>
            <a:r>
              <a:rPr kumimoji="0" lang="zh-TW" altLang="en-US" sz="2800" b="1" dirty="0" smtClean="0">
                <a:solidFill>
                  <a:srgbClr val="FF0000"/>
                </a:solidFill>
                <a:latin typeface="+mj-ea"/>
                <a:ea typeface="+mj-ea"/>
              </a:rPr>
              <a:t>綜合高中</a:t>
            </a:r>
            <a:r>
              <a:rPr lang="zh-TW" altLang="en-US" sz="2800" b="1" dirty="0" smtClean="0">
                <a:latin typeface="+mj-ea"/>
                <a:ea typeface="+mj-ea"/>
              </a:rPr>
              <a:t>：</a:t>
            </a:r>
            <a:endParaRPr lang="en-US" altLang="zh-TW" sz="2800" b="1" dirty="0" smtClean="0">
              <a:latin typeface="+mj-ea"/>
              <a:ea typeface="+mj-ea"/>
            </a:endParaRPr>
          </a:p>
          <a:p>
            <a:pPr>
              <a:spcBef>
                <a:spcPts val="1200"/>
              </a:spcBef>
              <a:buNone/>
              <a:defRPr/>
            </a:pPr>
            <a:r>
              <a:rPr lang="zh-TW" altLang="en-US" sz="2800" b="1" dirty="0">
                <a:latin typeface="+mj-ea"/>
                <a:ea typeface="+mj-ea"/>
              </a:rPr>
              <a:t> </a:t>
            </a:r>
            <a:r>
              <a:rPr lang="zh-TW" altLang="en-US" sz="2800" b="1" dirty="0" smtClean="0">
                <a:latin typeface="+mj-ea"/>
                <a:ea typeface="+mj-ea"/>
              </a:rPr>
              <a:t>    高一</a:t>
            </a:r>
            <a:r>
              <a:rPr kumimoji="0" lang="zh-TW" altLang="en-US" sz="2800" b="1" dirty="0" smtClean="0">
                <a:latin typeface="+mj-ea"/>
                <a:ea typeface="+mj-ea"/>
              </a:rPr>
              <a:t>比照高職免學費，高二、三</a:t>
            </a:r>
            <a:r>
              <a:rPr kumimoji="0" lang="zh-TW" altLang="en-US" sz="2800" b="1" dirty="0" smtClean="0">
                <a:solidFill>
                  <a:srgbClr val="FF0000"/>
                </a:solidFill>
                <a:latin typeface="+mj-ea"/>
                <a:ea typeface="+mj-ea"/>
              </a:rPr>
              <a:t>依所選學程比照高職或高中方式辦理</a:t>
            </a:r>
            <a:r>
              <a:rPr kumimoji="0" lang="zh-TW" altLang="en-US" sz="2800" b="1" dirty="0" smtClean="0">
                <a:latin typeface="+mj-ea"/>
                <a:ea typeface="+mj-ea"/>
              </a:rPr>
              <a:t>。</a:t>
            </a:r>
            <a:endParaRPr kumimoji="0" lang="en-US" altLang="zh-TW" sz="2800" b="1" dirty="0" smtClean="0">
              <a:latin typeface="+mj-ea"/>
              <a:ea typeface="+mj-ea"/>
            </a:endParaRPr>
          </a:p>
          <a:p>
            <a:pPr>
              <a:spcBef>
                <a:spcPts val="1200"/>
              </a:spcBef>
              <a:buNone/>
              <a:defRPr/>
            </a:pPr>
            <a:r>
              <a:rPr lang="zh-TW" altLang="en-US" sz="2800" b="1"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en-US" altLang="zh-TW" sz="1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91928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32408" y="260648"/>
            <a:ext cx="4464496" cy="654896"/>
          </a:xfrm>
          <a:solidFill>
            <a:schemeClr val="accent2">
              <a:lumMod val="40000"/>
              <a:lumOff val="60000"/>
            </a:schemeClr>
          </a:solidFill>
        </p:spPr>
        <p:txBody>
          <a:bodyPr vert="horz" anchor="b">
            <a:noAutofit/>
          </a:bodyPr>
          <a:lstStyle/>
          <a:p>
            <a:pPr algn="ctr"/>
            <a:r>
              <a:rPr lang="zh-TW" altLang="en-US" sz="3600" b="1" dirty="0">
                <a:solidFill>
                  <a:schemeClr val="tx1">
                    <a:lumMod val="95000"/>
                    <a:lumOff val="5000"/>
                  </a:schemeClr>
                </a:solidFill>
                <a:latin typeface="微軟正黑體" panose="020B0604030504040204" pitchFamily="34" charset="-120"/>
              </a:rPr>
              <a:t>第二類公告分發序</a:t>
            </a:r>
            <a:endParaRPr lang="en-US" altLang="zh-TW" sz="3600" b="1" dirty="0">
              <a:solidFill>
                <a:schemeClr val="tx1">
                  <a:lumMod val="95000"/>
                  <a:lumOff val="5000"/>
                </a:schemeClr>
              </a:solidFill>
              <a:latin typeface="微軟正黑體" panose="020B0604030504040204" pitchFamily="34" charset="-120"/>
            </a:endParaRPr>
          </a:p>
        </p:txBody>
      </p:sp>
      <p:sp>
        <p:nvSpPr>
          <p:cNvPr id="16386" name="內容版面配置區 2"/>
          <p:cNvSpPr>
            <a:spLocks noGrp="1"/>
          </p:cNvSpPr>
          <p:nvPr>
            <p:ph idx="1"/>
          </p:nvPr>
        </p:nvSpPr>
        <p:spPr>
          <a:xfrm>
            <a:off x="1115616" y="1340768"/>
            <a:ext cx="7498080" cy="4800600"/>
          </a:xfrm>
        </p:spPr>
        <p:txBody>
          <a:bodyPr/>
          <a:lstStyle/>
          <a:p>
            <a:pPr eaLnBrk="1" hangingPunct="1"/>
            <a:r>
              <a:rPr lang="zh-TW" altLang="en-US" dirty="0" smtClean="0">
                <a:latin typeface="微軟正黑體" panose="020B0604030504040204" pitchFamily="34" charset="-120"/>
                <a:ea typeface="微軟正黑體" panose="020B0604030504040204" pitchFamily="34" charset="-120"/>
              </a:rPr>
              <a:t>各招生學校</a:t>
            </a:r>
            <a:r>
              <a:rPr lang="zh-TW" altLang="en-US" b="1" u="sng" dirty="0" smtClean="0">
                <a:solidFill>
                  <a:srgbClr val="FF0000"/>
                </a:solidFill>
                <a:latin typeface="微軟正黑體" panose="020B0604030504040204" pitchFamily="34" charset="-120"/>
                <a:ea typeface="微軟正黑體" panose="020B0604030504040204" pitchFamily="34" charset="-120"/>
              </a:rPr>
              <a:t>以招生名額</a:t>
            </a:r>
            <a:r>
              <a:rPr lang="en-US" altLang="zh-TW" b="1" u="sng" dirty="0" smtClean="0">
                <a:solidFill>
                  <a:srgbClr val="0070C0"/>
                </a:solidFill>
                <a:latin typeface="微軟正黑體" panose="020B0604030504040204" pitchFamily="34" charset="-120"/>
                <a:ea typeface="微軟正黑體" panose="020B0604030504040204" pitchFamily="34" charset="-120"/>
              </a:rPr>
              <a:t>2</a:t>
            </a:r>
            <a:r>
              <a:rPr lang="zh-TW" altLang="en-US" b="1" u="sng" dirty="0" smtClean="0">
                <a:solidFill>
                  <a:srgbClr val="FF0000"/>
                </a:solidFill>
                <a:latin typeface="微軟正黑體" panose="020B0604030504040204" pitchFamily="34" charset="-120"/>
                <a:ea typeface="微軟正黑體" panose="020B0604030504040204" pitchFamily="34" charset="-120"/>
              </a:rPr>
              <a:t>倍公告分發序名單</a:t>
            </a:r>
            <a:r>
              <a:rPr lang="zh-TW" altLang="en-US" dirty="0" smtClean="0">
                <a:latin typeface="微軟正黑體" panose="020B0604030504040204" pitchFamily="34" charset="-120"/>
                <a:ea typeface="微軟正黑體" panose="020B0604030504040204" pitchFamily="34" charset="-120"/>
              </a:rPr>
              <a:t>，學生按照學校公告之分發序，於簡章規定時間至指定地點</a:t>
            </a:r>
            <a:r>
              <a:rPr lang="zh-TW" altLang="en-US" b="1" u="sng" dirty="0" smtClean="0">
                <a:solidFill>
                  <a:srgbClr val="FF0000"/>
                </a:solidFill>
                <a:latin typeface="微軟正黑體" panose="020B0604030504040204" pitchFamily="34" charset="-120"/>
                <a:ea typeface="微軟正黑體" panose="020B0604030504040204" pitchFamily="34" charset="-120"/>
              </a:rPr>
              <a:t>依序辦理現場登記、撕榜、報到作業。</a:t>
            </a:r>
            <a:endParaRPr lang="zh-TW" altLang="zh-TW" b="1" u="sng" dirty="0" smtClean="0">
              <a:solidFill>
                <a:srgbClr val="FF0000"/>
              </a:solidFill>
              <a:latin typeface="微軟正黑體" panose="020B0604030504040204" pitchFamily="34" charset="-120"/>
              <a:ea typeface="微軟正黑體" panose="020B0604030504040204" pitchFamily="34" charset="-120"/>
            </a:endParaRPr>
          </a:p>
          <a:p>
            <a:pPr eaLnBrk="1" hangingPunct="1"/>
            <a:endParaRPr lang="zh-TW" altLang="en-US"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180898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260648"/>
            <a:ext cx="7488832" cy="726904"/>
          </a:xfrm>
          <a:solidFill>
            <a:schemeClr val="accent2">
              <a:lumMod val="40000"/>
              <a:lumOff val="60000"/>
            </a:schemeClr>
          </a:solidFill>
        </p:spPr>
        <p:txBody>
          <a:bodyPr>
            <a:normAutofit fontScale="90000"/>
          </a:bodyPr>
          <a:lstStyle/>
          <a:p>
            <a:pPr algn="ctr" eaLnBrk="1" fontAlgn="auto" hangingPunct="1">
              <a:spcAft>
                <a:spcPts val="0"/>
              </a:spcAft>
              <a:defRPr/>
            </a:pPr>
            <a:r>
              <a:rPr lang="zh-TW" altLang="en-US" b="1" dirty="0">
                <a:solidFill>
                  <a:schemeClr val="accent5">
                    <a:lumMod val="50000"/>
                  </a:schemeClr>
                </a:solidFill>
                <a:latin typeface="微軟正黑體" panose="020B0604030504040204" pitchFamily="34" charset="-120"/>
              </a:rPr>
              <a:t>登記、撕榜、</a:t>
            </a:r>
            <a:r>
              <a:rPr lang="zh-TW" altLang="en-US" b="1" dirty="0" smtClean="0">
                <a:solidFill>
                  <a:schemeClr val="accent5">
                    <a:lumMod val="50000"/>
                  </a:schemeClr>
                </a:solidFill>
                <a:latin typeface="微軟正黑體" panose="020B0604030504040204" pitchFamily="34" charset="-120"/>
              </a:rPr>
              <a:t>報到</a:t>
            </a:r>
            <a:r>
              <a:rPr lang="en-US" altLang="zh-TW" sz="2000" b="1" dirty="0" smtClean="0">
                <a:solidFill>
                  <a:srgbClr val="FF0000"/>
                </a:solidFill>
                <a:latin typeface="微軟正黑體" panose="020B0604030504040204" pitchFamily="34" charset="-120"/>
              </a:rPr>
              <a:t>-</a:t>
            </a:r>
            <a:r>
              <a:rPr lang="zh-TW" altLang="en-US" sz="2000" b="1" dirty="0">
                <a:solidFill>
                  <a:srgbClr val="FF0000"/>
                </a:solidFill>
                <a:latin typeface="微軟正黑體" panose="020B0604030504040204" pitchFamily="34" charset="-120"/>
              </a:rPr>
              <a:t>實際作法請以簡章為準</a:t>
            </a:r>
            <a:r>
              <a:rPr lang="en-US" altLang="zh-TW" sz="2000" b="1" dirty="0">
                <a:solidFill>
                  <a:srgbClr val="FF0000"/>
                </a:solidFill>
                <a:latin typeface="微軟正黑體" panose="020B0604030504040204" pitchFamily="34" charset="-120"/>
              </a:rPr>
              <a:t>!</a:t>
            </a:r>
            <a:endParaRPr lang="en-US" altLang="zh-TW" sz="2000" b="1" dirty="0" smtClean="0">
              <a:latin typeface="微軟正黑體" panose="020B0604030504040204" pitchFamily="34" charset="-120"/>
            </a:endParaRPr>
          </a:p>
        </p:txBody>
      </p:sp>
      <p:sp>
        <p:nvSpPr>
          <p:cNvPr id="18434" name="內容版面配置區 2"/>
          <p:cNvSpPr>
            <a:spLocks noGrp="1"/>
          </p:cNvSpPr>
          <p:nvPr>
            <p:ph idx="1"/>
          </p:nvPr>
        </p:nvSpPr>
        <p:spPr>
          <a:xfrm>
            <a:off x="1187624" y="1268760"/>
            <a:ext cx="7498080" cy="4800600"/>
          </a:xfrm>
        </p:spPr>
        <p:txBody>
          <a:bodyPr>
            <a:normAutofit/>
          </a:bodyPr>
          <a:lstStyle/>
          <a:p>
            <a:pPr eaLnBrk="1" hangingPunct="1"/>
            <a:r>
              <a:rPr lang="zh-TW" altLang="en-US" sz="4800" b="1" u="sng" dirty="0" smtClean="0">
                <a:solidFill>
                  <a:srgbClr val="FF0000"/>
                </a:solidFill>
                <a:latin typeface="微軟正黑體" panose="020B0604030504040204" pitchFamily="34" charset="-120"/>
                <a:ea typeface="微軟正黑體" panose="020B0604030504040204" pitchFamily="34" charset="-120"/>
              </a:rPr>
              <a:t>完成撕榜作業並取得招生學校發放之錄取證明，即視為錄取且報到該校</a:t>
            </a:r>
            <a:r>
              <a:rPr lang="en-US" altLang="zh-TW" sz="4800" b="1" u="sng" dirty="0" smtClean="0">
                <a:solidFill>
                  <a:srgbClr val="FF0000"/>
                </a:solidFill>
                <a:latin typeface="微軟正黑體" panose="020B0604030504040204" pitchFamily="34" charset="-120"/>
                <a:ea typeface="微軟正黑體" panose="020B0604030504040204" pitchFamily="34" charset="-120"/>
              </a:rPr>
              <a:t>(</a:t>
            </a:r>
            <a:r>
              <a:rPr lang="zh-TW" altLang="en-US" sz="4800" b="1" u="sng" dirty="0" smtClean="0">
                <a:solidFill>
                  <a:srgbClr val="FF0000"/>
                </a:solidFill>
                <a:latin typeface="微軟正黑體" panose="020B0604030504040204" pitchFamily="34" charset="-120"/>
                <a:ea typeface="微軟正黑體" panose="020B0604030504040204" pitchFamily="34" charset="-120"/>
              </a:rPr>
              <a:t>科</a:t>
            </a:r>
            <a:r>
              <a:rPr lang="en-US" altLang="zh-TW" sz="4800" b="1" u="sng" dirty="0" smtClean="0">
                <a:solidFill>
                  <a:srgbClr val="FF0000"/>
                </a:solidFill>
                <a:latin typeface="微軟正黑體" panose="020B0604030504040204" pitchFamily="34" charset="-120"/>
                <a:ea typeface="微軟正黑體" panose="020B0604030504040204" pitchFamily="34" charset="-120"/>
              </a:rPr>
              <a:t>)</a:t>
            </a:r>
            <a:r>
              <a:rPr lang="zh-TW" altLang="en-US" sz="4800" dirty="0" smtClean="0">
                <a:latin typeface="微軟正黑體" panose="020B0604030504040204" pitchFamily="34" charset="-120"/>
                <a:ea typeface="微軟正黑體" panose="020B0604030504040204" pitchFamily="34" charset="-120"/>
              </a:rPr>
              <a:t>。</a:t>
            </a:r>
            <a:endParaRPr lang="en-US" altLang="zh-TW" sz="4800" b="1" dirty="0" smtClean="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09993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27584" y="188640"/>
            <a:ext cx="7772400" cy="1362075"/>
          </a:xfrm>
        </p:spPr>
        <p:txBody>
          <a:bodyPr>
            <a:normAutofit/>
          </a:bodyPr>
          <a:lstStyle/>
          <a:p>
            <a:r>
              <a:rPr lang="zh-TW" altLang="zh-TW" sz="4300" dirty="0">
                <a:solidFill>
                  <a:srgbClr val="7030A0"/>
                </a:solidFill>
              </a:rPr>
              <a:t>適合學術傾向學生的入學管道</a:t>
            </a:r>
            <a:endParaRPr lang="zh-TW" altLang="en-US" sz="4300" dirty="0">
              <a:solidFill>
                <a:srgbClr val="7030A0"/>
              </a:solidFill>
            </a:endParaRPr>
          </a:p>
        </p:txBody>
      </p:sp>
      <p:sp>
        <p:nvSpPr>
          <p:cNvPr id="5" name="文字版面配置區 4"/>
          <p:cNvSpPr>
            <a:spLocks noGrp="1"/>
          </p:cNvSpPr>
          <p:nvPr>
            <p:ph type="body" idx="1"/>
          </p:nvPr>
        </p:nvSpPr>
        <p:spPr/>
        <p:txBody>
          <a:bodyPr/>
          <a:lstStyle/>
          <a:p>
            <a:endParaRPr lang="zh-TW" alt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7445" y="1723058"/>
            <a:ext cx="1560513"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 y="4221088"/>
            <a:ext cx="19685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資料庫圖表 5"/>
          <p:cNvGraphicFramePr/>
          <p:nvPr>
            <p:extLst>
              <p:ext uri="{D42A27DB-BD31-4B8C-83A1-F6EECF244321}">
                <p14:modId xmlns:p14="http://schemas.microsoft.com/office/powerpoint/2010/main" val="2989288952"/>
              </p:ext>
            </p:extLst>
          </p:nvPr>
        </p:nvGraphicFramePr>
        <p:xfrm>
          <a:off x="1524000" y="1397000"/>
          <a:ext cx="6504384" cy="47683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60146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36513"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gray">
          <a:xfrm>
            <a:off x="-36513" y="5013325"/>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gray">
          <a:xfrm>
            <a:off x="-36513" y="2781300"/>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矩形 7"/>
          <p:cNvSpPr/>
          <p:nvPr/>
        </p:nvSpPr>
        <p:spPr>
          <a:xfrm>
            <a:off x="179388" y="2811463"/>
            <a:ext cx="8785225" cy="204787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p>
        </p:txBody>
      </p:sp>
      <p:pic>
        <p:nvPicPr>
          <p:cNvPr id="9"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gray">
          <a:xfrm>
            <a:off x="153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0" name="直線接點 9"/>
          <p:cNvCxnSpPr/>
          <p:nvPr/>
        </p:nvCxnSpPr>
        <p:spPr>
          <a:xfrm>
            <a:off x="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gray">
          <a:xfrm>
            <a:off x="144463" y="2924175"/>
            <a:ext cx="915035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圖片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675" y="1600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4"/>
          <p:cNvSpPr txBox="1">
            <a:spLocks noChangeArrowheads="1"/>
          </p:cNvSpPr>
          <p:nvPr/>
        </p:nvSpPr>
        <p:spPr bwMode="auto">
          <a:xfrm>
            <a:off x="590550" y="3308350"/>
            <a:ext cx="7962900" cy="95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Font typeface="Wingdings" pitchFamily="2" charset="2"/>
              <a:buChar char="v"/>
              <a:defRPr sz="2800" b="1">
                <a:solidFill>
                  <a:schemeClr val="tx1"/>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ClrTx/>
              <a:buFontTx/>
              <a:buNone/>
            </a:pPr>
            <a:r>
              <a:rPr lang="zh-TW" altLang="en-US" sz="4800" dirty="0" smtClean="0">
                <a:solidFill>
                  <a:srgbClr val="FFC000"/>
                </a:solidFill>
                <a:latin typeface="微軟正黑體" panose="020B0604030504040204" pitchFamily="34" charset="-120"/>
                <a:ea typeface="微軟正黑體" panose="020B0604030504040204" pitchFamily="34" charset="-120"/>
              </a:rPr>
              <a:t>科學班甄選入學相關說明</a:t>
            </a:r>
            <a:endParaRPr lang="zh-TW" altLang="en-US" sz="4800" dirty="0">
              <a:solidFill>
                <a:srgbClr val="FFC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4412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2"/>
          <p:cNvSpPr txBox="1">
            <a:spLocks/>
          </p:cNvSpPr>
          <p:nvPr/>
        </p:nvSpPr>
        <p:spPr>
          <a:xfrm>
            <a:off x="1082353" y="1064263"/>
            <a:ext cx="7666111"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Arial" panose="020B0604020202020204" pitchFamily="34" charset="0"/>
              <a:buChar char="•"/>
              <a:defRPr/>
            </a:pPr>
            <a:r>
              <a:rPr lang="zh-TW" altLang="zh-TW" sz="4800" b="1" dirty="0" smtClean="0"/>
              <a:t>提供具</a:t>
            </a:r>
            <a:r>
              <a:rPr lang="zh-TW" altLang="zh-TW" sz="4800" b="1" dirty="0" smtClean="0">
                <a:solidFill>
                  <a:srgbClr val="FF0000"/>
                </a:solidFill>
              </a:rPr>
              <a:t>科學潛能</a:t>
            </a:r>
            <a:r>
              <a:rPr lang="zh-TW" altLang="zh-TW" sz="4800" b="1" dirty="0" smtClean="0"/>
              <a:t>之高級中等學校優秀學生適性發展機會。</a:t>
            </a:r>
          </a:p>
          <a:p>
            <a:pPr marL="0" indent="0">
              <a:spcBef>
                <a:spcPct val="20000"/>
              </a:spcBef>
              <a:buClrTx/>
              <a:buSzTx/>
              <a:buNone/>
              <a:defRPr/>
            </a:pPr>
            <a:endParaRPr lang="zh-TW" altLang="en-US" sz="4800" b="1" dirty="0"/>
          </a:p>
        </p:txBody>
      </p:sp>
      <p:sp>
        <p:nvSpPr>
          <p:cNvPr id="6" name="文字方塊 5"/>
          <p:cNvSpPr txBox="1"/>
          <p:nvPr/>
        </p:nvSpPr>
        <p:spPr>
          <a:xfrm>
            <a:off x="2915816" y="5744783"/>
            <a:ext cx="5688632" cy="369332"/>
          </a:xfrm>
          <a:prstGeom prst="rect">
            <a:avLst/>
          </a:prstGeom>
          <a:noFill/>
        </p:spPr>
        <p:txBody>
          <a:bodyPr wrap="square" rtlCol="0">
            <a:spAutoFit/>
          </a:bodyPr>
          <a:lstStyle/>
          <a:p>
            <a:r>
              <a:rPr lang="zh-TW" altLang="en-US" dirty="0" smtClean="0"/>
              <a:t>資料來源：</a:t>
            </a:r>
            <a:r>
              <a:rPr lang="zh-TW" altLang="zh-TW" dirty="0" smtClean="0">
                <a:solidFill>
                  <a:srgbClr val="002060"/>
                </a:solidFill>
              </a:rPr>
              <a:t>普通</a:t>
            </a:r>
            <a:r>
              <a:rPr lang="zh-TW" altLang="zh-TW" dirty="0">
                <a:solidFill>
                  <a:srgbClr val="002060"/>
                </a:solidFill>
              </a:rPr>
              <a:t>型高級中等學校科學班實施計畫</a:t>
            </a:r>
            <a:endParaRPr lang="zh-TW" altLang="en-US" dirty="0"/>
          </a:p>
        </p:txBody>
      </p:sp>
      <p:sp>
        <p:nvSpPr>
          <p:cNvPr id="7" name="文字方塊 6"/>
          <p:cNvSpPr txBox="1"/>
          <p:nvPr/>
        </p:nvSpPr>
        <p:spPr>
          <a:xfrm>
            <a:off x="1403648" y="332656"/>
            <a:ext cx="1954381" cy="615553"/>
          </a:xfrm>
          <a:prstGeom prst="rect">
            <a:avLst/>
          </a:prstGeom>
          <a:noFill/>
        </p:spPr>
        <p:txBody>
          <a:bodyPr wrap="none" rtlCol="0">
            <a:spAutoFit/>
          </a:bodyPr>
          <a:lstStyle/>
          <a:p>
            <a:r>
              <a:rPr lang="zh-TW" altLang="en-US" sz="3400" b="1" cap="all" spc="50" dirty="0">
                <a:ln w="15875" cmpd="sng">
                  <a:solidFill>
                    <a:srgbClr val="FFFFFF"/>
                  </a:solidFill>
                  <a:prstDash val="solid"/>
                </a:ln>
                <a:latin typeface="微軟正黑體" panose="020B0604030504040204" pitchFamily="34" charset="-120"/>
                <a:ea typeface="+mj-ea"/>
              </a:rPr>
              <a:t>設班目的</a:t>
            </a:r>
          </a:p>
        </p:txBody>
      </p:sp>
    </p:spTree>
    <p:extLst>
      <p:ext uri="{BB962C8B-B14F-4D97-AF65-F5344CB8AC3E}">
        <p14:creationId xmlns:p14="http://schemas.microsoft.com/office/powerpoint/2010/main" val="351917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980728"/>
            <a:ext cx="7416824" cy="4216539"/>
          </a:xfrm>
          <a:prstGeom prst="rect">
            <a:avLst/>
          </a:prstGeom>
        </p:spPr>
        <p:txBody>
          <a:bodyPr wrap="square">
            <a:spAutoFit/>
          </a:bodyPr>
          <a:lstStyle/>
          <a:p>
            <a:pPr marL="457200" indent="-457200">
              <a:buAutoNum type="ea1ChtPeriod"/>
            </a:pPr>
            <a:r>
              <a:rPr lang="zh-TW" altLang="en-US" sz="2400" dirty="0" smtClean="0"/>
              <a:t>得</a:t>
            </a:r>
            <a:r>
              <a:rPr lang="zh-TW" altLang="en-US" sz="2400" dirty="0"/>
              <a:t>彈性設計科學專業領域科目；其應修學分數及</a:t>
            </a:r>
            <a:r>
              <a:rPr lang="zh-TW" altLang="en-US" sz="2400" dirty="0" smtClean="0"/>
              <a:t>教</a:t>
            </a:r>
            <a:endParaRPr lang="en-US" altLang="zh-TW" sz="2400" dirty="0" smtClean="0"/>
          </a:p>
          <a:p>
            <a:r>
              <a:rPr lang="zh-TW" altLang="en-US" sz="2400" dirty="0"/>
              <a:t> </a:t>
            </a:r>
            <a:r>
              <a:rPr lang="zh-TW" altLang="en-US" sz="2400" dirty="0" smtClean="0"/>
              <a:t>     學</a:t>
            </a:r>
            <a:r>
              <a:rPr lang="zh-TW" altLang="en-US" sz="2400" dirty="0"/>
              <a:t>方式，由</a:t>
            </a:r>
            <a:r>
              <a:rPr lang="zh-TW" altLang="en-US" sz="2400" dirty="0">
                <a:solidFill>
                  <a:srgbClr val="00B0F0"/>
                </a:solidFill>
              </a:rPr>
              <a:t>合作大學</a:t>
            </a:r>
            <a:r>
              <a:rPr lang="zh-TW" altLang="en-US" sz="2400" dirty="0"/>
              <a:t>與</a:t>
            </a:r>
            <a:r>
              <a:rPr lang="zh-TW" altLang="en-US" sz="2400" dirty="0">
                <a:solidFill>
                  <a:srgbClr val="00B0F0"/>
                </a:solidFill>
              </a:rPr>
              <a:t>設班高級中學</a:t>
            </a:r>
            <a:r>
              <a:rPr lang="zh-TW" altLang="en-US" sz="2400" dirty="0"/>
              <a:t>共同規劃。</a:t>
            </a:r>
          </a:p>
          <a:p>
            <a:r>
              <a:rPr lang="zh-TW" altLang="en-US" sz="2400" dirty="0"/>
              <a:t>二</a:t>
            </a:r>
            <a:r>
              <a:rPr lang="en-US" altLang="zh-TW" sz="2400" dirty="0"/>
              <a:t>.</a:t>
            </a:r>
            <a:r>
              <a:rPr lang="zh-TW" altLang="en-US" sz="2400" dirty="0"/>
              <a:t>科學班課程分二階段：</a:t>
            </a:r>
            <a:endParaRPr lang="en-US" altLang="zh-TW" sz="2400" dirty="0"/>
          </a:p>
          <a:p>
            <a:pPr marL="857250" lvl="1" indent="-457200"/>
            <a:r>
              <a:rPr lang="zh-TW" altLang="en-US" sz="2400" b="1" dirty="0">
                <a:solidFill>
                  <a:srgbClr val="00B0F0"/>
                </a:solidFill>
              </a:rPr>
              <a:t>第一階段學程</a:t>
            </a:r>
            <a:r>
              <a:rPr lang="en-US" altLang="zh-TW" sz="2400" b="1" dirty="0"/>
              <a:t>(</a:t>
            </a:r>
            <a:r>
              <a:rPr lang="zh-TW" altLang="en-US" sz="2400" b="1" dirty="0"/>
              <a:t>高一及高二</a:t>
            </a:r>
            <a:r>
              <a:rPr lang="en-US" altLang="zh-TW" sz="2400" b="1" dirty="0"/>
              <a:t>)</a:t>
            </a:r>
            <a:r>
              <a:rPr lang="zh-TW" altLang="en-US" sz="2400" b="1" dirty="0"/>
              <a:t>學生應修讀普通高級中學基礎科學相關科目與人文及社會相關領域學分</a:t>
            </a:r>
            <a:r>
              <a:rPr lang="zh-TW" altLang="en-US" sz="2400" b="1" dirty="0" smtClean="0"/>
              <a:t>，</a:t>
            </a:r>
            <a:endParaRPr lang="en-US" altLang="zh-TW" sz="2400" b="1" dirty="0" smtClean="0"/>
          </a:p>
          <a:p>
            <a:pPr marL="857250" lvl="1" indent="-457200"/>
            <a:r>
              <a:rPr lang="zh-TW" altLang="en-US" sz="2400" b="1" dirty="0" smtClean="0">
                <a:solidFill>
                  <a:srgbClr val="00B0F0"/>
                </a:solidFill>
              </a:rPr>
              <a:t>第二</a:t>
            </a:r>
            <a:r>
              <a:rPr lang="zh-TW" altLang="en-US" sz="2400" b="1" dirty="0">
                <a:solidFill>
                  <a:srgbClr val="00B0F0"/>
                </a:solidFill>
              </a:rPr>
              <a:t>階段學程</a:t>
            </a:r>
            <a:r>
              <a:rPr lang="zh-TW" altLang="en-US" sz="2400" b="1" dirty="0"/>
              <a:t>由各高級中學設計科學專業領域科目，</a:t>
            </a:r>
            <a:r>
              <a:rPr lang="zh-TW" altLang="en-US" sz="2400" b="1" dirty="0">
                <a:solidFill>
                  <a:srgbClr val="FF0000"/>
                </a:solidFill>
              </a:rPr>
              <a:t>邀請合作大學教授</a:t>
            </a:r>
            <a:r>
              <a:rPr lang="zh-TW" altLang="en-US" sz="2400" b="1" dirty="0" smtClean="0">
                <a:solidFill>
                  <a:srgbClr val="FF0000"/>
                </a:solidFill>
              </a:rPr>
              <a:t>至高級中學</a:t>
            </a:r>
            <a:r>
              <a:rPr lang="zh-TW" altLang="en-US" sz="2400" b="1" dirty="0">
                <a:solidFill>
                  <a:srgbClr val="FF0000"/>
                </a:solidFill>
              </a:rPr>
              <a:t>講授</a:t>
            </a:r>
            <a:r>
              <a:rPr lang="zh-TW" altLang="en-US" sz="2400" b="1" dirty="0"/>
              <a:t>，</a:t>
            </a:r>
            <a:r>
              <a:rPr lang="zh-TW" altLang="en-US" sz="2400" b="1" dirty="0">
                <a:solidFill>
                  <a:srgbClr val="FF0000"/>
                </a:solidFill>
              </a:rPr>
              <a:t>或直接選修大學開設之相關科目學分。</a:t>
            </a:r>
          </a:p>
          <a:p>
            <a:r>
              <a:rPr lang="zh-TW" altLang="en-US" sz="2400" dirty="0"/>
              <a:t>三</a:t>
            </a:r>
            <a:r>
              <a:rPr lang="en-US" altLang="zh-TW" sz="2400" dirty="0"/>
              <a:t>.</a:t>
            </a:r>
            <a:r>
              <a:rPr lang="zh-TW" altLang="en-US" sz="2400" dirty="0"/>
              <a:t>科學班學生於修讀第二階段學程期間，在大學</a:t>
            </a:r>
            <a:r>
              <a:rPr lang="zh-TW" altLang="en-US" sz="2400" dirty="0" smtClean="0"/>
              <a:t>教授 </a:t>
            </a:r>
            <a:endParaRPr lang="en-US" altLang="zh-TW" sz="2400" dirty="0" smtClean="0"/>
          </a:p>
          <a:p>
            <a:r>
              <a:rPr lang="zh-TW" altLang="en-US" sz="2400" dirty="0"/>
              <a:t> </a:t>
            </a:r>
            <a:r>
              <a:rPr lang="zh-TW" altLang="en-US" sz="2400" dirty="0" smtClean="0"/>
              <a:t>    之</a:t>
            </a:r>
            <a:r>
              <a:rPr lang="zh-TW" altLang="en-US" sz="2400" dirty="0"/>
              <a:t>指導下，進行</a:t>
            </a:r>
            <a:r>
              <a:rPr lang="zh-TW" altLang="en-US" sz="2800" b="1" dirty="0">
                <a:solidFill>
                  <a:srgbClr val="FF0000"/>
                </a:solidFill>
              </a:rPr>
              <a:t>個別科學研究</a:t>
            </a:r>
            <a:r>
              <a:rPr lang="zh-TW" altLang="en-US" sz="2400" dirty="0"/>
              <a:t>計畫。</a:t>
            </a:r>
          </a:p>
        </p:txBody>
      </p:sp>
      <p:sp>
        <p:nvSpPr>
          <p:cNvPr id="8" name="文字方塊 7"/>
          <p:cNvSpPr txBox="1"/>
          <p:nvPr/>
        </p:nvSpPr>
        <p:spPr>
          <a:xfrm>
            <a:off x="1331640" y="260648"/>
            <a:ext cx="1954381" cy="615553"/>
          </a:xfrm>
          <a:prstGeom prst="rect">
            <a:avLst/>
          </a:prstGeom>
          <a:noFill/>
        </p:spPr>
        <p:txBody>
          <a:bodyPr wrap="none" rtlCol="0">
            <a:spAutoFit/>
          </a:bodyPr>
          <a:lstStyle/>
          <a:p>
            <a:r>
              <a:rPr lang="zh-TW" altLang="en-US" sz="3400" b="1" cap="all" spc="50" dirty="0">
                <a:ln w="15875" cmpd="sng">
                  <a:solidFill>
                    <a:srgbClr val="FFFFFF"/>
                  </a:solidFill>
                  <a:prstDash val="solid"/>
                </a:ln>
                <a:latin typeface="微軟正黑體" panose="020B0604030504040204" pitchFamily="34" charset="-120"/>
                <a:ea typeface="+mj-ea"/>
              </a:rPr>
              <a:t>課程規劃</a:t>
            </a:r>
          </a:p>
        </p:txBody>
      </p:sp>
    </p:spTree>
    <p:extLst>
      <p:ext uri="{BB962C8B-B14F-4D97-AF65-F5344CB8AC3E}">
        <p14:creationId xmlns:p14="http://schemas.microsoft.com/office/powerpoint/2010/main" val="415463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476672"/>
            <a:ext cx="7772400" cy="720080"/>
          </a:xfrm>
        </p:spPr>
        <p:txBody>
          <a:bodyPr/>
          <a:lstStyle/>
          <a:p>
            <a:pPr rtl="0" eaLnBrk="1" latinLnBrk="0" hangingPunct="1"/>
            <a:r>
              <a:rPr lang="en-US" altLang="zh-TW" sz="3400" dirty="0" smtClean="0">
                <a:solidFill>
                  <a:srgbClr val="00B0F0"/>
                </a:solidFill>
                <a:effectLst/>
                <a:latin typeface="微軟正黑體" panose="020B0604030504040204" pitchFamily="34" charset="-120"/>
                <a:cs typeface="+mn-cs"/>
              </a:rPr>
              <a:t>106</a:t>
            </a:r>
            <a:r>
              <a:rPr lang="zh-TW" altLang="zh-TW" sz="3400" dirty="0" smtClean="0">
                <a:solidFill>
                  <a:srgbClr val="00B0F0"/>
                </a:solidFill>
                <a:effectLst/>
                <a:latin typeface="微軟正黑體" panose="020B0604030504040204" pitchFamily="34" charset="-120"/>
                <a:cs typeface="+mn-cs"/>
              </a:rPr>
              <a:t>學年度</a:t>
            </a:r>
            <a:r>
              <a:rPr lang="zh-TW" altLang="zh-TW" sz="3400" dirty="0" smtClean="0">
                <a:solidFill>
                  <a:schemeClr val="tx1"/>
                </a:solidFill>
                <a:effectLst/>
                <a:latin typeface="微軟正黑體" panose="020B0604030504040204" pitchFamily="34" charset="-120"/>
                <a:cs typeface="+mn-cs"/>
              </a:rPr>
              <a:t>辦理科學班甄選入學學校</a:t>
            </a:r>
            <a:endParaRPr lang="zh-TW" altLang="en-US" dirty="0">
              <a:solidFill>
                <a:schemeClr val="tx1"/>
              </a:solidFill>
            </a:endParaRPr>
          </a:p>
        </p:txBody>
      </p:sp>
      <p:sp>
        <p:nvSpPr>
          <p:cNvPr id="9" name="投影片編號版面配置區 1"/>
          <p:cNvSpPr txBox="1">
            <a:spLocks/>
          </p:cNvSpPr>
          <p:nvPr/>
        </p:nvSpPr>
        <p:spPr>
          <a:xfrm>
            <a:off x="65532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TW"/>
            </a:defPPr>
            <a:lvl1pPr marL="0" algn="l" defTabSz="914400" rtl="0" eaLnBrk="0" latinLnBrk="0" hangingPunct="0">
              <a:spcBef>
                <a:spcPct val="20000"/>
              </a:spcBef>
              <a:buClr>
                <a:schemeClr val="hlink"/>
              </a:buClr>
              <a:buFont typeface="Wingdings" pitchFamily="2" charset="2"/>
              <a:buChar char="v"/>
              <a:defRPr sz="2800" b="1" kern="1200">
                <a:solidFill>
                  <a:schemeClr val="tx1"/>
                </a:solidFill>
                <a:latin typeface="Verdana" pitchFamily="34" charset="0"/>
                <a:ea typeface="+mn-ea"/>
                <a:cs typeface="+mn-cs"/>
              </a:defRPr>
            </a:lvl1pPr>
            <a:lvl2pPr marL="742950" indent="-285750" algn="l" defTabSz="914400" rtl="0" eaLnBrk="0" latinLnBrk="0" hangingPunct="0">
              <a:spcBef>
                <a:spcPct val="20000"/>
              </a:spcBef>
              <a:buClr>
                <a:schemeClr val="accent1"/>
              </a:buClr>
              <a:buFont typeface="Wingdings" pitchFamily="2" charset="2"/>
              <a:buChar char="§"/>
              <a:defRPr sz="2800" kern="1200">
                <a:solidFill>
                  <a:schemeClr val="tx1"/>
                </a:solidFill>
                <a:latin typeface="Arial" charset="0"/>
                <a:ea typeface="+mn-ea"/>
                <a:cs typeface="+mn-cs"/>
              </a:defRPr>
            </a:lvl2pPr>
            <a:lvl3pPr marL="1143000" indent="-228600" algn="l" defTabSz="914400" rtl="0" eaLnBrk="0" latinLnBrk="0" hangingPunct="0">
              <a:spcBef>
                <a:spcPct val="20000"/>
              </a:spcBef>
              <a:buClr>
                <a:schemeClr val="tx1"/>
              </a:buClr>
              <a:buChar char="•"/>
              <a:defRPr sz="24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20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lgn="r" eaLnBrk="1" hangingPunct="1">
              <a:spcBef>
                <a:spcPct val="0"/>
              </a:spcBef>
              <a:buClrTx/>
              <a:buFontTx/>
              <a:buNone/>
            </a:pPr>
            <a:fld id="{F81423EF-6264-492F-9E3F-03869B2114C5}" type="slidenum">
              <a:rPr lang="zh-TW" altLang="en-US" sz="1000" b="0" smtClean="0">
                <a:latin typeface="Arial" charset="0"/>
                <a:ea typeface="新細明體" charset="-120"/>
              </a:rPr>
              <a:pPr algn="r" eaLnBrk="1" hangingPunct="1">
                <a:spcBef>
                  <a:spcPct val="0"/>
                </a:spcBef>
                <a:buClrTx/>
                <a:buFontTx/>
                <a:buNone/>
              </a:pPr>
              <a:t>46</a:t>
            </a:fld>
            <a:endParaRPr lang="en-US" altLang="zh-TW" sz="1000" b="0" smtClean="0">
              <a:latin typeface="Arial" charset="0"/>
              <a:ea typeface="新細明體" charset="-120"/>
            </a:endParaRPr>
          </a:p>
        </p:txBody>
      </p:sp>
      <p:graphicFrame>
        <p:nvGraphicFramePr>
          <p:cNvPr id="6" name="Table 325"/>
          <p:cNvGraphicFramePr/>
          <p:nvPr>
            <p:extLst>
              <p:ext uri="{D42A27DB-BD31-4B8C-83A1-F6EECF244321}">
                <p14:modId xmlns:p14="http://schemas.microsoft.com/office/powerpoint/2010/main" val="2402687621"/>
              </p:ext>
            </p:extLst>
          </p:nvPr>
        </p:nvGraphicFramePr>
        <p:xfrm>
          <a:off x="467543" y="1196753"/>
          <a:ext cx="8416105" cy="5852160"/>
        </p:xfrm>
        <a:graphic>
          <a:graphicData uri="http://schemas.openxmlformats.org/drawingml/2006/table">
            <a:tbl>
              <a:tblPr firstRow="1" bandRow="1">
                <a:tableStyleId>{1E171933-4619-4E11-9A3F-F7608DF75F80}</a:tableStyleId>
              </a:tblPr>
              <a:tblGrid>
                <a:gridCol w="1225637"/>
                <a:gridCol w="2950828"/>
                <a:gridCol w="3096344"/>
                <a:gridCol w="1143296"/>
              </a:tblGrid>
              <a:tr h="529208">
                <a:tc>
                  <a:txBody>
                    <a:bodyPr/>
                    <a:lstStyle/>
                    <a:p>
                      <a:pPr algn="ctr">
                        <a:defRPr sz="2400">
                          <a:solidFill>
                            <a:srgbClr val="002060"/>
                          </a:solidFill>
                        </a:defRPr>
                      </a:pPr>
                      <a:r>
                        <a:rPr dirty="0" err="1">
                          <a:latin typeface="標楷體" panose="03000509000000000000" pitchFamily="65" charset="-120"/>
                          <a:ea typeface="標楷體" panose="03000509000000000000" pitchFamily="65" charset="-120"/>
                          <a:sym typeface="標楷體"/>
                        </a:rPr>
                        <a:t>區域別</a:t>
                      </a:r>
                      <a:endParaRPr b="0"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2400">
                          <a:solidFill>
                            <a:srgbClr val="002060"/>
                          </a:solidFill>
                        </a:defRPr>
                      </a:pPr>
                      <a:r>
                        <a:rPr dirty="0" err="1">
                          <a:latin typeface="標楷體" panose="03000509000000000000" pitchFamily="65" charset="-120"/>
                          <a:ea typeface="標楷體" panose="03000509000000000000" pitchFamily="65" charset="-120"/>
                          <a:sym typeface="標楷體"/>
                        </a:rPr>
                        <a:t>招生學校</a:t>
                      </a:r>
                      <a:endParaRPr b="0"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2400">
                          <a:solidFill>
                            <a:srgbClr val="002060"/>
                          </a:solidFill>
                        </a:defRPr>
                      </a:pPr>
                      <a:r>
                        <a:rPr dirty="0" err="1">
                          <a:latin typeface="標楷體" panose="03000509000000000000" pitchFamily="65" charset="-120"/>
                          <a:ea typeface="標楷體" panose="03000509000000000000" pitchFamily="65" charset="-120"/>
                          <a:sym typeface="標楷體"/>
                        </a:rPr>
                        <a:t>合作辦理大學</a:t>
                      </a:r>
                      <a:endParaRPr b="0"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solidFill>
                            <a:srgbClr val="002060"/>
                          </a:solidFill>
                        </a:defRPr>
                      </a:pPr>
                      <a:r>
                        <a:rPr dirty="0" err="1">
                          <a:latin typeface="標楷體" panose="03000509000000000000" pitchFamily="65" charset="-120"/>
                          <a:ea typeface="標楷體" panose="03000509000000000000" pitchFamily="65" charset="-120"/>
                          <a:sym typeface="標楷體"/>
                        </a:rPr>
                        <a:t>招生人數</a:t>
                      </a:r>
                      <a:endParaRPr b="0"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r>
              <a:tr h="440145">
                <a:tc rowSpan="4">
                  <a:txBody>
                    <a:bodyPr/>
                    <a:lstStyle/>
                    <a:p>
                      <a:pPr algn="ctr">
                        <a:defRPr sz="2400"/>
                      </a:pPr>
                      <a:r>
                        <a:rPr dirty="0" err="1">
                          <a:latin typeface="標楷體" panose="03000509000000000000" pitchFamily="65" charset="-120"/>
                          <a:ea typeface="標楷體" panose="03000509000000000000" pitchFamily="65" charset="-120"/>
                          <a:sym typeface="標楷體"/>
                        </a:rPr>
                        <a:t>北區</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solidFill>
                      <a:srgbClr val="FFC000"/>
                    </a:solidFill>
                  </a:tcPr>
                </a:tc>
                <a:tc>
                  <a:txBody>
                    <a:bodyPr/>
                    <a:lstStyle/>
                    <a:p>
                      <a:pPr algn="l">
                        <a:defRPr sz="2400"/>
                      </a:pPr>
                      <a:r>
                        <a:rPr sz="2800" b="1" dirty="0" err="1">
                          <a:solidFill>
                            <a:srgbClr val="FF0000"/>
                          </a:solidFill>
                          <a:latin typeface="標楷體" panose="03000509000000000000" pitchFamily="65" charset="-120"/>
                          <a:ea typeface="標楷體" panose="03000509000000000000" pitchFamily="65" charset="-120"/>
                          <a:sym typeface="標楷體"/>
                        </a:rPr>
                        <a:t>臺北市立建國高中</a:t>
                      </a:r>
                      <a:endParaRPr sz="2800" b="1" dirty="0">
                        <a:solidFill>
                          <a:srgbClr val="FF0000"/>
                        </a:solidFill>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sz="2800" b="1" dirty="0" err="1">
                          <a:solidFill>
                            <a:srgbClr val="FF0000"/>
                          </a:solidFill>
                          <a:latin typeface="標楷體" panose="03000509000000000000" pitchFamily="65" charset="-120"/>
                          <a:ea typeface="標楷體" panose="03000509000000000000" pitchFamily="65" charset="-120"/>
                          <a:sym typeface="標楷體"/>
                        </a:rPr>
                        <a:t>國立臺灣大學</a:t>
                      </a:r>
                      <a:endParaRPr sz="2800" b="1" dirty="0">
                        <a:solidFill>
                          <a:srgbClr val="FF0000"/>
                        </a:solidFill>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sz="2400" b="1" dirty="0">
                          <a:solidFill>
                            <a:srgbClr val="FF0000"/>
                          </a:solidFill>
                          <a:latin typeface="標楷體" panose="03000509000000000000" pitchFamily="65" charset="-120"/>
                          <a:ea typeface="標楷體" panose="03000509000000000000" pitchFamily="65" charset="-120"/>
                        </a:rPr>
                        <a:t>30</a:t>
                      </a:r>
                    </a:p>
                  </a:txBody>
                  <a:tcPr marL="45720" marR="45720" horzOverflow="overflow"/>
                </a:tc>
              </a:tr>
              <a:tr h="759701">
                <a:tc vMerge="1">
                  <a:txBody>
                    <a:bodyPr/>
                    <a:lstStyle/>
                    <a:p>
                      <a:endParaRPr lang="zh-TW"/>
                    </a:p>
                  </a:txBody>
                  <a:tcPr/>
                </a:tc>
                <a:tc>
                  <a:txBody>
                    <a:bodyPr/>
                    <a:lstStyle/>
                    <a:p>
                      <a:pPr algn="l">
                        <a:defRPr sz="2400"/>
                      </a:pPr>
                      <a:r>
                        <a:rPr sz="2800" b="1" dirty="0" err="1">
                          <a:solidFill>
                            <a:srgbClr val="FF0000"/>
                          </a:solidFill>
                          <a:latin typeface="標楷體" panose="03000509000000000000" pitchFamily="65" charset="-120"/>
                          <a:ea typeface="標楷體" panose="03000509000000000000" pitchFamily="65" charset="-120"/>
                          <a:sym typeface="標楷體"/>
                        </a:rPr>
                        <a:t>國立臺灣師大附中</a:t>
                      </a:r>
                      <a:endParaRPr sz="2800" b="1" dirty="0">
                        <a:solidFill>
                          <a:srgbClr val="FF0000"/>
                        </a:solidFill>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sz="2800" b="1" dirty="0" err="1">
                          <a:solidFill>
                            <a:srgbClr val="FF0000"/>
                          </a:solidFill>
                          <a:latin typeface="標楷體" panose="03000509000000000000" pitchFamily="65" charset="-120"/>
                          <a:ea typeface="標楷體" panose="03000509000000000000" pitchFamily="65" charset="-120"/>
                          <a:sym typeface="標楷體"/>
                        </a:rPr>
                        <a:t>國立臺灣師範大學</a:t>
                      </a:r>
                      <a:endParaRPr sz="2800" b="1" dirty="0">
                        <a:solidFill>
                          <a:srgbClr val="FF0000"/>
                        </a:solidFill>
                        <a:latin typeface="標楷體" panose="03000509000000000000" pitchFamily="65" charset="-120"/>
                        <a:ea typeface="標楷體" panose="03000509000000000000" pitchFamily="65" charset="-120"/>
                        <a:sym typeface="標楷體"/>
                      </a:endParaRPr>
                    </a:p>
                    <a:p>
                      <a:pPr algn="l">
                        <a:defRPr sz="2400"/>
                      </a:pPr>
                      <a:r>
                        <a:rPr sz="2800" b="1" dirty="0" err="1">
                          <a:solidFill>
                            <a:srgbClr val="FF0000"/>
                          </a:solidFill>
                          <a:latin typeface="標楷體" panose="03000509000000000000" pitchFamily="65" charset="-120"/>
                          <a:ea typeface="標楷體" panose="03000509000000000000" pitchFamily="65" charset="-120"/>
                          <a:sym typeface="標楷體"/>
                        </a:rPr>
                        <a:t>國立陽明大學</a:t>
                      </a:r>
                      <a:endParaRPr sz="2800" b="1" dirty="0">
                        <a:solidFill>
                          <a:srgbClr val="FF0000"/>
                        </a:solidFill>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sz="2400" b="1" dirty="0">
                          <a:solidFill>
                            <a:srgbClr val="FF0000"/>
                          </a:solidFill>
                          <a:latin typeface="標楷體" panose="03000509000000000000" pitchFamily="65" charset="-120"/>
                          <a:ea typeface="標楷體" panose="03000509000000000000" pitchFamily="65" charset="-120"/>
                        </a:rPr>
                        <a:t>30</a:t>
                      </a:r>
                    </a:p>
                  </a:txBody>
                  <a:tcPr marL="45720" marR="45720" horzOverflow="overflow"/>
                </a:tc>
              </a:tr>
              <a:tr h="440145">
                <a:tc vMerge="1">
                  <a:txBody>
                    <a:bodyPr/>
                    <a:lstStyle/>
                    <a:p>
                      <a:endParaRPr lang="zh-TW"/>
                    </a:p>
                  </a:txBody>
                  <a:tcPr/>
                </a:tc>
                <a:tc>
                  <a:txBody>
                    <a:bodyPr/>
                    <a:lstStyle/>
                    <a:p>
                      <a:pPr algn="l">
                        <a:defRPr sz="2400"/>
                      </a:pPr>
                      <a:r>
                        <a:rPr dirty="0" err="1">
                          <a:latin typeface="標楷體" panose="03000509000000000000" pitchFamily="65" charset="-120"/>
                          <a:ea typeface="標楷體" panose="03000509000000000000" pitchFamily="65" charset="-120"/>
                          <a:sym typeface="標楷體"/>
                        </a:rPr>
                        <a:t>國立武陵高中</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a:latin typeface="標楷體" panose="03000509000000000000" pitchFamily="65" charset="-120"/>
                          <a:ea typeface="標楷體" panose="03000509000000000000" pitchFamily="65" charset="-120"/>
                          <a:sym typeface="標楷體"/>
                        </a:rPr>
                        <a:t>國立中央大學</a:t>
                      </a:r>
                      <a:endParaRPr>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30</a:t>
                      </a:r>
                    </a:p>
                  </a:txBody>
                  <a:tcPr marL="45720" marR="45720" horzOverflow="overflow"/>
                </a:tc>
              </a:tr>
              <a:tr h="440145">
                <a:tc vMerge="1">
                  <a:txBody>
                    <a:bodyPr/>
                    <a:lstStyle/>
                    <a:p>
                      <a:endParaRPr lang="zh-TW"/>
                    </a:p>
                  </a:txBody>
                  <a:tcPr/>
                </a:tc>
                <a:tc>
                  <a:txBody>
                    <a:bodyPr/>
                    <a:lstStyle/>
                    <a:p>
                      <a:pPr algn="l">
                        <a:defRPr sz="2400"/>
                      </a:pPr>
                      <a:r>
                        <a:rPr dirty="0" err="1">
                          <a:latin typeface="標楷體" panose="03000509000000000000" pitchFamily="65" charset="-120"/>
                          <a:ea typeface="標楷體" panose="03000509000000000000" pitchFamily="65" charset="-120"/>
                          <a:sym typeface="標楷體"/>
                        </a:rPr>
                        <a:t>國立新竹科學實中</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a:latin typeface="標楷體" panose="03000509000000000000" pitchFamily="65" charset="-120"/>
                          <a:ea typeface="標楷體" panose="03000509000000000000" pitchFamily="65" charset="-120"/>
                          <a:sym typeface="標楷體"/>
                        </a:rPr>
                        <a:t>國立清華大學</a:t>
                      </a:r>
                      <a:endParaRPr>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25</a:t>
                      </a:r>
                    </a:p>
                  </a:txBody>
                  <a:tcPr marL="45720" marR="45720" horzOverflow="overflow"/>
                </a:tc>
              </a:tr>
              <a:tr h="440145">
                <a:tc rowSpan="2">
                  <a:txBody>
                    <a:bodyPr/>
                    <a:lstStyle/>
                    <a:p>
                      <a:pPr algn="ctr">
                        <a:defRPr sz="2400"/>
                      </a:pPr>
                      <a:r>
                        <a:rPr dirty="0" err="1">
                          <a:latin typeface="標楷體" panose="03000509000000000000" pitchFamily="65" charset="-120"/>
                          <a:ea typeface="標楷體" panose="03000509000000000000" pitchFamily="65" charset="-120"/>
                          <a:sym typeface="標楷體"/>
                        </a:rPr>
                        <a:t>中區</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solidFill>
                      <a:srgbClr val="FFFF00"/>
                    </a:solidFill>
                  </a:tcPr>
                </a:tc>
                <a:tc>
                  <a:txBody>
                    <a:bodyPr/>
                    <a:lstStyle/>
                    <a:p>
                      <a:pPr algn="l">
                        <a:defRPr sz="2400"/>
                      </a:pPr>
                      <a:r>
                        <a:rPr dirty="0" err="1">
                          <a:latin typeface="標楷體" panose="03000509000000000000" pitchFamily="65" charset="-120"/>
                          <a:ea typeface="標楷體" panose="03000509000000000000" pitchFamily="65" charset="-120"/>
                          <a:sym typeface="標楷體"/>
                        </a:rPr>
                        <a:t>國立臺中一中</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dirty="0" err="1">
                          <a:latin typeface="標楷體" panose="03000509000000000000" pitchFamily="65" charset="-120"/>
                          <a:ea typeface="標楷體" panose="03000509000000000000" pitchFamily="65" charset="-120"/>
                          <a:sym typeface="標楷體"/>
                        </a:rPr>
                        <a:t>國立交通大學</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30</a:t>
                      </a:r>
                    </a:p>
                  </a:txBody>
                  <a:tcPr marL="45720" marR="45720" horzOverflow="overflow"/>
                </a:tc>
              </a:tr>
              <a:tr h="440145">
                <a:tc vMerge="1">
                  <a:txBody>
                    <a:bodyPr/>
                    <a:lstStyle/>
                    <a:p>
                      <a:endParaRPr lang="zh-TW"/>
                    </a:p>
                  </a:txBody>
                  <a:tcPr/>
                </a:tc>
                <a:tc>
                  <a:txBody>
                    <a:bodyPr/>
                    <a:lstStyle/>
                    <a:p>
                      <a:pPr algn="l">
                        <a:defRPr sz="2400"/>
                      </a:pPr>
                      <a:r>
                        <a:rPr>
                          <a:latin typeface="標楷體" panose="03000509000000000000" pitchFamily="65" charset="-120"/>
                          <a:ea typeface="標楷體" panose="03000509000000000000" pitchFamily="65" charset="-120"/>
                          <a:sym typeface="標楷體"/>
                        </a:rPr>
                        <a:t>國立彰化高中</a:t>
                      </a:r>
                      <a:endParaRPr>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dirty="0" err="1">
                          <a:latin typeface="標楷體" panose="03000509000000000000" pitchFamily="65" charset="-120"/>
                          <a:ea typeface="標楷體" panose="03000509000000000000" pitchFamily="65" charset="-120"/>
                          <a:sym typeface="標楷體"/>
                        </a:rPr>
                        <a:t>國立中興大學</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30</a:t>
                      </a:r>
                    </a:p>
                  </a:txBody>
                  <a:tcPr marL="45720" marR="45720" horzOverflow="overflow"/>
                </a:tc>
              </a:tr>
              <a:tr h="759701">
                <a:tc rowSpan="3">
                  <a:txBody>
                    <a:bodyPr/>
                    <a:lstStyle/>
                    <a:p>
                      <a:pPr algn="ctr">
                        <a:defRPr sz="2400"/>
                      </a:pPr>
                      <a:r>
                        <a:rPr dirty="0" err="1">
                          <a:latin typeface="標楷體" panose="03000509000000000000" pitchFamily="65" charset="-120"/>
                          <a:ea typeface="標楷體" panose="03000509000000000000" pitchFamily="65" charset="-120"/>
                          <a:sym typeface="標楷體"/>
                        </a:rPr>
                        <a:t>南區</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solidFill>
                      <a:srgbClr val="0070C0"/>
                    </a:solidFill>
                  </a:tcPr>
                </a:tc>
                <a:tc>
                  <a:txBody>
                    <a:bodyPr/>
                    <a:lstStyle/>
                    <a:p>
                      <a:pPr algn="l">
                        <a:defRPr sz="2400"/>
                      </a:pPr>
                      <a:r>
                        <a:rPr>
                          <a:latin typeface="標楷體" panose="03000509000000000000" pitchFamily="65" charset="-120"/>
                          <a:ea typeface="標楷體" panose="03000509000000000000" pitchFamily="65" charset="-120"/>
                          <a:sym typeface="標楷體"/>
                        </a:rPr>
                        <a:t>國立嘉義高中</a:t>
                      </a:r>
                      <a:endParaRPr>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dirty="0" err="1">
                          <a:latin typeface="標楷體" panose="03000509000000000000" pitchFamily="65" charset="-120"/>
                          <a:ea typeface="標楷體" panose="03000509000000000000" pitchFamily="65" charset="-120"/>
                          <a:sym typeface="標楷體"/>
                        </a:rPr>
                        <a:t>國立嘉義大學</a:t>
                      </a:r>
                      <a:endParaRPr dirty="0">
                        <a:latin typeface="標楷體" panose="03000509000000000000" pitchFamily="65" charset="-120"/>
                        <a:ea typeface="標楷體" panose="03000509000000000000" pitchFamily="65" charset="-120"/>
                        <a:sym typeface="標楷體"/>
                      </a:endParaRPr>
                    </a:p>
                    <a:p>
                      <a:pPr algn="l">
                        <a:defRPr sz="2400"/>
                      </a:pPr>
                      <a:r>
                        <a:rPr dirty="0" err="1">
                          <a:latin typeface="標楷體" panose="03000509000000000000" pitchFamily="65" charset="-120"/>
                          <a:ea typeface="標楷體" panose="03000509000000000000" pitchFamily="65" charset="-120"/>
                          <a:sym typeface="標楷體"/>
                        </a:rPr>
                        <a:t>國立中正大學</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30</a:t>
                      </a:r>
                    </a:p>
                  </a:txBody>
                  <a:tcPr marL="45720" marR="45720" horzOverflow="overflow"/>
                </a:tc>
              </a:tr>
              <a:tr h="440145">
                <a:tc vMerge="1">
                  <a:txBody>
                    <a:bodyPr/>
                    <a:lstStyle/>
                    <a:p>
                      <a:endParaRPr lang="zh-TW"/>
                    </a:p>
                  </a:txBody>
                  <a:tcPr/>
                </a:tc>
                <a:tc>
                  <a:txBody>
                    <a:bodyPr/>
                    <a:lstStyle/>
                    <a:p>
                      <a:pPr algn="l">
                        <a:defRPr sz="2400"/>
                      </a:pPr>
                      <a:r>
                        <a:rPr>
                          <a:latin typeface="標楷體" panose="03000509000000000000" pitchFamily="65" charset="-120"/>
                          <a:ea typeface="標楷體" panose="03000509000000000000" pitchFamily="65" charset="-120"/>
                          <a:sym typeface="標楷體"/>
                        </a:rPr>
                        <a:t>國立臺南一中</a:t>
                      </a:r>
                      <a:endParaRPr>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dirty="0" err="1">
                          <a:latin typeface="標楷體" panose="03000509000000000000" pitchFamily="65" charset="-120"/>
                          <a:ea typeface="標楷體" panose="03000509000000000000" pitchFamily="65" charset="-120"/>
                          <a:sym typeface="標楷體"/>
                        </a:rPr>
                        <a:t>國立成功大學</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30</a:t>
                      </a:r>
                    </a:p>
                  </a:txBody>
                  <a:tcPr marL="45720" marR="45720" horzOverflow="overflow"/>
                </a:tc>
              </a:tr>
              <a:tr h="440145">
                <a:tc vMerge="1">
                  <a:txBody>
                    <a:bodyPr/>
                    <a:lstStyle/>
                    <a:p>
                      <a:endParaRPr lang="zh-TW"/>
                    </a:p>
                  </a:txBody>
                  <a:tcPr/>
                </a:tc>
                <a:tc>
                  <a:txBody>
                    <a:bodyPr/>
                    <a:lstStyle/>
                    <a:p>
                      <a:pPr algn="l">
                        <a:defRPr sz="2400"/>
                      </a:pPr>
                      <a:r>
                        <a:rPr>
                          <a:latin typeface="標楷體" panose="03000509000000000000" pitchFamily="65" charset="-120"/>
                          <a:ea typeface="標楷體" panose="03000509000000000000" pitchFamily="65" charset="-120"/>
                          <a:sym typeface="標楷體"/>
                        </a:rPr>
                        <a:t>高雄市立高雄高中</a:t>
                      </a:r>
                      <a:endParaRPr>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l">
                        <a:defRPr sz="2400"/>
                      </a:pPr>
                      <a:r>
                        <a:rPr dirty="0" err="1">
                          <a:latin typeface="標楷體" panose="03000509000000000000" pitchFamily="65" charset="-120"/>
                          <a:ea typeface="標楷體" panose="03000509000000000000" pitchFamily="65" charset="-120"/>
                          <a:sym typeface="標楷體"/>
                        </a:rPr>
                        <a:t>國立中山大學</a:t>
                      </a:r>
                      <a:endParaRPr dirty="0">
                        <a:latin typeface="標楷體" panose="03000509000000000000" pitchFamily="65" charset="-120"/>
                        <a:ea typeface="標楷體" panose="03000509000000000000" pitchFamily="65" charset="-120"/>
                        <a:cs typeface="標楷體"/>
                        <a:sym typeface="標楷體"/>
                      </a:endParaRPr>
                    </a:p>
                  </a:txBody>
                  <a:tcPr marL="45720" marR="45720" horzOverflow="overflow"/>
                </a:tc>
                <a:tc>
                  <a:txBody>
                    <a:bodyPr/>
                    <a:lstStyle/>
                    <a:p>
                      <a:pPr algn="ctr">
                        <a:defRPr sz="1800"/>
                      </a:pPr>
                      <a:r>
                        <a:rPr dirty="0">
                          <a:latin typeface="標楷體" panose="03000509000000000000" pitchFamily="65" charset="-120"/>
                          <a:ea typeface="標楷體" panose="03000509000000000000" pitchFamily="65" charset="-120"/>
                        </a:rPr>
                        <a:t>30</a:t>
                      </a:r>
                    </a:p>
                  </a:txBody>
                  <a:tcPr marL="45720" marR="45720" horzOverflow="overflow"/>
                </a:tc>
              </a:tr>
            </a:tbl>
          </a:graphicData>
        </a:graphic>
      </p:graphicFrame>
    </p:spTree>
    <p:extLst>
      <p:ext uri="{BB962C8B-B14F-4D97-AF65-F5344CB8AC3E}">
        <p14:creationId xmlns:p14="http://schemas.microsoft.com/office/powerpoint/2010/main" val="1566736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600" dirty="0">
                <a:latin typeface="微軟正黑體" panose="020B0604030504040204" pitchFamily="34" charset="-120"/>
              </a:rPr>
              <a:t>招生</a:t>
            </a:r>
            <a:r>
              <a:rPr lang="zh-TW" altLang="zh-TW" sz="3600" dirty="0" smtClean="0">
                <a:latin typeface="微軟正黑體" panose="020B0604030504040204" pitchFamily="34" charset="-120"/>
              </a:rPr>
              <a:t>對象</a:t>
            </a:r>
            <a:r>
              <a:rPr lang="zh-TW" altLang="en-US" sz="3600" dirty="0" smtClean="0">
                <a:latin typeface="微軟正黑體" panose="020B0604030504040204" pitchFamily="34" charset="-120"/>
              </a:rPr>
              <a:t>與名額</a:t>
            </a:r>
            <a:endParaRPr lang="zh-TW" altLang="en-US" sz="3600" dirty="0">
              <a:latin typeface="微軟正黑體" panose="020B0604030504040204" pitchFamily="34" charset="-120"/>
            </a:endParaRPr>
          </a:p>
        </p:txBody>
      </p:sp>
      <p:sp>
        <p:nvSpPr>
          <p:cNvPr id="3" name="內容版面配置區 2"/>
          <p:cNvSpPr>
            <a:spLocks noGrp="1"/>
          </p:cNvSpPr>
          <p:nvPr>
            <p:ph idx="1"/>
          </p:nvPr>
        </p:nvSpPr>
        <p:spPr/>
        <p:txBody>
          <a:bodyPr/>
          <a:lstStyle/>
          <a:p>
            <a:pPr marL="514350" indent="-514350">
              <a:buFont typeface="+mj-ea"/>
              <a:buAutoNum type="ea1ChtPeriod"/>
            </a:pPr>
            <a:r>
              <a:rPr lang="zh-TW" altLang="zh-TW" dirty="0" smtClean="0">
                <a:solidFill>
                  <a:srgbClr val="002060"/>
                </a:solidFill>
                <a:latin typeface="微軟正黑體" panose="020B0604030504040204" pitchFamily="34" charset="-120"/>
                <a:ea typeface="微軟正黑體" panose="020B0604030504040204" pitchFamily="34" charset="-120"/>
              </a:rPr>
              <a:t>招生</a:t>
            </a:r>
            <a:r>
              <a:rPr lang="zh-TW" altLang="zh-TW" dirty="0">
                <a:solidFill>
                  <a:srgbClr val="002060"/>
                </a:solidFill>
                <a:latin typeface="微軟正黑體" panose="020B0604030504040204" pitchFamily="34" charset="-120"/>
                <a:ea typeface="微軟正黑體" panose="020B0604030504040204" pitchFamily="34" charset="-120"/>
              </a:rPr>
              <a:t>對象：凡國民中學</a:t>
            </a:r>
            <a:r>
              <a:rPr lang="zh-TW" altLang="zh-TW" dirty="0">
                <a:solidFill>
                  <a:srgbClr val="FF0000"/>
                </a:solidFill>
                <a:latin typeface="微軟正黑體" panose="020B0604030504040204" pitchFamily="34" charset="-120"/>
                <a:ea typeface="微軟正黑體" panose="020B0604030504040204" pitchFamily="34" charset="-120"/>
              </a:rPr>
              <a:t>應屆畢業</a:t>
            </a:r>
            <a:r>
              <a:rPr lang="zh-TW" altLang="zh-TW" dirty="0">
                <a:solidFill>
                  <a:srgbClr val="002060"/>
                </a:solidFill>
                <a:latin typeface="微軟正黑體" panose="020B0604030504040204" pitchFamily="34" charset="-120"/>
                <a:ea typeface="微軟正黑體" panose="020B0604030504040204" pitchFamily="34" charset="-120"/>
              </a:rPr>
              <a:t>、高級中學國中部</a:t>
            </a:r>
            <a:r>
              <a:rPr lang="zh-TW" altLang="zh-TW" dirty="0">
                <a:solidFill>
                  <a:srgbClr val="FF0000"/>
                </a:solidFill>
                <a:latin typeface="微軟正黑體" panose="020B0604030504040204" pitchFamily="34" charset="-120"/>
                <a:ea typeface="微軟正黑體" panose="020B0604030504040204" pitchFamily="34" charset="-120"/>
              </a:rPr>
              <a:t>應屆畢業</a:t>
            </a:r>
            <a:r>
              <a:rPr lang="zh-TW" altLang="zh-TW" dirty="0">
                <a:solidFill>
                  <a:srgbClr val="002060"/>
                </a:solidFill>
                <a:latin typeface="微軟正黑體" panose="020B0604030504040204" pitchFamily="34" charset="-120"/>
                <a:ea typeface="微軟正黑體" panose="020B0604030504040204" pitchFamily="34" charset="-120"/>
              </a:rPr>
              <a:t>或符合「特殊教育學生調整入學年齡及修業年限實施辦法」之</a:t>
            </a:r>
            <a:r>
              <a:rPr lang="zh-TW" altLang="zh-TW" dirty="0" smtClean="0">
                <a:solidFill>
                  <a:srgbClr val="002060"/>
                </a:solidFill>
                <a:latin typeface="微軟正黑體" panose="020B0604030504040204" pitchFamily="34" charset="-120"/>
                <a:ea typeface="微軟正黑體" panose="020B0604030504040204" pitchFamily="34" charset="-120"/>
              </a:rPr>
              <a:t>國</a:t>
            </a:r>
            <a:r>
              <a:rPr lang="zh-TW" altLang="en-US" dirty="0">
                <a:solidFill>
                  <a:srgbClr val="002060"/>
                </a:solidFill>
                <a:latin typeface="微軟正黑體" panose="020B0604030504040204" pitchFamily="34" charset="-120"/>
                <a:ea typeface="微軟正黑體" panose="020B0604030504040204" pitchFamily="34" charset="-120"/>
              </a:rPr>
              <a:t>中</a:t>
            </a:r>
            <a:r>
              <a:rPr lang="zh-TW" altLang="zh-TW" dirty="0" smtClean="0">
                <a:solidFill>
                  <a:srgbClr val="002060"/>
                </a:solidFill>
                <a:latin typeface="微軟正黑體" panose="020B0604030504040204" pitchFamily="34" charset="-120"/>
                <a:ea typeface="微軟正黑體" panose="020B0604030504040204" pitchFamily="34" charset="-120"/>
              </a:rPr>
              <a:t>學生</a:t>
            </a:r>
            <a:r>
              <a:rPr lang="zh-TW" altLang="zh-TW" dirty="0">
                <a:solidFill>
                  <a:srgbClr val="002060"/>
                </a:solidFill>
                <a:latin typeface="微軟正黑體" panose="020B0604030504040204" pitchFamily="34" charset="-120"/>
                <a:ea typeface="微軟正黑體" panose="020B0604030504040204" pitchFamily="34" charset="-120"/>
              </a:rPr>
              <a:t>。</a:t>
            </a:r>
          </a:p>
          <a:p>
            <a:pPr marL="514350" indent="-514350">
              <a:buFont typeface="+mj-ea"/>
              <a:buAutoNum type="ea1ChtPeriod"/>
            </a:pPr>
            <a:r>
              <a:rPr lang="zh-TW" altLang="zh-TW" dirty="0" smtClean="0">
                <a:solidFill>
                  <a:srgbClr val="002060"/>
                </a:solidFill>
                <a:latin typeface="微軟正黑體" panose="020B0604030504040204" pitchFamily="34" charset="-120"/>
                <a:ea typeface="微軟正黑體" panose="020B0604030504040204" pitchFamily="34" charset="-120"/>
              </a:rPr>
              <a:t>招收</a:t>
            </a:r>
            <a:r>
              <a:rPr lang="zh-TW" altLang="zh-TW" dirty="0">
                <a:solidFill>
                  <a:srgbClr val="002060"/>
                </a:solidFill>
                <a:latin typeface="微軟正黑體" panose="020B0604030504040204" pitchFamily="34" charset="-120"/>
                <a:ea typeface="微軟正黑體" panose="020B0604030504040204" pitchFamily="34" charset="-120"/>
              </a:rPr>
              <a:t>人數：</a:t>
            </a:r>
            <a:r>
              <a:rPr lang="en-US" altLang="zh-TW" dirty="0">
                <a:solidFill>
                  <a:srgbClr val="002060"/>
                </a:solidFill>
                <a:latin typeface="微軟正黑體" panose="020B0604030504040204" pitchFamily="34" charset="-120"/>
                <a:ea typeface="微軟正黑體" panose="020B0604030504040204" pitchFamily="34" charset="-120"/>
              </a:rPr>
              <a:t>30</a:t>
            </a:r>
            <a:r>
              <a:rPr lang="zh-TW" altLang="zh-TW" dirty="0" smtClean="0">
                <a:solidFill>
                  <a:srgbClr val="002060"/>
                </a:solidFill>
                <a:latin typeface="微軟正黑體" panose="020B0604030504040204" pitchFamily="34" charset="-120"/>
                <a:ea typeface="微軟正黑體" panose="020B0604030504040204" pitchFamily="34" charset="-120"/>
              </a:rPr>
              <a:t>名</a:t>
            </a:r>
            <a:r>
              <a:rPr lang="en-US" altLang="zh-TW" dirty="0">
                <a:solidFill>
                  <a:srgbClr val="002060"/>
                </a:solidFill>
                <a:latin typeface="微軟正黑體" panose="020B0604030504040204" pitchFamily="34" charset="-120"/>
                <a:ea typeface="微軟正黑體" panose="020B0604030504040204" pitchFamily="34" charset="-120"/>
              </a:rPr>
              <a:t>/</a:t>
            </a:r>
            <a:r>
              <a:rPr lang="zh-TW" altLang="en-US" dirty="0" smtClean="0">
                <a:solidFill>
                  <a:srgbClr val="002060"/>
                </a:solidFill>
                <a:latin typeface="微軟正黑體" panose="020B0604030504040204" pitchFamily="34" charset="-120"/>
                <a:ea typeface="微軟正黑體" panose="020B0604030504040204" pitchFamily="34" charset="-120"/>
              </a:rPr>
              <a:t>班</a:t>
            </a:r>
            <a:r>
              <a:rPr lang="zh-TW" altLang="zh-TW" dirty="0" smtClean="0">
                <a:solidFill>
                  <a:srgbClr val="002060"/>
                </a:solidFill>
                <a:latin typeface="微軟正黑體" panose="020B0604030504040204" pitchFamily="34" charset="-120"/>
                <a:ea typeface="微軟正黑體" panose="020B0604030504040204" pitchFamily="34" charset="-120"/>
              </a:rPr>
              <a:t>為限。</a:t>
            </a:r>
            <a:endParaRPr lang="en-US" altLang="zh-TW" dirty="0" smtClean="0">
              <a:solidFill>
                <a:srgbClr val="002060"/>
              </a:solidFill>
              <a:latin typeface="微軟正黑體" panose="020B0604030504040204" pitchFamily="34" charset="-120"/>
              <a:ea typeface="微軟正黑體" panose="020B0604030504040204" pitchFamily="34" charset="-120"/>
            </a:endParaRPr>
          </a:p>
          <a:p>
            <a:r>
              <a:rPr lang="zh-TW" altLang="en-US" dirty="0">
                <a:solidFill>
                  <a:srgbClr val="C00000"/>
                </a:solidFill>
                <a:latin typeface="微軟正黑體" panose="020B0604030504040204" pitchFamily="34" charset="-120"/>
                <a:ea typeface="微軟正黑體" panose="020B0604030504040204" pitchFamily="34" charset="-120"/>
              </a:rPr>
              <a:t>科學班採各校單獨招生，同時考試。</a:t>
            </a:r>
          </a:p>
        </p:txBody>
      </p:sp>
    </p:spTree>
    <p:extLst>
      <p:ext uri="{BB962C8B-B14F-4D97-AF65-F5344CB8AC3E}">
        <p14:creationId xmlns:p14="http://schemas.microsoft.com/office/powerpoint/2010/main" val="19573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7684" y="188640"/>
            <a:ext cx="6885384" cy="720080"/>
          </a:xfrm>
        </p:spPr>
        <p:txBody>
          <a:bodyPr/>
          <a:lstStyle/>
          <a:p>
            <a:r>
              <a:rPr lang="zh-TW" altLang="en-US" sz="3600" dirty="0" smtClean="0"/>
              <a:t>報考資格</a:t>
            </a:r>
            <a:endParaRPr lang="zh-TW" altLang="en-US" sz="3600" dirty="0"/>
          </a:p>
        </p:txBody>
      </p:sp>
      <p:sp>
        <p:nvSpPr>
          <p:cNvPr id="3" name="內容版面配置區 2"/>
          <p:cNvSpPr>
            <a:spLocks noGrp="1"/>
          </p:cNvSpPr>
          <p:nvPr>
            <p:ph idx="1"/>
          </p:nvPr>
        </p:nvSpPr>
        <p:spPr>
          <a:xfrm>
            <a:off x="1115616" y="1124744"/>
            <a:ext cx="7509520" cy="5256584"/>
          </a:xfrm>
        </p:spPr>
        <p:txBody>
          <a:bodyPr>
            <a:normAutofit/>
          </a:bodyPr>
          <a:lstStyle/>
          <a:p>
            <a:pPr marL="0" indent="0">
              <a:buNone/>
            </a:pPr>
            <a:r>
              <a:rPr lang="zh-TW" altLang="zh-TW" sz="2400" dirty="0" smtClean="0">
                <a:solidFill>
                  <a:schemeClr val="tx1"/>
                </a:solidFill>
                <a:latin typeface="微軟正黑體" panose="020B0604030504040204" pitchFamily="34" charset="-120"/>
                <a:ea typeface="微軟正黑體" panose="020B0604030504040204" pitchFamily="34" charset="-120"/>
              </a:rPr>
              <a:t>一、學校參酌學生於國民中學</a:t>
            </a:r>
            <a:r>
              <a:rPr lang="en-US" altLang="zh-TW" sz="2400" dirty="0" smtClean="0">
                <a:solidFill>
                  <a:schemeClr val="tx1"/>
                </a:solidFill>
                <a:latin typeface="微軟正黑體" panose="020B0604030504040204" pitchFamily="34" charset="-120"/>
                <a:ea typeface="微軟正黑體" panose="020B0604030504040204" pitchFamily="34" charset="-120"/>
              </a:rPr>
              <a:t>(</a:t>
            </a:r>
            <a:r>
              <a:rPr lang="zh-TW" altLang="zh-TW" sz="2400" dirty="0" smtClean="0">
                <a:solidFill>
                  <a:schemeClr val="tx1"/>
                </a:solidFill>
                <a:latin typeface="微軟正黑體" panose="020B0604030504040204" pitchFamily="34" charset="-120"/>
                <a:ea typeface="微軟正黑體" panose="020B0604030504040204" pitchFamily="34" charset="-120"/>
              </a:rPr>
              <a:t>含高級中等學校所設國民中學部</a:t>
            </a:r>
            <a:r>
              <a:rPr lang="en-US" altLang="zh-TW" sz="2400" dirty="0" smtClean="0">
                <a:solidFill>
                  <a:schemeClr val="tx1"/>
                </a:solidFill>
                <a:latin typeface="微軟正黑體" panose="020B0604030504040204" pitchFamily="34" charset="-120"/>
                <a:ea typeface="微軟正黑體" panose="020B0604030504040204" pitchFamily="34" charset="-120"/>
              </a:rPr>
              <a:t>)</a:t>
            </a:r>
            <a:r>
              <a:rPr lang="zh-TW" altLang="zh-TW" sz="2400" dirty="0" smtClean="0">
                <a:solidFill>
                  <a:schemeClr val="tx1"/>
                </a:solidFill>
                <a:latin typeface="微軟正黑體" panose="020B0604030504040204" pitchFamily="34" charset="-120"/>
                <a:ea typeface="微軟正黑體" panose="020B0604030504040204" pitchFamily="34" charset="-120"/>
              </a:rPr>
              <a:t>就學期間之下列學業成就，予以推薦：</a:t>
            </a:r>
          </a:p>
          <a:p>
            <a:pPr lvl="1"/>
            <a:r>
              <a:rPr lang="zh-TW" altLang="zh-TW" sz="3200" b="1" dirty="0" smtClean="0">
                <a:solidFill>
                  <a:srgbClr val="FF0000"/>
                </a:solidFill>
                <a:latin typeface="微軟正黑體" panose="020B0604030504040204" pitchFamily="34" charset="-120"/>
                <a:ea typeface="微軟正黑體" panose="020B0604030504040204" pitchFamily="34" charset="-120"/>
              </a:rPr>
              <a:t>學業</a:t>
            </a:r>
            <a:r>
              <a:rPr lang="zh-TW" altLang="zh-TW" sz="3200" b="1" dirty="0">
                <a:solidFill>
                  <a:srgbClr val="FF0000"/>
                </a:solidFill>
                <a:latin typeface="微軟正黑體" panose="020B0604030504040204" pitchFamily="34" charset="-120"/>
                <a:ea typeface="微軟正黑體" panose="020B0604030504040204" pitchFamily="34" charset="-120"/>
              </a:rPr>
              <a:t>總成績計算原則，</a:t>
            </a:r>
            <a:r>
              <a:rPr lang="zh-TW" altLang="zh-TW" sz="3200" b="1" dirty="0">
                <a:solidFill>
                  <a:srgbClr val="002060"/>
                </a:solidFill>
                <a:latin typeface="微軟正黑體" panose="020B0604030504040204" pitchFamily="34" charset="-120"/>
                <a:ea typeface="微軟正黑體" panose="020B0604030504040204" pitchFamily="34" charset="-120"/>
              </a:rPr>
              <a:t>數學或自然</a:t>
            </a:r>
            <a:r>
              <a:rPr lang="zh-TW" altLang="zh-TW" sz="3200" b="1" dirty="0">
                <a:solidFill>
                  <a:srgbClr val="FF0000"/>
                </a:solidFill>
                <a:latin typeface="微軟正黑體" panose="020B0604030504040204" pitchFamily="34" charset="-120"/>
                <a:ea typeface="微軟正黑體" panose="020B0604030504040204" pitchFamily="34" charset="-120"/>
              </a:rPr>
              <a:t>領域成績在</a:t>
            </a:r>
            <a:r>
              <a:rPr lang="zh-TW" altLang="zh-TW" sz="3200" b="1" dirty="0">
                <a:solidFill>
                  <a:srgbClr val="002060"/>
                </a:solidFill>
                <a:latin typeface="微軟正黑體" panose="020B0604030504040204" pitchFamily="34" charset="-120"/>
                <a:ea typeface="微軟正黑體" panose="020B0604030504040204" pitchFamily="34" charset="-120"/>
              </a:rPr>
              <a:t>全校</a:t>
            </a:r>
            <a:r>
              <a:rPr lang="zh-TW" altLang="zh-TW" sz="3200" b="1" dirty="0" smtClean="0">
                <a:solidFill>
                  <a:srgbClr val="002060"/>
                </a:solidFill>
                <a:latin typeface="微軟正黑體" panose="020B0604030504040204" pitchFamily="34" charset="-120"/>
                <a:ea typeface="微軟正黑體" panose="020B0604030504040204" pitchFamily="34" charset="-120"/>
              </a:rPr>
              <a:t>前百分之</a:t>
            </a:r>
            <a:r>
              <a:rPr lang="zh-TW" altLang="en-US" sz="3200" b="1" dirty="0">
                <a:solidFill>
                  <a:srgbClr val="002060"/>
                </a:solidFill>
                <a:latin typeface="微軟正黑體" panose="020B0604030504040204" pitchFamily="34" charset="-120"/>
                <a:ea typeface="微軟正黑體" panose="020B0604030504040204" pitchFamily="34" charset="-120"/>
              </a:rPr>
              <a:t>二</a:t>
            </a:r>
            <a:r>
              <a:rPr lang="zh-TW" altLang="zh-TW" sz="3200" b="1" dirty="0" smtClean="0">
                <a:solidFill>
                  <a:srgbClr val="002060"/>
                </a:solidFill>
                <a:latin typeface="微軟正黑體" panose="020B0604030504040204" pitchFamily="34" charset="-120"/>
                <a:ea typeface="微軟正黑體" panose="020B0604030504040204" pitchFamily="34" charset="-120"/>
              </a:rPr>
              <a:t>以內</a:t>
            </a:r>
            <a:r>
              <a:rPr lang="zh-TW" altLang="zh-TW" sz="3200" b="1" dirty="0" smtClean="0">
                <a:solidFill>
                  <a:srgbClr val="FF0000"/>
                </a:solidFill>
                <a:latin typeface="微軟正黑體" panose="020B0604030504040204" pitchFamily="34" charset="-120"/>
                <a:ea typeface="微軟正黑體" panose="020B0604030504040204" pitchFamily="34" charset="-120"/>
              </a:rPr>
              <a:t>。</a:t>
            </a:r>
            <a:endParaRPr lang="en-US" altLang="zh-TW" sz="3200" b="1" dirty="0" smtClean="0">
              <a:solidFill>
                <a:srgbClr val="FF0000"/>
              </a:solidFill>
              <a:latin typeface="微軟正黑體" panose="020B0604030504040204" pitchFamily="34" charset="-120"/>
              <a:ea typeface="微軟正黑體" panose="020B0604030504040204" pitchFamily="34" charset="-120"/>
            </a:endParaRPr>
          </a:p>
          <a:p>
            <a:pPr lvl="1"/>
            <a:r>
              <a:rPr lang="zh-TW" altLang="zh-TW" sz="3200" b="1" dirty="0">
                <a:solidFill>
                  <a:srgbClr val="FF0000"/>
                </a:solidFill>
                <a:latin typeface="微軟正黑體" panose="020B0604030504040204" pitchFamily="34" charset="-120"/>
                <a:ea typeface="微軟正黑體" panose="020B0604030504040204" pitchFamily="34" charset="-120"/>
              </a:rPr>
              <a:t>凡就讀於教育主管機關核定之國民中學</a:t>
            </a:r>
            <a:r>
              <a:rPr lang="zh-TW" altLang="zh-TW" sz="3200" b="1" dirty="0">
                <a:solidFill>
                  <a:srgbClr val="002060"/>
                </a:solidFill>
                <a:latin typeface="微軟正黑體" panose="020B0604030504040204" pitchFamily="34" charset="-120"/>
                <a:ea typeface="微軟正黑體" panose="020B0604030504040204" pitchFamily="34" charset="-120"/>
              </a:rPr>
              <a:t>數理資優資源班者</a:t>
            </a:r>
            <a:r>
              <a:rPr lang="zh-TW" altLang="zh-TW" sz="3200" b="1" dirty="0">
                <a:solidFill>
                  <a:srgbClr val="FF0000"/>
                </a:solidFill>
                <a:latin typeface="微軟正黑體" panose="020B0604030504040204" pitchFamily="34" charset="-120"/>
                <a:ea typeface="微軟正黑體" panose="020B0604030504040204" pitchFamily="34" charset="-120"/>
              </a:rPr>
              <a:t>，或通過教育主管機關數理資優鑑定</a:t>
            </a:r>
            <a:r>
              <a:rPr lang="zh-TW" altLang="zh-TW" sz="3200" b="1" dirty="0" smtClean="0">
                <a:solidFill>
                  <a:srgbClr val="FF0000"/>
                </a:solidFill>
                <a:latin typeface="微軟正黑體" panose="020B0604030504040204" pitchFamily="34" charset="-120"/>
                <a:ea typeface="微軟正黑體" panose="020B0604030504040204" pitchFamily="34" charset="-120"/>
              </a:rPr>
              <a:t>並</a:t>
            </a:r>
            <a:r>
              <a:rPr lang="zh-TW" altLang="en-US" sz="3200" b="1" dirty="0">
                <a:solidFill>
                  <a:srgbClr val="FF0000"/>
                </a:solidFill>
                <a:latin typeface="微軟正黑體" panose="020B0604030504040204" pitchFamily="34" charset="-120"/>
                <a:ea typeface="微軟正黑體" panose="020B0604030504040204" pitchFamily="34" charset="-120"/>
              </a:rPr>
              <a:t>持有證明者</a:t>
            </a:r>
            <a:r>
              <a:rPr lang="zh-TW" altLang="zh-TW" sz="3200" b="1" dirty="0" smtClean="0">
                <a:solidFill>
                  <a:srgbClr val="FF0000"/>
                </a:solidFill>
                <a:latin typeface="微軟正黑體" panose="020B0604030504040204" pitchFamily="34" charset="-120"/>
                <a:ea typeface="微軟正黑體" panose="020B0604030504040204" pitchFamily="34" charset="-120"/>
              </a:rPr>
              <a:t>。</a:t>
            </a:r>
            <a:endParaRPr lang="zh-TW" altLang="zh-TW" sz="3200" b="1" dirty="0">
              <a:solidFill>
                <a:srgbClr val="FF0000"/>
              </a:solidFill>
              <a:latin typeface="微軟正黑體" panose="020B0604030504040204" pitchFamily="34" charset="-120"/>
              <a:ea typeface="微軟正黑體" panose="020B0604030504040204" pitchFamily="34" charset="-120"/>
            </a:endParaRPr>
          </a:p>
          <a:p>
            <a:pPr lvl="1"/>
            <a:r>
              <a:rPr lang="zh-TW" altLang="zh-TW" sz="2000" dirty="0" smtClean="0">
                <a:latin typeface="微軟正黑體" panose="020B0604030504040204" pitchFamily="34" charset="-120"/>
                <a:ea typeface="微軟正黑體" panose="020B0604030504040204" pitchFamily="34" charset="-120"/>
              </a:rPr>
              <a:t>獲</a:t>
            </a:r>
            <a:r>
              <a:rPr lang="zh-TW" altLang="zh-TW" sz="2000" dirty="0">
                <a:latin typeface="微軟正黑體" panose="020B0604030504040204" pitchFamily="34" charset="-120"/>
                <a:ea typeface="微軟正黑體" panose="020B0604030504040204" pitchFamily="34" charset="-120"/>
              </a:rPr>
              <a:t>選進入「國際國中生科學奧林匹亞競賽」、「國際數理奧林匹亞競賽」國家代表隊決選研習營。</a:t>
            </a:r>
          </a:p>
          <a:p>
            <a:pPr lvl="1"/>
            <a:r>
              <a:rPr lang="zh-TW" altLang="zh-TW" sz="2000" dirty="0" smtClean="0">
                <a:latin typeface="微軟正黑體" panose="020B0604030504040204" pitchFamily="34" charset="-120"/>
                <a:ea typeface="微軟正黑體" panose="020B0604030504040204" pitchFamily="34" charset="-120"/>
              </a:rPr>
              <a:t>曾</a:t>
            </a:r>
            <a:r>
              <a:rPr lang="zh-TW" altLang="zh-TW" sz="2000" dirty="0">
                <a:latin typeface="微軟正黑體" panose="020B0604030504040204" pitchFamily="34" charset="-120"/>
                <a:ea typeface="微軟正黑體" panose="020B0604030504040204" pitchFamily="34" charset="-120"/>
              </a:rPr>
              <a:t>獲教育部主辦之有關數理科目之全國競賽（例如全國科學展覽）前三名或佳作。</a:t>
            </a:r>
          </a:p>
          <a:p>
            <a:pPr marL="0" indent="0">
              <a:buNone/>
            </a:pPr>
            <a:r>
              <a:rPr lang="zh-TW" altLang="zh-TW" sz="2400" dirty="0">
                <a:solidFill>
                  <a:schemeClr val="tx1"/>
                </a:solidFill>
                <a:latin typeface="微軟正黑體" panose="020B0604030504040204" pitchFamily="34" charset="-120"/>
                <a:ea typeface="微軟正黑體" panose="020B0604030504040204" pitchFamily="34" charset="-120"/>
              </a:rPr>
              <a:t>二、通過心理素質評估，由就讀學校推薦。</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1837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36513"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267"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gray">
          <a:xfrm>
            <a:off x="-36513" y="5013325"/>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68"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gray">
          <a:xfrm>
            <a:off x="-36513" y="2781300"/>
            <a:ext cx="9186863"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矩形 10"/>
          <p:cNvSpPr/>
          <p:nvPr/>
        </p:nvSpPr>
        <p:spPr>
          <a:xfrm>
            <a:off x="179388" y="2811463"/>
            <a:ext cx="8785225" cy="204787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p>
        </p:txBody>
      </p:sp>
      <p:pic>
        <p:nvPicPr>
          <p:cNvPr id="11270"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gray">
          <a:xfrm>
            <a:off x="153988" y="4713288"/>
            <a:ext cx="9150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 name="直線接點 13"/>
          <p:cNvCxnSpPr/>
          <p:nvPr/>
        </p:nvCxnSpPr>
        <p:spPr>
          <a:xfrm>
            <a:off x="0" y="508476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272"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gray">
          <a:xfrm>
            <a:off x="144463" y="2924175"/>
            <a:ext cx="915035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73" name="圖片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675" y="1600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normAutofit/>
          </a:bodyPr>
          <a:lstStyle/>
          <a:p>
            <a:endParaRPr lang="zh-TW" altLang="en-US" dirty="0"/>
          </a:p>
        </p:txBody>
      </p:sp>
      <p:sp>
        <p:nvSpPr>
          <p:cNvPr id="11277" name="文字方塊 4"/>
          <p:cNvSpPr txBox="1">
            <a:spLocks noChangeArrowheads="1"/>
          </p:cNvSpPr>
          <p:nvPr/>
        </p:nvSpPr>
        <p:spPr bwMode="auto">
          <a:xfrm>
            <a:off x="179388" y="3308350"/>
            <a:ext cx="8748712" cy="95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hlink"/>
              </a:buClr>
              <a:buFont typeface="Wingdings" pitchFamily="2" charset="2"/>
              <a:buChar char="v"/>
              <a:defRPr sz="2800" b="1">
                <a:solidFill>
                  <a:schemeClr val="tx1"/>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ClrTx/>
              <a:buFontTx/>
              <a:buNone/>
            </a:pPr>
            <a:r>
              <a:rPr lang="zh-TW" altLang="en-US" sz="4800" dirty="0" smtClean="0">
                <a:solidFill>
                  <a:srgbClr val="FFC000"/>
                </a:solidFill>
                <a:latin typeface="微軟正黑體" panose="020B0604030504040204" pitchFamily="34" charset="-120"/>
                <a:ea typeface="微軟正黑體" panose="020B0604030504040204" pitchFamily="34" charset="-120"/>
              </a:rPr>
              <a:t>特色招生考試</a:t>
            </a:r>
            <a:r>
              <a:rPr lang="zh-TW" altLang="en-US" sz="4800" dirty="0">
                <a:solidFill>
                  <a:srgbClr val="FFC000"/>
                </a:solidFill>
                <a:latin typeface="微軟正黑體" panose="020B0604030504040204" pitchFamily="34" charset="-120"/>
                <a:ea typeface="微軟正黑體" panose="020B0604030504040204" pitchFamily="34" charset="-120"/>
              </a:rPr>
              <a:t>分發入學相關</a:t>
            </a:r>
            <a:r>
              <a:rPr lang="zh-TW" altLang="en-US" sz="4800" dirty="0" smtClean="0">
                <a:solidFill>
                  <a:srgbClr val="FFC000"/>
                </a:solidFill>
                <a:latin typeface="微軟正黑體" panose="020B0604030504040204" pitchFamily="34" charset="-120"/>
                <a:ea typeface="微軟正黑體" panose="020B0604030504040204" pitchFamily="34" charset="-120"/>
              </a:rPr>
              <a:t>說明</a:t>
            </a:r>
            <a:endParaRPr lang="zh-TW" altLang="en-US" sz="4800" dirty="0">
              <a:solidFill>
                <a:srgbClr val="FFC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603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變更就學區</a:t>
            </a:r>
            <a:endParaRPr lang="zh-TW" altLang="en-US" dirty="0"/>
          </a:p>
        </p:txBody>
      </p:sp>
      <p:sp>
        <p:nvSpPr>
          <p:cNvPr id="3" name="內容版面配置區 2"/>
          <p:cNvSpPr>
            <a:spLocks noGrp="1"/>
          </p:cNvSpPr>
          <p:nvPr>
            <p:ph idx="1"/>
          </p:nvPr>
        </p:nvSpPr>
        <p:spPr>
          <a:xfrm>
            <a:off x="1043608" y="1268760"/>
            <a:ext cx="7128792" cy="3744416"/>
          </a:xfrm>
        </p:spPr>
        <p:txBody>
          <a:bodyPr/>
          <a:lstStyle/>
          <a:p>
            <a:r>
              <a:rPr kumimoji="0" lang="zh-TW" altLang="en-US" sz="4000" b="0" i="0" kern="1200" dirty="0" smtClean="0">
                <a:solidFill>
                  <a:srgbClr val="FF0000"/>
                </a:solidFill>
                <a:effectLst/>
                <a:latin typeface="+mn-lt"/>
                <a:ea typeface="+mn-ea"/>
                <a:cs typeface="+mn-cs"/>
              </a:rPr>
              <a:t>跨區就讀須事先申請「變更就學區」</a:t>
            </a:r>
            <a:r>
              <a:rPr kumimoji="0" lang="zh-TW" altLang="en-US" sz="3200" b="0" i="0" kern="1200" dirty="0" smtClean="0">
                <a:solidFill>
                  <a:schemeClr val="tx1"/>
                </a:solidFill>
                <a:effectLst/>
                <a:latin typeface="+mn-lt"/>
                <a:ea typeface="+mn-ea"/>
                <a:cs typeface="+mn-cs"/>
              </a:rPr>
              <a:t>。</a:t>
            </a:r>
            <a:endParaRPr lang="en-US" altLang="zh-TW" dirty="0" smtClean="0"/>
          </a:p>
          <a:p>
            <a:r>
              <a:rPr lang="en-US" altLang="zh-TW" dirty="0" smtClean="0"/>
              <a:t>106</a:t>
            </a:r>
            <a:r>
              <a:rPr lang="zh-TW" altLang="en-US" dirty="0" smtClean="0"/>
              <a:t>年</a:t>
            </a:r>
            <a:r>
              <a:rPr lang="en-US" altLang="zh-TW" dirty="0" smtClean="0"/>
              <a:t>5</a:t>
            </a:r>
            <a:r>
              <a:rPr lang="zh-TW" altLang="en-US" dirty="0" smtClean="0"/>
              <a:t>月 </a:t>
            </a:r>
            <a:r>
              <a:rPr lang="en-US" altLang="zh-TW" dirty="0" smtClean="0"/>
              <a:t>1</a:t>
            </a:r>
            <a:r>
              <a:rPr lang="zh-TW" altLang="en-US" dirty="0" smtClean="0"/>
              <a:t> 日</a:t>
            </a:r>
            <a:r>
              <a:rPr lang="en-US" altLang="zh-TW" dirty="0" smtClean="0"/>
              <a:t>-</a:t>
            </a:r>
            <a:r>
              <a:rPr lang="zh-TW" altLang="en-US" dirty="0" smtClean="0"/>
              <a:t> </a:t>
            </a:r>
            <a:r>
              <a:rPr lang="en-US" altLang="zh-TW" dirty="0" smtClean="0"/>
              <a:t>5</a:t>
            </a:r>
            <a:r>
              <a:rPr lang="zh-TW" altLang="en-US" dirty="0" smtClean="0"/>
              <a:t> 日：免試入學變更就學區申請。</a:t>
            </a:r>
            <a:endParaRPr lang="zh-TW" altLang="en-US" dirty="0"/>
          </a:p>
        </p:txBody>
      </p:sp>
    </p:spTree>
    <p:extLst>
      <p:ext uri="{BB962C8B-B14F-4D97-AF65-F5344CB8AC3E}">
        <p14:creationId xmlns:p14="http://schemas.microsoft.com/office/powerpoint/2010/main" val="2561048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116632"/>
            <a:ext cx="7498080" cy="1143000"/>
          </a:xfrm>
        </p:spPr>
        <p:txBody>
          <a:bodyPr/>
          <a:lstStyle/>
          <a:p>
            <a:r>
              <a:rPr lang="zh-TW" altLang="en-US" dirty="0" smtClean="0">
                <a:latin typeface="微軟正黑體" panose="020B0604030504040204" pitchFamily="34" charset="-120"/>
              </a:rPr>
              <a:t>入學管道簡介</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187624" y="1412776"/>
            <a:ext cx="7498080" cy="4800600"/>
          </a:xfrm>
        </p:spPr>
        <p:txBody>
          <a:bodyPr/>
          <a:lstStyle/>
          <a:p>
            <a:r>
              <a:rPr lang="zh-TW" altLang="en-US" dirty="0" smtClean="0">
                <a:solidFill>
                  <a:srgbClr val="002060"/>
                </a:solidFill>
                <a:latin typeface="微軟正黑體" panose="020B0604030504040204" pitchFamily="34" charset="-120"/>
                <a:ea typeface="微軟正黑體" panose="020B0604030504040204" pitchFamily="34" charset="-120"/>
              </a:rPr>
              <a:t>特色招生考試分發入學指高中職考量</a:t>
            </a:r>
            <a:r>
              <a:rPr lang="zh-TW" altLang="zh-TW" dirty="0" smtClean="0">
                <a:solidFill>
                  <a:srgbClr val="002060"/>
                </a:solidFill>
                <a:latin typeface="微軟正黑體" panose="020B0604030504040204" pitchFamily="34" charset="-120"/>
                <a:ea typeface="微軟正黑體" panose="020B0604030504040204" pitchFamily="34" charset="-120"/>
              </a:rPr>
              <a:t>學校</a:t>
            </a:r>
            <a:r>
              <a:rPr lang="zh-TW" altLang="zh-TW" dirty="0">
                <a:solidFill>
                  <a:srgbClr val="002060"/>
                </a:solidFill>
                <a:latin typeface="微軟正黑體" panose="020B0604030504040204" pitchFamily="34" charset="-120"/>
                <a:ea typeface="微軟正黑體" panose="020B0604030504040204" pitchFamily="34" charset="-120"/>
              </a:rPr>
              <a:t>歷史</a:t>
            </a:r>
            <a:r>
              <a:rPr lang="zh-TW" altLang="zh-TW" dirty="0" smtClean="0">
                <a:solidFill>
                  <a:srgbClr val="002060"/>
                </a:solidFill>
                <a:latin typeface="微軟正黑體" panose="020B0604030504040204" pitchFamily="34" charset="-120"/>
                <a:ea typeface="微軟正黑體" panose="020B0604030504040204" pitchFamily="34" charset="-120"/>
              </a:rPr>
              <a:t>、</a:t>
            </a:r>
            <a:r>
              <a:rPr lang="zh-TW" altLang="en-US" dirty="0" smtClean="0">
                <a:solidFill>
                  <a:srgbClr val="002060"/>
                </a:solidFill>
                <a:latin typeface="微軟正黑體" panose="020B0604030504040204" pitchFamily="34" charset="-120"/>
                <a:ea typeface="微軟正黑體" panose="020B0604030504040204" pitchFamily="34" charset="-120"/>
              </a:rPr>
              <a:t>內外部優勢條件</a:t>
            </a:r>
            <a:r>
              <a:rPr lang="zh-TW" altLang="zh-TW" dirty="0" smtClean="0">
                <a:solidFill>
                  <a:srgbClr val="002060"/>
                </a:solidFill>
                <a:latin typeface="微軟正黑體" panose="020B0604030504040204" pitchFamily="34" charset="-120"/>
                <a:ea typeface="微軟正黑體" panose="020B0604030504040204" pitchFamily="34" charset="-120"/>
              </a:rPr>
              <a:t>、</a:t>
            </a:r>
            <a:r>
              <a:rPr lang="zh-TW" altLang="zh-TW" dirty="0">
                <a:solidFill>
                  <a:srgbClr val="002060"/>
                </a:solidFill>
                <a:latin typeface="微軟正黑體" panose="020B0604030504040204" pitchFamily="34" charset="-120"/>
                <a:ea typeface="微軟正黑體" panose="020B0604030504040204" pitchFamily="34" charset="-120"/>
              </a:rPr>
              <a:t>願</a:t>
            </a:r>
            <a:r>
              <a:rPr lang="zh-TW" altLang="zh-TW" dirty="0" smtClean="0">
                <a:solidFill>
                  <a:srgbClr val="002060"/>
                </a:solidFill>
                <a:latin typeface="微軟正黑體" panose="020B0604030504040204" pitchFamily="34" charset="-120"/>
                <a:ea typeface="微軟正黑體" panose="020B0604030504040204" pitchFamily="34" charset="-120"/>
              </a:rPr>
              <a:t>景</a:t>
            </a:r>
            <a:r>
              <a:rPr lang="zh-TW" altLang="en-US" dirty="0" smtClean="0">
                <a:solidFill>
                  <a:srgbClr val="002060"/>
                </a:solidFill>
                <a:latin typeface="微軟正黑體" panose="020B0604030504040204" pitchFamily="34" charset="-120"/>
                <a:ea typeface="微軟正黑體" panose="020B0604030504040204" pitchFamily="34" charset="-120"/>
              </a:rPr>
              <a:t>目標</a:t>
            </a:r>
            <a:r>
              <a:rPr lang="zh-TW" altLang="zh-TW" dirty="0" smtClean="0">
                <a:solidFill>
                  <a:srgbClr val="002060"/>
                </a:solidFill>
                <a:latin typeface="微軟正黑體" panose="020B0604030504040204" pitchFamily="34" charset="-120"/>
                <a:ea typeface="微軟正黑體" panose="020B0604030504040204" pitchFamily="34" charset="-120"/>
              </a:rPr>
              <a:t>及</a:t>
            </a:r>
            <a:r>
              <a:rPr lang="zh-TW" altLang="zh-TW" dirty="0">
                <a:solidFill>
                  <a:srgbClr val="002060"/>
                </a:solidFill>
                <a:latin typeface="微軟正黑體" panose="020B0604030504040204" pitchFamily="34" charset="-120"/>
                <a:ea typeface="微軟正黑體" panose="020B0604030504040204" pitchFamily="34" charset="-120"/>
              </a:rPr>
              <a:t>社會</a:t>
            </a:r>
            <a:r>
              <a:rPr lang="zh-TW" altLang="zh-TW" dirty="0" smtClean="0">
                <a:solidFill>
                  <a:srgbClr val="002060"/>
                </a:solidFill>
                <a:latin typeface="微軟正黑體" panose="020B0604030504040204" pitchFamily="34" charset="-120"/>
                <a:ea typeface="微軟正黑體" panose="020B0604030504040204" pitchFamily="34" charset="-120"/>
              </a:rPr>
              <a:t>需求</a:t>
            </a:r>
            <a:r>
              <a:rPr lang="zh-TW" altLang="en-US" dirty="0" smtClean="0">
                <a:solidFill>
                  <a:srgbClr val="002060"/>
                </a:solidFill>
                <a:latin typeface="微軟正黑體" panose="020B0604030504040204" pitchFamily="34" charset="-120"/>
                <a:ea typeface="微軟正黑體" panose="020B0604030504040204" pitchFamily="34" charset="-120"/>
              </a:rPr>
              <a:t>後規劃</a:t>
            </a:r>
            <a:r>
              <a:rPr lang="zh-TW" altLang="zh-TW" dirty="0" smtClean="0">
                <a:solidFill>
                  <a:srgbClr val="002060"/>
                </a:solidFill>
                <a:latin typeface="微軟正黑體" panose="020B0604030504040204" pitchFamily="34" charset="-120"/>
                <a:ea typeface="微軟正黑體" panose="020B0604030504040204" pitchFamily="34" charset="-120"/>
              </a:rPr>
              <a:t>特色</a:t>
            </a:r>
            <a:r>
              <a:rPr lang="zh-TW" altLang="en-US" dirty="0" smtClean="0">
                <a:solidFill>
                  <a:srgbClr val="002060"/>
                </a:solidFill>
                <a:latin typeface="微軟正黑體" panose="020B0604030504040204" pitchFamily="34" charset="-120"/>
                <a:ea typeface="微軟正黑體" panose="020B0604030504040204" pitchFamily="34" charset="-120"/>
              </a:rPr>
              <a:t>班級</a:t>
            </a:r>
            <a:r>
              <a:rPr lang="zh-TW" altLang="zh-TW" dirty="0" smtClean="0">
                <a:solidFill>
                  <a:srgbClr val="002060"/>
                </a:solidFill>
                <a:latin typeface="微軟正黑體" panose="020B0604030504040204" pitchFamily="34" charset="-120"/>
                <a:ea typeface="微軟正黑體" panose="020B0604030504040204" pitchFamily="34" charset="-120"/>
              </a:rPr>
              <a:t>，</a:t>
            </a:r>
            <a:r>
              <a:rPr lang="zh-TW" altLang="en-US" dirty="0" smtClean="0">
                <a:solidFill>
                  <a:srgbClr val="002060"/>
                </a:solidFill>
                <a:latin typeface="微軟正黑體" panose="020B0604030504040204" pitchFamily="34" charset="-120"/>
                <a:ea typeface="微軟正黑體" panose="020B0604030504040204" pitchFamily="34" charset="-120"/>
              </a:rPr>
              <a:t>並</a:t>
            </a:r>
            <a:r>
              <a:rPr lang="zh-TW" altLang="en-US" dirty="0" smtClean="0">
                <a:solidFill>
                  <a:srgbClr val="FF0000"/>
                </a:solidFill>
                <a:latin typeface="微軟正黑體" panose="020B0604030504040204" pitchFamily="34" charset="-120"/>
                <a:ea typeface="微軟正黑體" panose="020B0604030504040204" pitchFamily="34" charset="-120"/>
              </a:rPr>
              <a:t>遴選性向、興趣與能力符合的學生</a:t>
            </a:r>
            <a:r>
              <a:rPr lang="zh-TW" altLang="en-US" dirty="0" smtClean="0">
                <a:solidFill>
                  <a:srgbClr val="002060"/>
                </a:solidFill>
                <a:latin typeface="微軟正黑體" panose="020B0604030504040204" pitchFamily="34" charset="-120"/>
                <a:ea typeface="微軟正黑體" panose="020B0604030504040204" pitchFamily="34" charset="-120"/>
              </a:rPr>
              <a:t>。</a:t>
            </a:r>
            <a:endParaRPr lang="en-US" altLang="zh-TW" dirty="0" smtClean="0">
              <a:solidFill>
                <a:srgbClr val="002060"/>
              </a:solidFill>
              <a:latin typeface="微軟正黑體" panose="020B0604030504040204" pitchFamily="34" charset="-120"/>
              <a:ea typeface="微軟正黑體" panose="020B0604030504040204" pitchFamily="34" charset="-120"/>
            </a:endParaRPr>
          </a:p>
          <a:p>
            <a:r>
              <a:rPr lang="zh-TW" altLang="en-US" dirty="0">
                <a:solidFill>
                  <a:srgbClr val="002060"/>
                </a:solidFill>
                <a:latin typeface="微軟正黑體" panose="020B0604030504040204" pitchFamily="34" charset="-120"/>
                <a:ea typeface="微軟正黑體" panose="020B0604030504040204" pitchFamily="34" charset="-120"/>
              </a:rPr>
              <a:t>由於這些特色</a:t>
            </a:r>
            <a:r>
              <a:rPr lang="zh-TW" altLang="en-US" dirty="0" smtClean="0">
                <a:solidFill>
                  <a:srgbClr val="002060"/>
                </a:solidFill>
                <a:latin typeface="微軟正黑體" panose="020B0604030504040204" pitchFamily="34" charset="-120"/>
                <a:ea typeface="微軟正黑體" panose="020B0604030504040204" pitchFamily="34" charset="-120"/>
              </a:rPr>
              <a:t>班級多是以學科發展為主軸，遴選方式也多</a:t>
            </a:r>
            <a:r>
              <a:rPr lang="zh-TW" altLang="en-US" dirty="0" smtClean="0">
                <a:solidFill>
                  <a:srgbClr val="FF0000"/>
                </a:solidFill>
                <a:latin typeface="微軟正黑體" panose="020B0604030504040204" pitchFamily="34" charset="-120"/>
                <a:ea typeface="微軟正黑體" panose="020B0604030504040204" pitchFamily="34" charset="-120"/>
              </a:rPr>
              <a:t>以學科測驗為主</a:t>
            </a:r>
            <a:r>
              <a:rPr lang="zh-TW" altLang="en-US" dirty="0" smtClean="0">
                <a:solidFill>
                  <a:srgbClr val="002060"/>
                </a:solidFill>
                <a:latin typeface="微軟正黑體" panose="020B0604030504040204" pitchFamily="34" charset="-120"/>
                <a:ea typeface="微軟正黑體" panose="020B0604030504040204" pitchFamily="34" charset="-120"/>
              </a:rPr>
              <a:t>。</a:t>
            </a:r>
            <a:endParaRPr lang="en-US" altLang="zh-TW" dirty="0" smtClean="0">
              <a:solidFill>
                <a:srgbClr val="002060"/>
              </a:solidFill>
              <a:latin typeface="微軟正黑體" panose="020B0604030504040204" pitchFamily="34" charset="-120"/>
              <a:ea typeface="微軟正黑體" panose="020B0604030504040204" pitchFamily="34" charset="-120"/>
            </a:endParaRPr>
          </a:p>
          <a:p>
            <a:r>
              <a:rPr lang="zh-TW" altLang="en-US" dirty="0" smtClean="0">
                <a:solidFill>
                  <a:srgbClr val="FF0000"/>
                </a:solidFill>
                <a:latin typeface="微軟正黑體" panose="020B0604030504040204" pitchFamily="34" charset="-120"/>
                <a:ea typeface="微軟正黑體" panose="020B0604030504040204" pitchFamily="34" charset="-120"/>
              </a:rPr>
              <a:t>會考成績可能成為入學門檻。</a:t>
            </a:r>
            <a:r>
              <a:rPr lang="en-US" altLang="zh-TW"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依各校簡章規定</a:t>
            </a:r>
            <a:r>
              <a:rPr lang="en-US" altLang="zh-TW"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89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548680"/>
            <a:ext cx="7533456" cy="1002506"/>
          </a:xfrm>
        </p:spPr>
        <p:txBody>
          <a:bodyPr>
            <a:normAutofit fontScale="90000"/>
          </a:bodyPr>
          <a:lstStyle/>
          <a:p>
            <a:pPr algn="ctr"/>
            <a:r>
              <a:rPr lang="zh-TW" altLang="en-US" sz="4000" dirty="0" smtClean="0">
                <a:latin typeface="微軟正黑體" panose="020B0604030504040204" pitchFamily="34" charset="-120"/>
              </a:rPr>
              <a:t>基北區</a:t>
            </a:r>
            <a:r>
              <a:rPr lang="en-US" altLang="zh-TW" sz="4000" dirty="0" smtClean="0">
                <a:latin typeface="微軟正黑體" panose="020B0604030504040204" pitchFamily="34" charset="-120"/>
              </a:rPr>
              <a:t>106</a:t>
            </a:r>
            <a:r>
              <a:rPr lang="zh-TW" altLang="zh-TW" sz="4000" dirty="0" smtClean="0">
                <a:latin typeface="微軟正黑體" panose="020B0604030504040204" pitchFamily="34" charset="-120"/>
              </a:rPr>
              <a:t>學年</a:t>
            </a:r>
            <a:r>
              <a:rPr lang="zh-TW" altLang="zh-TW" sz="4000" dirty="0">
                <a:latin typeface="微軟正黑體" panose="020B0604030504040204" pitchFamily="34" charset="-120"/>
              </a:rPr>
              <a:t>度特色招生考試分發</a:t>
            </a:r>
            <a:r>
              <a:rPr lang="zh-TW" altLang="zh-TW" sz="4000" dirty="0" smtClean="0">
                <a:latin typeface="微軟正黑體" panose="020B0604030504040204" pitchFamily="34" charset="-120"/>
              </a:rPr>
              <a:t>入學學校</a:t>
            </a:r>
            <a:endParaRPr lang="zh-TW" altLang="en-US" sz="4000" dirty="0">
              <a:latin typeface="微軟正黑體" panose="020B0604030504040204" pitchFamily="34" charset="-12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196444675"/>
              </p:ext>
            </p:extLst>
          </p:nvPr>
        </p:nvGraphicFramePr>
        <p:xfrm>
          <a:off x="457199" y="1700808"/>
          <a:ext cx="8229601" cy="1964676"/>
        </p:xfrm>
        <a:graphic>
          <a:graphicData uri="http://schemas.openxmlformats.org/drawingml/2006/table">
            <a:tbl>
              <a:tblPr firstRow="1" firstCol="1" bandRow="1">
                <a:tableStyleId>{5C22544A-7EE6-4342-B048-85BDC9FD1C3A}</a:tableStyleId>
              </a:tblPr>
              <a:tblGrid>
                <a:gridCol w="730424"/>
                <a:gridCol w="1728192"/>
                <a:gridCol w="1882072"/>
                <a:gridCol w="2078368"/>
                <a:gridCol w="663091"/>
                <a:gridCol w="1147454"/>
              </a:tblGrid>
              <a:tr h="720080">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就學區別（校數）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辦理學校校名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a:effectLst/>
                          <a:latin typeface="微軟正黑體" panose="020B0604030504040204" pitchFamily="34" charset="-120"/>
                          <a:ea typeface="微軟正黑體" panose="020B0604030504040204" pitchFamily="34" charset="-120"/>
                        </a:rPr>
                        <a:t>招生班名</a:t>
                      </a:r>
                      <a:endParaRPr lang="zh-TW" sz="240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a:effectLst/>
                          <a:latin typeface="微軟正黑體" panose="020B0604030504040204" pitchFamily="34" charset="-120"/>
                          <a:ea typeface="微軟正黑體" panose="020B0604030504040204" pitchFamily="34" charset="-120"/>
                        </a:rPr>
                        <a:t>招生班數</a:t>
                      </a:r>
                      <a:endParaRPr lang="zh-TW" sz="240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a:effectLst/>
                          <a:latin typeface="微軟正黑體" panose="020B0604030504040204" pitchFamily="34" charset="-120"/>
                          <a:ea typeface="微軟正黑體" panose="020B0604030504040204" pitchFamily="34" charset="-120"/>
                        </a:rPr>
                        <a:t>招生名額</a:t>
                      </a:r>
                      <a:endParaRPr lang="zh-TW" sz="240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r>
              <a:tr h="622298">
                <a:tc>
                  <a:txBody>
                    <a:bodyPr/>
                    <a:lstStyle/>
                    <a:p>
                      <a:pPr algn="ctr">
                        <a:lnSpc>
                          <a:spcPts val="2000"/>
                        </a:lnSpc>
                        <a:spcAft>
                          <a:spcPts val="0"/>
                        </a:spcAft>
                      </a:pPr>
                      <a:r>
                        <a:rPr lang="en-US" sz="2400" kern="0">
                          <a:effectLst/>
                          <a:latin typeface="微軟正黑體" panose="020B0604030504040204" pitchFamily="34" charset="-120"/>
                          <a:ea typeface="微軟正黑體" panose="020B0604030504040204" pitchFamily="34" charset="-120"/>
                        </a:rPr>
                        <a:t>1</a:t>
                      </a:r>
                      <a:endParaRPr lang="zh-TW" sz="240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2">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基</a:t>
                      </a:r>
                      <a:r>
                        <a:rPr lang="zh-TW" sz="2400" kern="0" dirty="0" smtClean="0">
                          <a:effectLst/>
                          <a:latin typeface="微軟正黑體" panose="020B0604030504040204" pitchFamily="34" charset="-120"/>
                          <a:ea typeface="微軟正黑體" panose="020B0604030504040204" pitchFamily="34" charset="-120"/>
                        </a:rPr>
                        <a:t>北區</a:t>
                      </a:r>
                      <a:endParaRPr lang="en-US" altLang="zh-TW" sz="24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000" kern="0" dirty="0" smtClean="0">
                          <a:effectLst/>
                          <a:latin typeface="微軟正黑體" panose="020B0604030504040204" pitchFamily="34" charset="-120"/>
                          <a:ea typeface="微軟正黑體" panose="020B0604030504040204" pitchFamily="34" charset="-120"/>
                        </a:rPr>
                        <a:t>(</a:t>
                      </a:r>
                      <a:r>
                        <a:rPr lang="en-US" sz="2000" kern="0" dirty="0">
                          <a:effectLst/>
                          <a:latin typeface="微軟正黑體" panose="020B0604030504040204" pitchFamily="34" charset="-120"/>
                          <a:ea typeface="微軟正黑體" panose="020B0604030504040204" pitchFamily="34" charset="-120"/>
                        </a:rPr>
                        <a:t>2</a:t>
                      </a:r>
                      <a:r>
                        <a:rPr lang="zh-TW" sz="2000" kern="0" dirty="0">
                          <a:effectLst/>
                          <a:latin typeface="微軟正黑體" panose="020B0604030504040204" pitchFamily="34" charset="-120"/>
                          <a:ea typeface="微軟正黑體" panose="020B0604030504040204" pitchFamily="34" charset="-120"/>
                        </a:rPr>
                        <a:t>校</a:t>
                      </a:r>
                      <a:r>
                        <a:rPr lang="en-US" sz="2000" kern="0" dirty="0">
                          <a:effectLst/>
                          <a:latin typeface="微軟正黑體" panose="020B0604030504040204" pitchFamily="34" charset="-120"/>
                          <a:ea typeface="微軟正黑體" panose="020B0604030504040204" pitchFamily="34" charset="-120"/>
                        </a:rPr>
                        <a:t>)</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國立政大附中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endParaRPr lang="en-US" altLang="zh-TW" sz="20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000" kern="0" dirty="0" smtClean="0">
                          <a:effectLst/>
                          <a:latin typeface="微軟正黑體" panose="020B0604030504040204" pitchFamily="34" charset="-120"/>
                          <a:ea typeface="微軟正黑體" panose="020B0604030504040204" pitchFamily="34" charset="-120"/>
                        </a:rPr>
                        <a:t>英語</a:t>
                      </a:r>
                      <a:r>
                        <a:rPr lang="zh-TW" sz="2000" kern="0" dirty="0">
                          <a:effectLst/>
                          <a:latin typeface="微軟正黑體" panose="020B0604030504040204" pitchFamily="34" charset="-120"/>
                          <a:ea typeface="微軟正黑體" panose="020B0604030504040204" pitchFamily="34" charset="-120"/>
                        </a:rPr>
                        <a:t>國際特色班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smtClean="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smtClean="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r>
              <a:tr h="622298">
                <a:tc>
                  <a:txBody>
                    <a:bodyPr/>
                    <a:lstStyle/>
                    <a:p>
                      <a:pPr algn="ctr">
                        <a:lnSpc>
                          <a:spcPts val="2000"/>
                        </a:lnSpc>
                        <a:spcAft>
                          <a:spcPts val="0"/>
                        </a:spcAft>
                      </a:pPr>
                      <a:r>
                        <a:rPr lang="en-US" sz="2400" kern="0">
                          <a:effectLst/>
                          <a:latin typeface="微軟正黑體" panose="020B0604030504040204" pitchFamily="34" charset="-120"/>
                          <a:ea typeface="微軟正黑體" panose="020B0604030504040204" pitchFamily="34" charset="-120"/>
                        </a:rPr>
                        <a:t>2</a:t>
                      </a:r>
                      <a:endParaRPr lang="zh-TW" sz="240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a:effectLst/>
                          <a:latin typeface="微軟正黑體" panose="020B0604030504040204" pitchFamily="34" charset="-120"/>
                          <a:ea typeface="微軟正黑體" panose="020B0604030504040204" pitchFamily="34" charset="-120"/>
                        </a:rPr>
                        <a:t>國立師大附中</a:t>
                      </a:r>
                      <a:endParaRPr lang="zh-TW" sz="240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endParaRPr lang="en-US" altLang="zh-TW" sz="20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000" kern="0" dirty="0" smtClean="0">
                          <a:effectLst/>
                          <a:latin typeface="微軟正黑體" panose="020B0604030504040204" pitchFamily="34" charset="-120"/>
                          <a:ea typeface="微軟正黑體" panose="020B0604030504040204" pitchFamily="34" charset="-120"/>
                        </a:rPr>
                        <a:t>資訊科學</a:t>
                      </a:r>
                      <a:r>
                        <a:rPr lang="zh-TW" sz="2000" kern="0" dirty="0">
                          <a:effectLst/>
                          <a:latin typeface="微軟正黑體" panose="020B0604030504040204" pitchFamily="34" charset="-120"/>
                          <a:ea typeface="微軟正黑體" panose="020B0604030504040204" pitchFamily="34" charset="-120"/>
                        </a:rPr>
                        <a:t>特色專班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smtClean="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smtClean="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smtClean="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r>
            </a:tbl>
          </a:graphicData>
        </a:graphic>
      </p:graphicFrame>
      <p:sp>
        <p:nvSpPr>
          <p:cNvPr id="8" name="標題 2"/>
          <p:cNvSpPr txBox="1">
            <a:spLocks/>
          </p:cNvSpPr>
          <p:nvPr/>
        </p:nvSpPr>
        <p:spPr>
          <a:xfrm>
            <a:off x="457200" y="4005064"/>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測驗科目</a:t>
            </a:r>
            <a:endParaRPr lang="zh-TW" altLang="en-US" dirty="0">
              <a:latin typeface="微軟正黑體" panose="020B0604030504040204" pitchFamily="34" charset="-120"/>
              <a:ea typeface="微軟正黑體" panose="020B0604030504040204" pitchFamily="34" charset="-120"/>
            </a:endParaRPr>
          </a:p>
        </p:txBody>
      </p:sp>
      <p:graphicFrame>
        <p:nvGraphicFramePr>
          <p:cNvPr id="9" name="內容版面配置區 3"/>
          <p:cNvGraphicFramePr>
            <a:graphicFrameLocks/>
          </p:cNvGraphicFramePr>
          <p:nvPr>
            <p:extLst>
              <p:ext uri="{D42A27DB-BD31-4B8C-83A1-F6EECF244321}">
                <p14:modId xmlns:p14="http://schemas.microsoft.com/office/powerpoint/2010/main" val="2918482165"/>
              </p:ext>
            </p:extLst>
          </p:nvPr>
        </p:nvGraphicFramePr>
        <p:xfrm>
          <a:off x="463724" y="4797152"/>
          <a:ext cx="7996708" cy="1636171"/>
        </p:xfrm>
        <a:graphic>
          <a:graphicData uri="http://schemas.openxmlformats.org/drawingml/2006/table">
            <a:tbl>
              <a:tblPr>
                <a:tableStyleId>{69CF1AB2-1976-4502-BF36-3FF5EA218861}</a:tableStyleId>
              </a:tblPr>
              <a:tblGrid>
                <a:gridCol w="1374383"/>
                <a:gridCol w="2877909"/>
                <a:gridCol w="3744416"/>
              </a:tblGrid>
              <a:tr h="353163">
                <a:tc>
                  <a:txBody>
                    <a:bodyPr/>
                    <a:lstStyle/>
                    <a:p>
                      <a:pPr algn="ctr" fontAlgn="ctr"/>
                      <a:r>
                        <a:rPr lang="zh-TW" altLang="en-US" sz="24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solidFill>
                      <a:schemeClr val="bg2">
                        <a:lumMod val="50000"/>
                      </a:schemeClr>
                    </a:solidFill>
                  </a:tcPr>
                </a:tc>
              </a:tr>
              <a:tr h="559597">
                <a:tc>
                  <a:txBody>
                    <a:bodyPr/>
                    <a:lstStyle/>
                    <a:p>
                      <a:pPr algn="ctr" fontAlgn="ctr"/>
                      <a:r>
                        <a:rPr lang="zh-TW" altLang="en-US" sz="2400" u="none" strike="noStrike" dirty="0" smtClean="0">
                          <a:effectLst/>
                          <a:latin typeface="微軟正黑體" panose="020B0604030504040204" pitchFamily="34" charset="-120"/>
                          <a:ea typeface="微軟正黑體" panose="020B0604030504040204" pitchFamily="34" charset="-120"/>
                        </a:rPr>
                        <a:t>政大附中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l" fontAlgn="ctr"/>
                      <a:r>
                        <a:rPr lang="zh-TW" altLang="en-US" sz="2400" u="none" strike="noStrike">
                          <a:effectLst/>
                          <a:latin typeface="微軟正黑體" panose="020B0604030504040204" pitchFamily="34" charset="-120"/>
                          <a:ea typeface="微軟正黑體" panose="020B0604030504040204" pitchFamily="34" charset="-120"/>
                        </a:rPr>
                        <a:t>英語國際特色班</a:t>
                      </a:r>
                      <a:endParaRPr lang="zh-TW" altLang="en-US" sz="2400" b="0" i="0" u="none" strike="noStrike">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英文</a:t>
                      </a:r>
                      <a:br>
                        <a:rPr lang="zh-TW" altLang="en-US" sz="2400" u="none" strike="noStrike" dirty="0">
                          <a:effectLst/>
                          <a:latin typeface="微軟正黑體" panose="020B0604030504040204" pitchFamily="34" charset="-120"/>
                          <a:ea typeface="微軟正黑體" panose="020B0604030504040204" pitchFamily="34" charset="-120"/>
                        </a:rPr>
                      </a:br>
                      <a:r>
                        <a:rPr lang="en-US" altLang="zh-TW" sz="2400" u="none" strike="noStrike" dirty="0">
                          <a:effectLst/>
                          <a:latin typeface="微軟正黑體" panose="020B0604030504040204" pitchFamily="34" charset="-120"/>
                          <a:ea typeface="微軟正黑體" panose="020B0604030504040204" pitchFamily="34" charset="-120"/>
                        </a:rPr>
                        <a:t>(</a:t>
                      </a:r>
                      <a:r>
                        <a:rPr lang="zh-TW" altLang="en-US" sz="2400" u="none" strike="noStrike" dirty="0">
                          <a:effectLst/>
                          <a:latin typeface="微軟正黑體" panose="020B0604030504040204" pitchFamily="34" charset="-120"/>
                          <a:ea typeface="微軟正黑體" panose="020B0604030504040204" pitchFamily="34" charset="-120"/>
                        </a:rPr>
                        <a:t>閱讀</a:t>
                      </a:r>
                      <a:r>
                        <a:rPr lang="zh-TW" altLang="en-US" sz="2400" u="none" strike="noStrike">
                          <a:effectLst/>
                          <a:latin typeface="微軟正黑體" panose="020B0604030504040204" pitchFamily="34" charset="-120"/>
                          <a:ea typeface="微軟正黑體" panose="020B0604030504040204" pitchFamily="34" charset="-120"/>
                        </a:rPr>
                        <a:t>、</a:t>
                      </a:r>
                      <a:r>
                        <a:rPr lang="zh-TW" altLang="en-US" sz="2400" u="none" strike="noStrike" smtClean="0">
                          <a:effectLst/>
                          <a:latin typeface="微軟正黑體" panose="020B0604030504040204" pitchFamily="34" charset="-120"/>
                          <a:ea typeface="微軟正黑體" panose="020B0604030504040204" pitchFamily="34" charset="-120"/>
                        </a:rPr>
                        <a:t>聽力</a:t>
                      </a:r>
                      <a:r>
                        <a:rPr lang="en-US" altLang="zh-TW" sz="2400" u="none" strike="noStrike" smtClean="0">
                          <a:effectLst/>
                          <a:latin typeface="微軟正黑體" panose="020B0604030504040204" pitchFamily="34" charset="-120"/>
                          <a:ea typeface="微軟正黑體" panose="020B0604030504040204" pitchFamily="34" charset="-120"/>
                        </a:rPr>
                        <a:t>)</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r>
              <a:tr h="522755">
                <a:tc>
                  <a:txBody>
                    <a:bodyPr/>
                    <a:lstStyle/>
                    <a:p>
                      <a:pPr algn="ctr" fontAlgn="ctr"/>
                      <a:r>
                        <a:rPr lang="zh-TW" altLang="en-US" sz="2400" u="none" strike="noStrike" dirty="0" smtClean="0">
                          <a:effectLst/>
                          <a:latin typeface="微軟正黑體" panose="020B0604030504040204" pitchFamily="34" charset="-120"/>
                          <a:ea typeface="微軟正黑體" panose="020B0604030504040204" pitchFamily="34" charset="-120"/>
                        </a:rPr>
                        <a:t>師大附中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l" fontAlgn="ctr"/>
                      <a:r>
                        <a:rPr lang="zh-TW" altLang="en-US" sz="2400" u="none" strike="noStrike" dirty="0" smtClean="0">
                          <a:effectLst/>
                          <a:latin typeface="微軟正黑體" panose="020B0604030504040204" pitchFamily="34" charset="-120"/>
                          <a:ea typeface="微軟正黑體" panose="020B0604030504040204" pitchFamily="34" charset="-120"/>
                        </a:rPr>
                        <a:t>資訊科學特色專班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數學</a:t>
                      </a:r>
                      <a:r>
                        <a:rPr lang="en-US" altLang="zh-TW" sz="2400" u="none" strike="noStrike" dirty="0">
                          <a:effectLst/>
                          <a:latin typeface="微軟正黑體" panose="020B0604030504040204" pitchFamily="34" charset="-120"/>
                          <a:ea typeface="微軟正黑體" panose="020B0604030504040204" pitchFamily="34" charset="-120"/>
                        </a:rPr>
                        <a:t>(</a:t>
                      </a:r>
                      <a:r>
                        <a:rPr lang="zh-TW" altLang="en-US" sz="2400" u="none" strike="noStrike" dirty="0">
                          <a:effectLst/>
                          <a:latin typeface="微軟正黑體" panose="020B0604030504040204" pitchFamily="34" charset="-120"/>
                          <a:ea typeface="微軟正黑體" panose="020B0604030504040204" pitchFamily="34" charset="-120"/>
                        </a:rPr>
                        <a:t>選擇</a:t>
                      </a:r>
                      <a:r>
                        <a:rPr lang="en-US" altLang="zh-TW" sz="2400" u="none" strike="noStrike" dirty="0" smtClean="0">
                          <a:effectLst/>
                          <a:latin typeface="微軟正黑體" panose="020B0604030504040204" pitchFamily="34" charset="-120"/>
                          <a:ea typeface="微軟正黑體" panose="020B0604030504040204" pitchFamily="34" charset="-120"/>
                        </a:rPr>
                        <a:t>)</a:t>
                      </a:r>
                      <a:r>
                        <a:rPr lang="zh-TW" altLang="en-US" sz="2400" u="none" strike="noStrike" dirty="0" smtClean="0">
                          <a:effectLst/>
                          <a:latin typeface="微軟正黑體" panose="020B0604030504040204" pitchFamily="34" charset="-120"/>
                          <a:ea typeface="微軟正黑體" panose="020B0604030504040204" pitchFamily="34" charset="-120"/>
                        </a:rPr>
                        <a:t>、資訊</a:t>
                      </a:r>
                      <a:r>
                        <a:rPr lang="en-US" altLang="zh-TW" sz="2400" u="none" strike="noStrike" dirty="0">
                          <a:effectLst/>
                          <a:latin typeface="微軟正黑體" panose="020B0604030504040204" pitchFamily="34" charset="-120"/>
                          <a:ea typeface="微軟正黑體" panose="020B0604030504040204" pitchFamily="34" charset="-120"/>
                        </a:rPr>
                        <a:t>(</a:t>
                      </a:r>
                      <a:r>
                        <a:rPr lang="zh-TW" altLang="en-US" sz="2400" u="none" strike="noStrike" dirty="0">
                          <a:effectLst/>
                          <a:latin typeface="微軟正黑體" panose="020B0604030504040204" pitchFamily="34" charset="-120"/>
                          <a:ea typeface="微軟正黑體" panose="020B0604030504040204" pitchFamily="34" charset="-120"/>
                        </a:rPr>
                        <a:t>選擇</a:t>
                      </a:r>
                      <a:r>
                        <a:rPr lang="en-US" altLang="zh-TW" sz="2400" u="none" strike="noStrike" dirty="0">
                          <a:effectLst/>
                          <a:latin typeface="微軟正黑體" panose="020B0604030504040204" pitchFamily="34" charset="-120"/>
                          <a:ea typeface="微軟正黑體" panose="020B0604030504040204" pitchFamily="34" charset="-120"/>
                        </a:rPr>
                        <a:t>)</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r>
            </a:tbl>
          </a:graphicData>
        </a:graphic>
      </p:graphicFrame>
    </p:spTree>
    <p:extLst>
      <p:ext uri="{BB962C8B-B14F-4D97-AF65-F5344CB8AC3E}">
        <p14:creationId xmlns:p14="http://schemas.microsoft.com/office/powerpoint/2010/main" val="210216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122238"/>
            <a:ext cx="6885384" cy="570458"/>
          </a:xfrm>
        </p:spPr>
        <p:txBody>
          <a:bodyPr>
            <a:normAutofit fontScale="90000"/>
          </a:bodyPr>
          <a:lstStyle/>
          <a:p>
            <a:r>
              <a:rPr lang="zh-TW" altLang="en-US" sz="3600" dirty="0" smtClean="0"/>
              <a:t>考試</a:t>
            </a:r>
            <a:r>
              <a:rPr lang="zh-TW" altLang="en-US" sz="3600" dirty="0"/>
              <a:t>科目時間規劃表 </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486080920"/>
              </p:ext>
            </p:extLst>
          </p:nvPr>
        </p:nvGraphicFramePr>
        <p:xfrm>
          <a:off x="1331640" y="836712"/>
          <a:ext cx="7139136" cy="3051974"/>
        </p:xfrm>
        <a:graphic>
          <a:graphicData uri="http://schemas.openxmlformats.org/drawingml/2006/table">
            <a:tbl>
              <a:tblPr firstRow="1" bandRow="1">
                <a:tableStyleId>{93296810-A885-4BE3-A3E7-6D5BEEA58F35}</a:tableStyleId>
              </a:tblPr>
              <a:tblGrid>
                <a:gridCol w="976711"/>
                <a:gridCol w="2503485"/>
                <a:gridCol w="1059167"/>
                <a:gridCol w="2599773"/>
              </a:tblGrid>
              <a:tr h="395025">
                <a:tc gridSpan="4">
                  <a:txBody>
                    <a:bodyPr/>
                    <a:lstStyle/>
                    <a:p>
                      <a:r>
                        <a:rPr lang="en-US" altLang="zh-TW" dirty="0" smtClean="0"/>
                        <a:t>106 </a:t>
                      </a:r>
                      <a:r>
                        <a:rPr lang="zh-TW" altLang="en-US" dirty="0" smtClean="0"/>
                        <a:t>年 </a:t>
                      </a:r>
                      <a:r>
                        <a:rPr lang="en-US" altLang="zh-TW" dirty="0" smtClean="0"/>
                        <a:t>6 </a:t>
                      </a:r>
                      <a:r>
                        <a:rPr lang="zh-TW" altLang="en-US" dirty="0" smtClean="0"/>
                        <a:t>月 </a:t>
                      </a:r>
                      <a:r>
                        <a:rPr lang="en-US" altLang="zh-TW" dirty="0" smtClean="0"/>
                        <a:t>25 </a:t>
                      </a:r>
                      <a:r>
                        <a:rPr lang="zh-TW" altLang="en-US" dirty="0" smtClean="0"/>
                        <a:t>日</a:t>
                      </a:r>
                      <a:r>
                        <a:rPr lang="en-US" altLang="zh-TW" dirty="0" smtClean="0"/>
                        <a:t>(</a:t>
                      </a:r>
                      <a:r>
                        <a:rPr lang="zh-TW" altLang="en-US" dirty="0" smtClean="0"/>
                        <a:t>星期日</a:t>
                      </a:r>
                      <a:r>
                        <a:rPr lang="en-US" altLang="zh-TW" dirty="0" smtClean="0"/>
                        <a:t>)</a:t>
                      </a:r>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r>
              <a:tr h="395025">
                <a:tc gridSpan="4">
                  <a:txBody>
                    <a:bodyPr/>
                    <a:lstStyle/>
                    <a:p>
                      <a:pPr algn="ctr"/>
                      <a:r>
                        <a:rPr lang="zh-TW" altLang="en-US" sz="1800" dirty="0" smtClean="0"/>
                        <a:t>上午</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r>
              <a:tr h="395025">
                <a:tc>
                  <a:txBody>
                    <a:bodyPr/>
                    <a:lstStyle/>
                    <a:p>
                      <a:pPr algn="ctr"/>
                      <a:r>
                        <a:rPr lang="zh-TW" altLang="en-US" sz="1800" dirty="0" smtClean="0"/>
                        <a:t>預備</a:t>
                      </a:r>
                      <a:endParaRPr lang="zh-TW" altLang="en-US" sz="1800" b="1" dirty="0"/>
                    </a:p>
                  </a:txBody>
                  <a:tcPr/>
                </a:tc>
                <a:tc>
                  <a:txBody>
                    <a:bodyPr/>
                    <a:lstStyle/>
                    <a:p>
                      <a:pPr algn="ctr"/>
                      <a:r>
                        <a:rPr lang="zh-TW" altLang="en-US" sz="1800" dirty="0" smtClean="0"/>
                        <a:t>第一節</a:t>
                      </a:r>
                      <a:endParaRPr lang="zh-TW" altLang="en-US" sz="1800" b="1" dirty="0"/>
                    </a:p>
                  </a:txBody>
                  <a:tcPr/>
                </a:tc>
                <a:tc>
                  <a:txBody>
                    <a:bodyPr/>
                    <a:lstStyle/>
                    <a:p>
                      <a:pPr algn="ctr"/>
                      <a:r>
                        <a:rPr lang="zh-TW" altLang="en-US" sz="1800" dirty="0" smtClean="0"/>
                        <a:t>預備</a:t>
                      </a:r>
                      <a:endParaRPr lang="zh-TW" altLang="en-US" sz="1800" b="1" dirty="0"/>
                    </a:p>
                  </a:txBody>
                  <a:tcPr/>
                </a:tc>
                <a:tc>
                  <a:txBody>
                    <a:bodyPr/>
                    <a:lstStyle/>
                    <a:p>
                      <a:pPr algn="ctr"/>
                      <a:r>
                        <a:rPr lang="zh-TW" altLang="en-US" sz="1800" dirty="0" smtClean="0"/>
                        <a:t>第二節</a:t>
                      </a:r>
                      <a:endParaRPr lang="zh-TW" altLang="en-US" sz="1800" b="1" dirty="0"/>
                    </a:p>
                  </a:txBody>
                  <a:tcPr/>
                </a:tc>
              </a:tr>
              <a:tr h="395025">
                <a:tc>
                  <a:txBody>
                    <a:bodyPr/>
                    <a:lstStyle/>
                    <a:p>
                      <a:endParaRPr lang="zh-TW" altLang="en-US"/>
                    </a:p>
                  </a:txBody>
                  <a:tcPr/>
                </a:tc>
                <a:tc>
                  <a:txBody>
                    <a:bodyPr/>
                    <a:lstStyle/>
                    <a:p>
                      <a:endParaRPr lang="zh-TW" altLang="en-US"/>
                    </a:p>
                  </a:txBody>
                  <a:tcPr/>
                </a:tc>
                <a:tc>
                  <a:txBody>
                    <a:bodyPr/>
                    <a:lstStyle/>
                    <a:p>
                      <a:pPr algn="ctr"/>
                      <a:r>
                        <a:rPr lang="en-US" altLang="zh-TW" sz="1800" dirty="0" smtClean="0"/>
                        <a:t>10:30</a:t>
                      </a:r>
                      <a:endParaRPr lang="zh-TW" altLang="en-US" sz="1800" b="1" dirty="0"/>
                    </a:p>
                  </a:txBody>
                  <a:tcPr/>
                </a:tc>
                <a:tc>
                  <a:txBody>
                    <a:bodyPr/>
                    <a:lstStyle/>
                    <a:p>
                      <a:pPr algn="ctr"/>
                      <a:r>
                        <a:rPr lang="en-US" altLang="zh-TW" sz="1800" dirty="0" smtClean="0"/>
                        <a:t>10</a:t>
                      </a:r>
                      <a:r>
                        <a:rPr lang="zh-TW" altLang="en-US" sz="1800" dirty="0" smtClean="0"/>
                        <a:t>：</a:t>
                      </a:r>
                      <a:r>
                        <a:rPr lang="en-US" altLang="zh-TW" sz="1800" dirty="0" smtClean="0"/>
                        <a:t>40</a:t>
                      </a:r>
                      <a:r>
                        <a:rPr lang="zh-TW" altLang="en-US" sz="1800" dirty="0" smtClean="0"/>
                        <a:t>～</a:t>
                      </a:r>
                      <a:r>
                        <a:rPr lang="en-US" altLang="zh-TW" sz="1800" dirty="0" smtClean="0"/>
                        <a:t>12</a:t>
                      </a:r>
                      <a:r>
                        <a:rPr lang="zh-TW" altLang="en-US" sz="1800" dirty="0" smtClean="0"/>
                        <a:t>：</a:t>
                      </a:r>
                      <a:r>
                        <a:rPr lang="en-US" altLang="zh-TW" sz="1800" dirty="0" smtClean="0"/>
                        <a:t>20</a:t>
                      </a:r>
                      <a:endParaRPr lang="zh-TW" altLang="en-US" sz="1800" b="1" dirty="0"/>
                    </a:p>
                  </a:txBody>
                  <a:tcPr/>
                </a:tc>
              </a:tr>
              <a:tr h="681824">
                <a:tc gridSpan="2">
                  <a:txBody>
                    <a:bodyPr/>
                    <a:lstStyle/>
                    <a:p>
                      <a:endParaRPr lang="zh-TW" altLang="en-US" dirty="0"/>
                    </a:p>
                  </a:txBody>
                  <a:tcPr/>
                </a:tc>
                <a:tc hMerge="1">
                  <a:txBody>
                    <a:bodyPr/>
                    <a:lstStyle/>
                    <a:p>
                      <a:endParaRPr lang="zh-TW" altLang="en-US" dirty="0"/>
                    </a:p>
                  </a:txBody>
                  <a:tcPr/>
                </a:tc>
                <a:tc gridSpan="2">
                  <a:txBody>
                    <a:bodyPr/>
                    <a:lstStyle/>
                    <a:p>
                      <a:pPr algn="ctr"/>
                      <a:r>
                        <a:rPr lang="zh-TW" altLang="en-US" sz="1800" dirty="0" smtClean="0"/>
                        <a:t>英語文       </a:t>
                      </a:r>
                      <a:r>
                        <a:rPr lang="en-US" altLang="zh-TW" sz="1800" dirty="0" smtClean="0"/>
                        <a:t>(</a:t>
                      </a:r>
                      <a:r>
                        <a:rPr lang="zh-TW" altLang="en-US" sz="1800" dirty="0" smtClean="0"/>
                        <a:t>閱讀</a:t>
                      </a:r>
                      <a:r>
                        <a:rPr lang="en-US" altLang="zh-TW" sz="1800" dirty="0" smtClean="0"/>
                        <a:t>60</a:t>
                      </a:r>
                      <a:r>
                        <a:rPr lang="zh-TW" altLang="en-US" sz="1800" dirty="0" smtClean="0"/>
                        <a:t>分鐘</a:t>
                      </a:r>
                      <a:r>
                        <a:rPr lang="en-US" altLang="zh-TW" sz="1800" dirty="0" smtClean="0"/>
                        <a:t>+</a:t>
                      </a:r>
                    </a:p>
                    <a:p>
                      <a:pPr algn="ctr"/>
                      <a:r>
                        <a:rPr lang="zh-TW" altLang="en-US" sz="1800" dirty="0" smtClean="0"/>
                        <a:t>                   英聽</a:t>
                      </a:r>
                      <a:r>
                        <a:rPr lang="en-US" altLang="zh-TW" sz="1800" dirty="0" smtClean="0"/>
                        <a:t>30</a:t>
                      </a:r>
                      <a:r>
                        <a:rPr lang="zh-TW" altLang="en-US" sz="1800" dirty="0" smtClean="0"/>
                        <a:t>分鐘</a:t>
                      </a:r>
                      <a:r>
                        <a:rPr lang="en-US" altLang="zh-TW" sz="1800" dirty="0" smtClean="0"/>
                        <a:t>) </a:t>
                      </a:r>
                      <a:endParaRPr lang="zh-TW" altLang="en-US" sz="1800" b="1" dirty="0"/>
                    </a:p>
                  </a:txBody>
                  <a:tcPr/>
                </a:tc>
                <a:tc hMerge="1">
                  <a:txBody>
                    <a:bodyPr/>
                    <a:lstStyle/>
                    <a:p>
                      <a:endParaRPr lang="zh-TW" altLang="en-US" dirty="0"/>
                    </a:p>
                  </a:txBody>
                  <a:tcPr/>
                </a:tc>
              </a:tr>
              <a:tr h="395025">
                <a:tc>
                  <a:txBody>
                    <a:bodyPr/>
                    <a:lstStyle/>
                    <a:p>
                      <a:pPr algn="ctr"/>
                      <a:r>
                        <a:rPr lang="en-US" altLang="zh-TW" sz="1800" dirty="0" smtClean="0"/>
                        <a:t>8:30</a:t>
                      </a:r>
                      <a:endParaRPr lang="zh-TW" altLang="en-US" sz="1800" b="1" dirty="0"/>
                    </a:p>
                  </a:txBody>
                  <a:tcPr/>
                </a:tc>
                <a:tc>
                  <a:txBody>
                    <a:bodyPr/>
                    <a:lstStyle/>
                    <a:p>
                      <a:pPr algn="ctr"/>
                      <a:r>
                        <a:rPr lang="en-US" altLang="zh-TW" sz="1800" dirty="0" smtClean="0"/>
                        <a:t>8</a:t>
                      </a:r>
                      <a:r>
                        <a:rPr lang="zh-TW" altLang="en-US" sz="1800" dirty="0" smtClean="0"/>
                        <a:t>：</a:t>
                      </a:r>
                      <a:r>
                        <a:rPr lang="en-US" altLang="zh-TW" sz="1800" dirty="0" smtClean="0"/>
                        <a:t>40</a:t>
                      </a:r>
                      <a:r>
                        <a:rPr lang="zh-TW" altLang="en-US" sz="1800" dirty="0" smtClean="0"/>
                        <a:t>～</a:t>
                      </a:r>
                      <a:r>
                        <a:rPr lang="en-US" altLang="zh-TW" sz="1800" dirty="0" smtClean="0"/>
                        <a:t>9</a:t>
                      </a:r>
                      <a:r>
                        <a:rPr lang="zh-TW" altLang="en-US" sz="1800" dirty="0" smtClean="0"/>
                        <a:t>：</a:t>
                      </a:r>
                      <a:r>
                        <a:rPr lang="en-US" altLang="zh-TW" sz="1800" dirty="0" smtClean="0"/>
                        <a:t>40 </a:t>
                      </a:r>
                      <a:endParaRPr lang="zh-TW" altLang="en-US" sz="1800" b="1" dirty="0"/>
                    </a:p>
                  </a:txBody>
                  <a:tcPr/>
                </a:tc>
                <a:tc>
                  <a:txBody>
                    <a:bodyPr/>
                    <a:lstStyle/>
                    <a:p>
                      <a:pPr algn="ctr"/>
                      <a:r>
                        <a:rPr lang="en-US" altLang="zh-TW" sz="1800" smtClean="0"/>
                        <a:t>10:30</a:t>
                      </a:r>
                      <a:endParaRPr lang="zh-TW" altLang="en-US" sz="1800" b="1"/>
                    </a:p>
                  </a:txBody>
                  <a:tcPr/>
                </a:tc>
                <a:tc>
                  <a:txBody>
                    <a:bodyPr/>
                    <a:lstStyle/>
                    <a:p>
                      <a:pPr algn="ctr"/>
                      <a:r>
                        <a:rPr lang="en-US" altLang="zh-TW" sz="1800" dirty="0" smtClean="0"/>
                        <a:t>10</a:t>
                      </a:r>
                      <a:r>
                        <a:rPr lang="zh-TW" altLang="en-US" sz="1800" dirty="0" smtClean="0"/>
                        <a:t>：</a:t>
                      </a:r>
                      <a:r>
                        <a:rPr lang="en-US" altLang="zh-TW" sz="1800" dirty="0" smtClean="0"/>
                        <a:t>40</a:t>
                      </a:r>
                      <a:r>
                        <a:rPr lang="zh-TW" altLang="en-US" sz="1800" dirty="0" smtClean="0"/>
                        <a:t>～</a:t>
                      </a:r>
                      <a:r>
                        <a:rPr lang="en-US" altLang="zh-TW" sz="1800" dirty="0" smtClean="0"/>
                        <a:t>12</a:t>
                      </a:r>
                      <a:r>
                        <a:rPr lang="zh-TW" altLang="en-US" sz="1800" dirty="0" smtClean="0"/>
                        <a:t>：</a:t>
                      </a:r>
                      <a:r>
                        <a:rPr lang="en-US" altLang="zh-TW" sz="1800" dirty="0" smtClean="0"/>
                        <a:t>00 </a:t>
                      </a:r>
                      <a:endParaRPr lang="zh-TW" altLang="en-US" sz="1800" b="1" dirty="0"/>
                    </a:p>
                  </a:txBody>
                  <a:tcPr/>
                </a:tc>
              </a:tr>
              <a:tr h="395025">
                <a:tc gridSpan="2">
                  <a:txBody>
                    <a:bodyPr/>
                    <a:lstStyle/>
                    <a:p>
                      <a:pPr algn="ctr"/>
                      <a:r>
                        <a:rPr lang="zh-TW" altLang="en-US" sz="1800" dirty="0" smtClean="0"/>
                        <a:t>              數學 </a:t>
                      </a:r>
                      <a:r>
                        <a:rPr lang="en-US" altLang="zh-TW" sz="1800" dirty="0" smtClean="0"/>
                        <a:t>(</a:t>
                      </a:r>
                      <a:r>
                        <a:rPr lang="zh-TW" altLang="en-US" sz="1800" dirty="0" smtClean="0"/>
                        <a:t>選擇題 </a:t>
                      </a:r>
                      <a:r>
                        <a:rPr lang="en-US" altLang="zh-TW" sz="1800" dirty="0" smtClean="0"/>
                        <a:t>60 </a:t>
                      </a:r>
                      <a:r>
                        <a:rPr lang="zh-TW" altLang="en-US" sz="1800" dirty="0" smtClean="0"/>
                        <a:t>分鐘</a:t>
                      </a:r>
                      <a:r>
                        <a:rPr lang="en-US" altLang="zh-TW" sz="1800" dirty="0" smtClean="0"/>
                        <a:t>) </a:t>
                      </a:r>
                      <a:endParaRPr lang="zh-TW" altLang="en-US" sz="1800" b="1" dirty="0"/>
                    </a:p>
                  </a:txBody>
                  <a:tcPr/>
                </a:tc>
                <a:tc hMerge="1">
                  <a:txBody>
                    <a:bodyPr/>
                    <a:lstStyle/>
                    <a:p>
                      <a:endParaRPr lang="zh-TW" altLang="en-US" dirty="0"/>
                    </a:p>
                  </a:txBody>
                  <a:tcPr/>
                </a:tc>
                <a:tc gridSpan="2">
                  <a:txBody>
                    <a:bodyPr/>
                    <a:lstStyle/>
                    <a:p>
                      <a:pPr algn="ctr"/>
                      <a:r>
                        <a:rPr lang="zh-TW" altLang="en-US" sz="1800" dirty="0" smtClean="0"/>
                        <a:t>資訊         </a:t>
                      </a:r>
                      <a:r>
                        <a:rPr lang="en-US" altLang="zh-TW" sz="1800" dirty="0" smtClean="0"/>
                        <a:t>(</a:t>
                      </a:r>
                      <a:r>
                        <a:rPr lang="zh-TW" altLang="en-US" sz="1800" dirty="0" smtClean="0"/>
                        <a:t>選擇題 </a:t>
                      </a:r>
                      <a:r>
                        <a:rPr lang="en-US" altLang="zh-TW" sz="1800" dirty="0" smtClean="0"/>
                        <a:t>60-80 </a:t>
                      </a:r>
                      <a:r>
                        <a:rPr lang="zh-TW" altLang="en-US" sz="1800" dirty="0" smtClean="0"/>
                        <a:t>分鐘</a:t>
                      </a:r>
                      <a:r>
                        <a:rPr lang="en-US" altLang="zh-TW" sz="1800" dirty="0" smtClean="0"/>
                        <a:t>) </a:t>
                      </a:r>
                      <a:endParaRPr lang="zh-TW" altLang="en-US" sz="1800" b="1" dirty="0"/>
                    </a:p>
                  </a:txBody>
                  <a:tcPr/>
                </a:tc>
                <a:tc hMerge="1">
                  <a:txBody>
                    <a:bodyPr/>
                    <a:lstStyle/>
                    <a:p>
                      <a:endParaRPr lang="zh-TW" altLang="en-US" dirty="0"/>
                    </a:p>
                  </a:txBody>
                  <a:tcPr/>
                </a:tc>
              </a:tr>
            </a:tbl>
          </a:graphicData>
        </a:graphic>
      </p:graphicFrame>
      <p:sp>
        <p:nvSpPr>
          <p:cNvPr id="6" name="Shape 435"/>
          <p:cNvSpPr/>
          <p:nvPr/>
        </p:nvSpPr>
        <p:spPr>
          <a:xfrm>
            <a:off x="6156176" y="4725144"/>
            <a:ext cx="2304257"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0">
                <a:solidFill>
                  <a:srgbClr val="FF0000"/>
                </a:solidFill>
                <a:latin typeface="標楷體"/>
                <a:ea typeface="標楷體"/>
                <a:cs typeface="標楷體"/>
                <a:sym typeface="標楷體"/>
              </a:defRPr>
            </a:lvl1pPr>
          </a:lstStyle>
          <a:p>
            <a:pPr>
              <a:defRPr b="1">
                <a:latin typeface="+mn-lt"/>
                <a:ea typeface="+mn-ea"/>
                <a:cs typeface="+mn-cs"/>
                <a:sym typeface="Arial"/>
              </a:defRPr>
            </a:pPr>
            <a:endParaRPr b="0" dirty="0">
              <a:latin typeface="標楷體"/>
              <a:ea typeface="標楷體"/>
              <a:cs typeface="標楷體"/>
              <a:sym typeface="標楷體"/>
            </a:endParaRPr>
          </a:p>
        </p:txBody>
      </p:sp>
    </p:spTree>
    <p:extLst>
      <p:ext uri="{BB962C8B-B14F-4D97-AF65-F5344CB8AC3E}">
        <p14:creationId xmlns:p14="http://schemas.microsoft.com/office/powerpoint/2010/main" val="104468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37"/>
          <p:cNvSpPr>
            <a:spLocks noGrp="1"/>
          </p:cNvSpPr>
          <p:nvPr>
            <p:ph type="title"/>
          </p:nvPr>
        </p:nvSpPr>
        <p:spPr>
          <a:xfrm>
            <a:off x="1115615" y="122237"/>
            <a:ext cx="6885386" cy="1002506"/>
          </a:xfrm>
          <a:prstGeom prst="rect">
            <a:avLst/>
          </a:prstGeom>
        </p:spPr>
        <p:txBody>
          <a:bodyPr/>
          <a:lstStyle/>
          <a:p>
            <a:r>
              <a:rPr dirty="0" err="1"/>
              <a:t>考試準備方向</a:t>
            </a:r>
            <a:endParaRPr dirty="0"/>
          </a:p>
        </p:txBody>
      </p:sp>
      <p:sp>
        <p:nvSpPr>
          <p:cNvPr id="5" name="Shape 438"/>
          <p:cNvSpPr txBox="1">
            <a:spLocks/>
          </p:cNvSpPr>
          <p:nvPr/>
        </p:nvSpPr>
        <p:spPr>
          <a:xfrm>
            <a:off x="971600" y="1124743"/>
            <a:ext cx="7715200"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0" indent="0">
              <a:buNone/>
            </a:pPr>
            <a:endParaRPr lang="en-US" altLang="zh-TW" dirty="0" smtClean="0"/>
          </a:p>
          <a:p>
            <a:pPr marL="514350" indent="-514350">
              <a:buFontTx/>
              <a:buAutoNum type="ea1ChtPeriod"/>
            </a:pPr>
            <a:r>
              <a:rPr lang="zh-TW" altLang="en-US" sz="4400" dirty="0" smtClean="0">
                <a:latin typeface="標楷體"/>
                <a:ea typeface="標楷體"/>
                <a:cs typeface="標楷體"/>
                <a:sym typeface="標楷體"/>
              </a:rPr>
              <a:t>採電腦測驗單一選擇題型之科目，</a:t>
            </a:r>
            <a:r>
              <a:rPr lang="zh-TW" altLang="en-US" sz="4400" b="1" dirty="0" smtClean="0">
                <a:solidFill>
                  <a:srgbClr val="FF0000"/>
                </a:solidFill>
                <a:latin typeface="標楷體"/>
                <a:ea typeface="標楷體"/>
                <a:cs typeface="標楷體"/>
                <a:sym typeface="標楷體"/>
              </a:rPr>
              <a:t>試題相較於國中會考，屬中間偏難。</a:t>
            </a:r>
          </a:p>
        </p:txBody>
      </p:sp>
    </p:spTree>
    <p:extLst>
      <p:ext uri="{BB962C8B-B14F-4D97-AF65-F5344CB8AC3E}">
        <p14:creationId xmlns:p14="http://schemas.microsoft.com/office/powerpoint/2010/main" val="22251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eaLnBrk="1" hangingPunct="1">
              <a:defRPr/>
            </a:pPr>
            <a:r>
              <a:rPr lang="zh-TW" altLang="en-US" sz="4400" kern="0" dirty="0" smtClean="0">
                <a:solidFill>
                  <a:schemeClr val="tx2">
                    <a:lumMod val="60000"/>
                    <a:lumOff val="40000"/>
                  </a:schemeClr>
                </a:solidFill>
                <a:latin typeface="微軟正黑體" panose="020B0604030504040204" pitchFamily="34" charset="-120"/>
              </a:rPr>
              <a:t>適合</a:t>
            </a:r>
            <a:r>
              <a:rPr lang="zh-TW" altLang="en-US" sz="4400" u="sng" kern="0" dirty="0" smtClean="0">
                <a:solidFill>
                  <a:schemeClr val="tx2">
                    <a:lumMod val="60000"/>
                    <a:lumOff val="40000"/>
                  </a:schemeClr>
                </a:solidFill>
                <a:latin typeface="微軟正黑體" panose="020B0604030504040204" pitchFamily="34" charset="-120"/>
              </a:rPr>
              <a:t>職業傾向</a:t>
            </a:r>
            <a:r>
              <a:rPr lang="zh-TW" altLang="en-US" sz="4400" kern="0" dirty="0" smtClean="0">
                <a:solidFill>
                  <a:schemeClr val="tx2">
                    <a:lumMod val="60000"/>
                    <a:lumOff val="40000"/>
                  </a:schemeClr>
                </a:solidFill>
                <a:latin typeface="微軟正黑體" panose="020B0604030504040204" pitchFamily="34" charset="-120"/>
              </a:rPr>
              <a:t>學生的入學管道</a:t>
            </a:r>
            <a:endParaRPr lang="zh-TW" altLang="en-US" dirty="0"/>
          </a:p>
        </p:txBody>
      </p:sp>
      <p:graphicFrame>
        <p:nvGraphicFramePr>
          <p:cNvPr id="14" name="內容版面配置區 13"/>
          <p:cNvGraphicFramePr>
            <a:graphicFrameLocks noGrp="1"/>
          </p:cNvGraphicFramePr>
          <p:nvPr>
            <p:ph idx="1"/>
            <p:extLst>
              <p:ext uri="{D42A27DB-BD31-4B8C-83A1-F6EECF244321}">
                <p14:modId xmlns:p14="http://schemas.microsoft.com/office/powerpoint/2010/main" val="1840823550"/>
              </p:ext>
            </p:extLst>
          </p:nvPr>
        </p:nvGraphicFramePr>
        <p:xfrm>
          <a:off x="1166602" y="1484785"/>
          <a:ext cx="5853669" cy="502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1"/>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D433DB-B31C-49C9-BEC3-1A87A9E59357}" type="slidenum">
              <a:rPr lang="zh-TW" altLang="en-US" smtClean="0"/>
              <a:pPr/>
              <a:t>54</a:t>
            </a:fld>
            <a:endParaRPr lang="zh-TW" altLang="en-US"/>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7445" y="1723058"/>
            <a:ext cx="1560513"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801" y="5184922"/>
            <a:ext cx="1192425" cy="148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013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115616" y="116632"/>
            <a:ext cx="8291264" cy="1143000"/>
          </a:xfrm>
        </p:spPr>
        <p:txBody>
          <a:bodyPr>
            <a:normAutofit fontScale="90000"/>
          </a:bodyPr>
          <a:lstStyle/>
          <a:p>
            <a:r>
              <a:rPr lang="zh-TW" altLang="en-US" sz="7200" b="1" dirty="0">
                <a:solidFill>
                  <a:srgbClr val="FF0000"/>
                </a:solidFill>
                <a:latin typeface="微軟正黑體" panose="020B0604030504040204" pitchFamily="34" charset="-120"/>
              </a:rPr>
              <a:t>技優</a:t>
            </a:r>
            <a:r>
              <a:rPr lang="zh-TW" altLang="en-US" dirty="0">
                <a:latin typeface="微軟正黑體" panose="020B0604030504040204" pitchFamily="34" charset="-120"/>
              </a:rPr>
              <a:t>甄審</a:t>
            </a:r>
            <a:r>
              <a:rPr lang="zh-TW" altLang="en-US" dirty="0" smtClean="0">
                <a:latin typeface="微軟正黑體" panose="020B0604030504040204" pitchFamily="34" charset="-120"/>
              </a:rPr>
              <a:t>入學 </a:t>
            </a:r>
            <a:r>
              <a:rPr lang="en-US" altLang="zh-TW" dirty="0" smtClean="0">
                <a:latin typeface="微軟正黑體" panose="020B0604030504040204" pitchFamily="34" charset="-120"/>
              </a:rPr>
              <a:t>1/2</a:t>
            </a:r>
            <a:endParaRPr lang="zh-TW" altLang="en-US" dirty="0">
              <a:latin typeface="微軟正黑體" panose="020B0604030504040204" pitchFamily="34" charset="-120"/>
            </a:endParaRPr>
          </a:p>
        </p:txBody>
      </p:sp>
      <p:sp>
        <p:nvSpPr>
          <p:cNvPr id="6" name="內容版面配置區 2"/>
          <p:cNvSpPr>
            <a:spLocks noGrp="1"/>
          </p:cNvSpPr>
          <p:nvPr>
            <p:ph idx="1"/>
          </p:nvPr>
        </p:nvSpPr>
        <p:spPr>
          <a:xfrm>
            <a:off x="1115616" y="1412776"/>
            <a:ext cx="8579296" cy="4525963"/>
          </a:xfrm>
        </p:spPr>
        <p:txBody>
          <a:bodyPr/>
          <a:lstStyle/>
          <a:p>
            <a:r>
              <a:rPr lang="zh-TW" altLang="en-US" sz="2800" dirty="0" smtClean="0">
                <a:latin typeface="微軟正黑體" panose="020B0604030504040204" pitchFamily="34" charset="-120"/>
                <a:ea typeface="微軟正黑體" panose="020B0604030504040204" pitchFamily="34" charset="-120"/>
              </a:rPr>
              <a:t>志願選填：</a:t>
            </a:r>
            <a:r>
              <a:rPr lang="zh-TW" altLang="en-US" sz="2800" b="1" dirty="0" smtClean="0">
                <a:latin typeface="微軟正黑體" panose="020B0604030504040204" pitchFamily="34" charset="-120"/>
                <a:ea typeface="微軟正黑體" panose="020B0604030504040204" pitchFamily="34" charset="-120"/>
              </a:rPr>
              <a:t>一</a:t>
            </a:r>
            <a:r>
              <a:rPr lang="zh-TW" altLang="en-US" sz="2800" dirty="0" smtClean="0">
                <a:latin typeface="微軟正黑體" panose="020B0604030504040204" pitchFamily="34" charset="-120"/>
                <a:ea typeface="微軟正黑體" panose="020B0604030504040204" pitchFamily="34" charset="-120"/>
              </a:rPr>
              <a:t>校多科</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申請資格：</a:t>
            </a:r>
            <a:endParaRPr lang="en-US" altLang="zh-TW" sz="2800" dirty="0" smtClean="0">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國際技能競賽，獲得</a:t>
            </a:r>
            <a:r>
              <a:rPr lang="zh-TW" altLang="en-US" sz="2400" dirty="0">
                <a:latin typeface="微軟正黑體" panose="020B0604030504040204" pitchFamily="34" charset="-120"/>
                <a:ea typeface="微軟正黑體" panose="020B0604030504040204" pitchFamily="34" charset="-120"/>
              </a:rPr>
              <a:t>優勝以上名次</a:t>
            </a:r>
            <a:endParaRPr lang="en-US" altLang="zh-TW" sz="2400" dirty="0" smtClean="0">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全國</a:t>
            </a:r>
            <a:r>
              <a:rPr lang="zh-TW" altLang="en-US" sz="2400" dirty="0">
                <a:latin typeface="微軟正黑體" panose="020B0604030504040204" pitchFamily="34" charset="-120"/>
                <a:ea typeface="微軟正黑體" panose="020B0604030504040204" pitchFamily="34" charset="-120"/>
              </a:rPr>
              <a:t>技藝</a:t>
            </a:r>
            <a:r>
              <a:rPr lang="zh-TW" altLang="en-US" sz="2400" dirty="0" smtClean="0">
                <a:latin typeface="微軟正黑體" panose="020B0604030504040204" pitchFamily="34" charset="-120"/>
                <a:ea typeface="微軟正黑體" panose="020B0604030504040204" pitchFamily="34" charset="-120"/>
              </a:rPr>
              <a:t>技能競賽，</a:t>
            </a:r>
            <a:r>
              <a:rPr lang="zh-TW" altLang="en-US" sz="2400" dirty="0">
                <a:latin typeface="微軟正黑體" panose="020B0604030504040204" pitchFamily="34" charset="-120"/>
                <a:ea typeface="微軟正黑體" panose="020B0604030504040204" pitchFamily="34" charset="-120"/>
              </a:rPr>
              <a:t>獲得</a:t>
            </a:r>
            <a:r>
              <a:rPr lang="zh-TW" altLang="en-US" sz="2400" dirty="0" smtClean="0">
                <a:latin typeface="微軟正黑體" panose="020B0604030504040204" pitchFamily="34" charset="-120"/>
                <a:ea typeface="微軟正黑體" panose="020B0604030504040204" pitchFamily="34" charset="-120"/>
              </a:rPr>
              <a:t>優勝獲</a:t>
            </a:r>
            <a:r>
              <a:rPr lang="zh-TW" altLang="en-US" sz="2400" dirty="0">
                <a:latin typeface="微軟正黑體" panose="020B0604030504040204" pitchFamily="34" charset="-120"/>
                <a:ea typeface="微軟正黑體" panose="020B0604030504040204" pitchFamily="34" charset="-120"/>
              </a:rPr>
              <a:t>佳作</a:t>
            </a:r>
            <a:r>
              <a:rPr lang="zh-TW" altLang="en-US" sz="2400" dirty="0" smtClean="0">
                <a:latin typeface="微軟正黑體" panose="020B0604030504040204" pitchFamily="34" charset="-120"/>
                <a:ea typeface="微軟正黑體" panose="020B0604030504040204" pitchFamily="34" charset="-120"/>
              </a:rPr>
              <a:t>以上</a:t>
            </a:r>
            <a:r>
              <a:rPr lang="zh-TW" altLang="en-US" sz="2400" dirty="0">
                <a:latin typeface="微軟正黑體" panose="020B0604030504040204" pitchFamily="34" charset="-120"/>
                <a:ea typeface="微軟正黑體" panose="020B0604030504040204" pitchFamily="34" charset="-120"/>
              </a:rPr>
              <a:t>名次</a:t>
            </a:r>
            <a:endParaRPr lang="en-US" altLang="zh-TW" sz="2400" dirty="0" smtClean="0">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全國中小學科學展覽</a:t>
            </a:r>
            <a:r>
              <a:rPr lang="zh-TW" altLang="en-US" sz="2400" dirty="0" smtClean="0">
                <a:latin typeface="微軟正黑體" panose="020B0604030504040204" pitchFamily="34" charset="-120"/>
                <a:ea typeface="微軟正黑體" panose="020B0604030504040204" pitchFamily="34" charset="-120"/>
              </a:rPr>
              <a:t>，獲得優勝以上名次</a:t>
            </a:r>
            <a:endParaRPr lang="en-US" altLang="zh-TW" sz="2400" dirty="0" smtClean="0">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各縣市</a:t>
            </a:r>
            <a:r>
              <a:rPr lang="zh-TW" altLang="en-US" sz="2400" b="1" dirty="0">
                <a:solidFill>
                  <a:srgbClr val="FF0000"/>
                </a:solidFill>
                <a:latin typeface="微軟正黑體" panose="020B0604030504040204" pitchFamily="34" charset="-120"/>
                <a:ea typeface="微軟正黑體" panose="020B0604030504040204" pitchFamily="34" charset="-120"/>
              </a:rPr>
              <a:t>技藝技能</a:t>
            </a:r>
            <a:r>
              <a:rPr lang="zh-TW" altLang="en-US" sz="2400" b="1" dirty="0" smtClean="0">
                <a:solidFill>
                  <a:srgbClr val="FF0000"/>
                </a:solidFill>
                <a:latin typeface="微軟正黑體" panose="020B0604030504040204" pitchFamily="34" charset="-120"/>
                <a:ea typeface="微軟正黑體" panose="020B0604030504040204" pitchFamily="34" charset="-120"/>
              </a:rPr>
              <a:t>競賽、科學展覽，</a:t>
            </a:r>
            <a:r>
              <a:rPr lang="zh-TW" altLang="en-US" sz="2400" b="1" dirty="0">
                <a:solidFill>
                  <a:srgbClr val="FF0000"/>
                </a:solidFill>
                <a:latin typeface="微軟正黑體" panose="020B0604030504040204" pitchFamily="34" charset="-120"/>
                <a:ea typeface="微軟正黑體" panose="020B0604030504040204" pitchFamily="34" charset="-120"/>
              </a:rPr>
              <a:t>獲得優勝以上名次</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5.</a:t>
            </a:r>
            <a:r>
              <a:rPr lang="zh-TW" altLang="en-US" sz="2400" dirty="0" smtClean="0">
                <a:latin typeface="微軟正黑體" panose="020B0604030504040204" pitchFamily="34" charset="-120"/>
                <a:ea typeface="微軟正黑體" panose="020B0604030504040204" pitchFamily="34" charset="-120"/>
              </a:rPr>
              <a:t>領有丙級以上技術士證</a:t>
            </a:r>
            <a:endParaRPr lang="en-US" altLang="zh-TW" sz="2400" dirty="0" smtClean="0">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6.</a:t>
            </a:r>
            <a:r>
              <a:rPr lang="zh-TW" altLang="en-US" sz="2400" dirty="0" smtClean="0">
                <a:latin typeface="微軟正黑體" panose="020B0604030504040204" pitchFamily="34" charset="-120"/>
                <a:ea typeface="微軟正黑體" panose="020B0604030504040204" pitchFamily="34" charset="-120"/>
              </a:rPr>
              <a:t>應屆畢</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結</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業生技藝教育課程成績優良</a:t>
            </a:r>
            <a:endParaRPr lang="en-US" altLang="zh-TW" sz="2400" dirty="0" smtClean="0">
              <a:latin typeface="微軟正黑體" panose="020B0604030504040204" pitchFamily="34" charset="-120"/>
              <a:ea typeface="微軟正黑體" panose="020B0604030504040204" pitchFamily="34" charset="-120"/>
            </a:endParaRPr>
          </a:p>
          <a:p>
            <a:pPr marL="457200" lvl="1" indent="0">
              <a:buNone/>
            </a:pPr>
            <a:r>
              <a:rPr lang="en-US" altLang="zh-TW" sz="2400" dirty="0" smtClean="0">
                <a:latin typeface="微軟正黑體" panose="020B0604030504040204" pitchFamily="34" charset="-120"/>
                <a:ea typeface="微軟正黑體" panose="020B0604030504040204" pitchFamily="34" charset="-120"/>
              </a:rPr>
              <a:t>7.</a:t>
            </a:r>
            <a:r>
              <a:rPr lang="zh-TW" altLang="en-US" sz="2400" dirty="0" smtClean="0">
                <a:latin typeface="微軟正黑體" panose="020B0604030504040204" pitchFamily="34" charset="-120"/>
                <a:ea typeface="微軟正黑體" panose="020B0604030504040204" pitchFamily="34" charset="-120"/>
              </a:rPr>
              <a:t>其他參加國際特殊</a:t>
            </a:r>
            <a:r>
              <a:rPr lang="zh-TW" altLang="en-US" sz="2400" dirty="0">
                <a:latin typeface="微軟正黑體" panose="020B0604030504040204" pitchFamily="34" charset="-120"/>
                <a:ea typeface="微軟正黑體" panose="020B0604030504040204" pitchFamily="34" charset="-120"/>
              </a:rPr>
              <a:t>技藝技能</a:t>
            </a:r>
            <a:r>
              <a:rPr lang="zh-TW" altLang="en-US" sz="2400" dirty="0" smtClean="0">
                <a:latin typeface="微軟正黑體" panose="020B0604030504040204" pitchFamily="34" charset="-120"/>
                <a:ea typeface="微軟正黑體" panose="020B0604030504040204" pitchFamily="34" charset="-120"/>
              </a:rPr>
              <a:t>競賽，獲得</a:t>
            </a:r>
            <a:r>
              <a:rPr lang="zh-TW" altLang="en-US" sz="2400" dirty="0">
                <a:latin typeface="微軟正黑體" panose="020B0604030504040204" pitchFamily="34" charset="-120"/>
                <a:ea typeface="微軟正黑體" panose="020B0604030504040204" pitchFamily="34" charset="-120"/>
              </a:rPr>
              <a:t>優勝以上名次</a:t>
            </a:r>
          </a:p>
        </p:txBody>
      </p:sp>
    </p:spTree>
    <p:extLst>
      <p:ext uri="{BB962C8B-B14F-4D97-AF65-F5344CB8AC3E}">
        <p14:creationId xmlns:p14="http://schemas.microsoft.com/office/powerpoint/2010/main" val="18633786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043608" y="0"/>
            <a:ext cx="8291264" cy="1143000"/>
          </a:xfrm>
        </p:spPr>
        <p:txBody>
          <a:bodyPr/>
          <a:lstStyle/>
          <a:p>
            <a:r>
              <a:rPr lang="zh-TW" altLang="en-US" dirty="0"/>
              <a:t>技優甄審</a:t>
            </a:r>
            <a:r>
              <a:rPr lang="zh-TW" altLang="en-US" dirty="0" smtClean="0"/>
              <a:t>入學 </a:t>
            </a:r>
            <a:r>
              <a:rPr lang="en-US" altLang="zh-TW" dirty="0" smtClean="0"/>
              <a:t>2/2</a:t>
            </a:r>
            <a:endParaRPr lang="zh-TW" altLang="en-US" dirty="0"/>
          </a:p>
        </p:txBody>
      </p:sp>
      <p:sp>
        <p:nvSpPr>
          <p:cNvPr id="6" name="內容版面配置區 2"/>
          <p:cNvSpPr>
            <a:spLocks noGrp="1"/>
          </p:cNvSpPr>
          <p:nvPr>
            <p:ph idx="1"/>
          </p:nvPr>
        </p:nvSpPr>
        <p:spPr>
          <a:xfrm>
            <a:off x="939442" y="980728"/>
            <a:ext cx="8219256" cy="4708525"/>
          </a:xfrm>
        </p:spPr>
        <p:txBody>
          <a:bodyPr/>
          <a:lstStyle/>
          <a:p>
            <a:r>
              <a:rPr lang="zh-TW" altLang="en-US" sz="2800" dirty="0"/>
              <a:t>積分</a:t>
            </a:r>
            <a:r>
              <a:rPr lang="zh-TW" altLang="en-US" sz="2800" dirty="0" smtClean="0"/>
              <a:t>核算：僅</a:t>
            </a:r>
            <a:r>
              <a:rPr lang="zh-TW" altLang="en-US" sz="2800" dirty="0"/>
              <a:t>得擇優採一項計算積分</a:t>
            </a:r>
            <a:endParaRPr lang="en-US" altLang="zh-TW" sz="2800" dirty="0" smtClean="0"/>
          </a:p>
        </p:txBody>
      </p:sp>
      <p:graphicFrame>
        <p:nvGraphicFramePr>
          <p:cNvPr id="7" name="表格 6"/>
          <p:cNvGraphicFramePr>
            <a:graphicFrameLocks noGrp="1"/>
          </p:cNvGraphicFramePr>
          <p:nvPr>
            <p:extLst>
              <p:ext uri="{D42A27DB-BD31-4B8C-83A1-F6EECF244321}">
                <p14:modId xmlns:p14="http://schemas.microsoft.com/office/powerpoint/2010/main" val="2671322592"/>
              </p:ext>
            </p:extLst>
          </p:nvPr>
        </p:nvGraphicFramePr>
        <p:xfrm>
          <a:off x="1187624" y="1628800"/>
          <a:ext cx="7560839" cy="4879679"/>
        </p:xfrm>
        <a:graphic>
          <a:graphicData uri="http://schemas.openxmlformats.org/drawingml/2006/table">
            <a:tbl>
              <a:tblPr firstRow="1" firstCol="1" bandRow="1">
                <a:tableStyleId>{5C22544A-7EE6-4342-B048-85BDC9FD1C3A}</a:tableStyleId>
              </a:tblPr>
              <a:tblGrid>
                <a:gridCol w="3317511"/>
                <a:gridCol w="3163208"/>
                <a:gridCol w="1080120"/>
              </a:tblGrid>
              <a:tr h="254842">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得獎名次</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rowSpan="2">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國際技能競賽（包括科技展覽）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優勝以上</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100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vMerge="1">
                  <a:txBody>
                    <a:bodyPr/>
                    <a:lstStyle/>
                    <a:p>
                      <a:endParaRPr lang="zh-TW" altLang="en-US"/>
                    </a:p>
                  </a:txBody>
                  <a:tcP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未得獎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95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462268">
                <a:tc rowSpan="2">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全國性技藝技能競賽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第一名、第二名、第三名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主辦</a:t>
                      </a:r>
                      <a:r>
                        <a:rPr lang="en-US" sz="1400" kern="0" dirty="0">
                          <a:effectLst/>
                          <a:latin typeface="微軟正黑體" panose="020B0604030504040204" pitchFamily="34" charset="-120"/>
                          <a:ea typeface="微軟正黑體" panose="020B0604030504040204" pitchFamily="34" charset="-120"/>
                        </a:rPr>
                        <a:t>95</a:t>
                      </a:r>
                      <a:br>
                        <a:rPr lang="en-US" sz="1400" kern="0" dirty="0">
                          <a:effectLst/>
                          <a:latin typeface="微軟正黑體" panose="020B0604030504040204" pitchFamily="34" charset="-120"/>
                          <a:ea typeface="微軟正黑體" panose="020B0604030504040204" pitchFamily="34" charset="-120"/>
                        </a:rPr>
                      </a:br>
                      <a:r>
                        <a:rPr lang="zh-TW" sz="1400" kern="0" dirty="0">
                          <a:effectLst/>
                          <a:latin typeface="微軟正黑體" panose="020B0604030504040204" pitchFamily="34" charset="-120"/>
                          <a:ea typeface="微軟正黑體" panose="020B0604030504040204" pitchFamily="34" charset="-120"/>
                        </a:rPr>
                        <a:t>協辦</a:t>
                      </a:r>
                      <a:r>
                        <a:rPr lang="en-US" sz="1400" kern="0" dirty="0">
                          <a:effectLst/>
                          <a:latin typeface="微軟正黑體" panose="020B0604030504040204" pitchFamily="34" charset="-120"/>
                          <a:ea typeface="微軟正黑體" panose="020B0604030504040204" pitchFamily="34" charset="-120"/>
                        </a:rPr>
                        <a:t>80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462268">
                <a:tc vMerge="1">
                  <a:txBody>
                    <a:bodyPr/>
                    <a:lstStyle/>
                    <a:p>
                      <a:endParaRPr lang="zh-TW" altLang="en-US"/>
                    </a:p>
                  </a:txBody>
                  <a:tcP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第四名至優勝或佳作</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主辦</a:t>
                      </a:r>
                      <a:r>
                        <a:rPr lang="en-US" sz="1400" kern="0" dirty="0">
                          <a:effectLst/>
                          <a:latin typeface="微軟正黑體" panose="020B0604030504040204" pitchFamily="34" charset="-120"/>
                          <a:ea typeface="微軟正黑體" panose="020B0604030504040204" pitchFamily="34" charset="-120"/>
                        </a:rPr>
                        <a:t>80</a:t>
                      </a:r>
                      <a:br>
                        <a:rPr lang="en-US" sz="1400" kern="0" dirty="0">
                          <a:effectLst/>
                          <a:latin typeface="微軟正黑體" panose="020B0604030504040204" pitchFamily="34" charset="-120"/>
                          <a:ea typeface="微軟正黑體" panose="020B0604030504040204" pitchFamily="34" charset="-120"/>
                        </a:rPr>
                      </a:br>
                      <a:r>
                        <a:rPr lang="zh-TW" sz="1400" kern="0" dirty="0">
                          <a:effectLst/>
                          <a:latin typeface="微軟正黑體" panose="020B0604030504040204" pitchFamily="34" charset="-120"/>
                          <a:ea typeface="微軟正黑體" panose="020B0604030504040204" pitchFamily="34" charset="-120"/>
                        </a:rPr>
                        <a:t>協辦</a:t>
                      </a:r>
                      <a:r>
                        <a:rPr lang="en-US" sz="1400" kern="0" dirty="0">
                          <a:effectLst/>
                          <a:latin typeface="微軟正黑體" panose="020B0604030504040204" pitchFamily="34" charset="-120"/>
                          <a:ea typeface="微軟正黑體" panose="020B0604030504040204" pitchFamily="34" charset="-120"/>
                        </a:rPr>
                        <a:t>65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rowSpan="2">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全國中小學科學展覽會</a:t>
                      </a:r>
                      <a:r>
                        <a:rPr lang="zh-TW" sz="1400" kern="0" dirty="0" smtClean="0">
                          <a:effectLst/>
                          <a:latin typeface="微軟正黑體" panose="020B0604030504040204" pitchFamily="34" charset="-120"/>
                          <a:ea typeface="微軟正黑體" panose="020B0604030504040204" pitchFamily="34" charset="-120"/>
                        </a:rPr>
                        <a:t>、臺灣</a:t>
                      </a:r>
                      <a:r>
                        <a:rPr lang="zh-TW" sz="1400" kern="0" dirty="0">
                          <a:effectLst/>
                          <a:latin typeface="微軟正黑體" panose="020B0604030504040204" pitchFamily="34" charset="-120"/>
                          <a:ea typeface="微軟正黑體" panose="020B0604030504040204" pitchFamily="34" charset="-120"/>
                        </a:rPr>
                        <a:t>國際科學展覽會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第一名、第二名、第三名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95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vMerge="1">
                  <a:txBody>
                    <a:bodyPr/>
                    <a:lstStyle/>
                    <a:p>
                      <a:endParaRPr lang="zh-TW" altLang="en-US"/>
                    </a:p>
                  </a:txBody>
                  <a:tcP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第四名至優勝或佳作</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80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rowSpan="2">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其他國際性特殊技藝技能競賽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第一名、第二名、第三名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95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vMerge="1">
                  <a:txBody>
                    <a:bodyPr/>
                    <a:lstStyle/>
                    <a:p>
                      <a:endParaRPr lang="zh-TW" altLang="en-US"/>
                    </a:p>
                  </a:txBody>
                  <a:tcP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第四名至優勝</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80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rowSpan="3">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各縣（市）政府主辦報經本部備查之技藝技能比賽及科學展覽（不包括成果展</a:t>
                      </a:r>
                      <a:r>
                        <a:rPr lang="zh-TW" sz="1400" kern="0" dirty="0" smtClean="0">
                          <a:effectLst/>
                          <a:latin typeface="微軟正黑體" panose="020B0604030504040204" pitchFamily="34" charset="-120"/>
                          <a:ea typeface="微軟正黑體" panose="020B0604030504040204" pitchFamily="34" charset="-120"/>
                        </a:rPr>
                        <a:t>）優勝</a:t>
                      </a:r>
                      <a:r>
                        <a:rPr lang="zh-TW" sz="1400" kern="0" dirty="0">
                          <a:effectLst/>
                          <a:latin typeface="微軟正黑體" panose="020B0604030504040204" pitchFamily="34" charset="-120"/>
                          <a:ea typeface="微軟正黑體" panose="020B0604030504040204" pitchFamily="34" charset="-120"/>
                        </a:rPr>
                        <a:t>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第一名、第二名、第三</a:t>
                      </a:r>
                      <a:r>
                        <a:rPr lang="zh-TW" sz="1400" kern="0" dirty="0" smtClean="0">
                          <a:effectLst/>
                          <a:latin typeface="微軟正黑體" panose="020B0604030504040204" pitchFamily="34" charset="-120"/>
                          <a:ea typeface="微軟正黑體" panose="020B0604030504040204" pitchFamily="34" charset="-120"/>
                        </a:rPr>
                        <a:t>名（</a:t>
                      </a:r>
                      <a:r>
                        <a:rPr lang="zh-TW" sz="1400" kern="0" dirty="0">
                          <a:effectLst/>
                          <a:latin typeface="微軟正黑體" panose="020B0604030504040204" pitchFamily="34" charset="-120"/>
                          <a:ea typeface="微軟正黑體" panose="020B0604030504040204" pitchFamily="34" charset="-120"/>
                        </a:rPr>
                        <a:t>特優）</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70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vMerge="1">
                  <a:txBody>
                    <a:bodyPr/>
                    <a:lstStyle/>
                    <a:p>
                      <a:endParaRPr lang="zh-TW" altLang="en-US"/>
                    </a:p>
                  </a:txBody>
                  <a:tcP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第四名、第五名、第六</a:t>
                      </a:r>
                      <a:r>
                        <a:rPr lang="zh-TW" sz="1400" kern="0" dirty="0" smtClean="0">
                          <a:effectLst/>
                          <a:latin typeface="微軟正黑體" panose="020B0604030504040204" pitchFamily="34" charset="-120"/>
                          <a:ea typeface="微軟正黑體" panose="020B0604030504040204" pitchFamily="34" charset="-120"/>
                        </a:rPr>
                        <a:t>名（</a:t>
                      </a:r>
                      <a:r>
                        <a:rPr lang="zh-TW" sz="1400" kern="0" dirty="0">
                          <a:effectLst/>
                          <a:latin typeface="微軟正黑體" panose="020B0604030504040204" pitchFamily="34" charset="-120"/>
                          <a:ea typeface="微軟正黑體" panose="020B0604030504040204" pitchFamily="34" charset="-120"/>
                        </a:rPr>
                        <a:t>優等）</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65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vMerge="1">
                  <a:txBody>
                    <a:bodyPr/>
                    <a:lstStyle/>
                    <a:p>
                      <a:endParaRPr lang="zh-TW" altLang="en-US"/>
                    </a:p>
                  </a:txBody>
                  <a:tcPr/>
                </a:tc>
                <a:tc>
                  <a:txBody>
                    <a:bodyPr/>
                    <a:lstStyle/>
                    <a:p>
                      <a:pPr>
                        <a:spcAft>
                          <a:spcPts val="0"/>
                        </a:spcAft>
                      </a:pPr>
                      <a:r>
                        <a:rPr lang="zh-TW" sz="1400" kern="0" dirty="0">
                          <a:effectLst/>
                          <a:latin typeface="微軟正黑體" panose="020B0604030504040204" pitchFamily="34" charset="-120"/>
                          <a:ea typeface="微軟正黑體" panose="020B0604030504040204" pitchFamily="34" charset="-120"/>
                        </a:rPr>
                        <a:t>佳作（甲等）</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60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462268">
                <a:tc>
                  <a:txBody>
                    <a:bodyPr/>
                    <a:lstStyle/>
                    <a:p>
                      <a:pPr>
                        <a:spcAft>
                          <a:spcPts val="0"/>
                        </a:spcAft>
                      </a:pPr>
                      <a:r>
                        <a:rPr lang="zh-TW" sz="1400"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1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140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solidFill>
                            <a:schemeClr val="tx1"/>
                          </a:solidFill>
                          <a:effectLst/>
                          <a:latin typeface="微軟正黑體" panose="020B0604030504040204" pitchFamily="34" charset="-120"/>
                          <a:ea typeface="微軟正黑體" panose="020B0604030504040204" pitchFamily="34" charset="-120"/>
                        </a:rPr>
                        <a:t>50</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rowSpan="3">
                  <a:txBody>
                    <a:bodyPr/>
                    <a:lstStyle/>
                    <a:p>
                      <a:pPr>
                        <a:spcAft>
                          <a:spcPts val="0"/>
                        </a:spcAft>
                      </a:pPr>
                      <a:r>
                        <a:rPr lang="zh-TW" sz="1200"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1200" kern="0" dirty="0">
                          <a:effectLst/>
                          <a:latin typeface="微軟正黑體" panose="020B0604030504040204" pitchFamily="34" charset="-120"/>
                          <a:ea typeface="微軟正黑體" panose="020B0604030504040204" pitchFamily="34" charset="-120"/>
                        </a:rPr>
                        <a:t>PR</a:t>
                      </a:r>
                      <a:r>
                        <a:rPr lang="zh-TW" sz="1200" kern="0" dirty="0">
                          <a:effectLst/>
                          <a:latin typeface="微軟正黑體" panose="020B0604030504040204" pitchFamily="34" charset="-120"/>
                          <a:ea typeface="微軟正黑體" panose="020B0604030504040204" pitchFamily="34" charset="-120"/>
                        </a:rPr>
                        <a:t>值七十以上者（得擇優一職群成績採計得分）</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1400" kern="0" dirty="0">
                          <a:effectLst/>
                          <a:latin typeface="微軟正黑體" panose="020B0604030504040204" pitchFamily="34" charset="-120"/>
                          <a:ea typeface="微軟正黑體" panose="020B0604030504040204" pitchFamily="34" charset="-120"/>
                        </a:rPr>
                        <a:t>PR</a:t>
                      </a:r>
                      <a:r>
                        <a:rPr lang="zh-TW" sz="1400" kern="0" dirty="0">
                          <a:effectLst/>
                          <a:latin typeface="微軟正黑體" panose="020B0604030504040204" pitchFamily="34" charset="-120"/>
                          <a:ea typeface="微軟正黑體" panose="020B0604030504040204" pitchFamily="34" charset="-120"/>
                        </a:rPr>
                        <a:t>值（百分等級）九十以上</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50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307619">
                <a:tc vMerge="1">
                  <a:txBody>
                    <a:bodyPr/>
                    <a:lstStyle/>
                    <a:p>
                      <a:endParaRPr lang="zh-TW" altLang="en-US"/>
                    </a:p>
                  </a:txBody>
                  <a:tcPr/>
                </a:tc>
                <a:tc>
                  <a:txBody>
                    <a:bodyPr/>
                    <a:lstStyle/>
                    <a:p>
                      <a:pPr>
                        <a:spcAft>
                          <a:spcPts val="0"/>
                        </a:spcAft>
                      </a:pPr>
                      <a:r>
                        <a:rPr lang="en-US" sz="1400" kern="0" dirty="0">
                          <a:effectLst/>
                          <a:latin typeface="微軟正黑體" panose="020B0604030504040204" pitchFamily="34" charset="-120"/>
                          <a:ea typeface="微軟正黑體" panose="020B0604030504040204" pitchFamily="34" charset="-120"/>
                        </a:rPr>
                        <a:t>PR</a:t>
                      </a:r>
                      <a:r>
                        <a:rPr lang="zh-TW" sz="1400" kern="0" dirty="0">
                          <a:effectLst/>
                          <a:latin typeface="微軟正黑體" panose="020B0604030504040204" pitchFamily="34" charset="-120"/>
                          <a:ea typeface="微軟正黑體" panose="020B0604030504040204" pitchFamily="34" charset="-120"/>
                        </a:rPr>
                        <a:t>值（百分等級）八十以上未達九十</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45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r h="254842">
                <a:tc vMerge="1">
                  <a:txBody>
                    <a:bodyPr/>
                    <a:lstStyle/>
                    <a:p>
                      <a:endParaRPr lang="zh-TW" altLang="en-US"/>
                    </a:p>
                  </a:txBody>
                  <a:tcPr/>
                </a:tc>
                <a:tc>
                  <a:txBody>
                    <a:bodyPr/>
                    <a:lstStyle/>
                    <a:p>
                      <a:pPr>
                        <a:spcAft>
                          <a:spcPts val="0"/>
                        </a:spcAft>
                      </a:pPr>
                      <a:r>
                        <a:rPr lang="en-US" sz="1400" kern="0" dirty="0">
                          <a:effectLst/>
                          <a:latin typeface="微軟正黑體" panose="020B0604030504040204" pitchFamily="34" charset="-120"/>
                          <a:ea typeface="微軟正黑體" panose="020B0604030504040204" pitchFamily="34" charset="-120"/>
                        </a:rPr>
                        <a:t>PR</a:t>
                      </a:r>
                      <a:r>
                        <a:rPr lang="zh-TW" sz="1400" kern="0" dirty="0">
                          <a:effectLst/>
                          <a:latin typeface="微軟正黑體" panose="020B0604030504040204" pitchFamily="34" charset="-120"/>
                          <a:ea typeface="微軟正黑體" panose="020B0604030504040204" pitchFamily="34" charset="-120"/>
                        </a:rPr>
                        <a:t>值（百分等級）七十以上未達八十</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1400" kern="0" dirty="0">
                          <a:effectLst/>
                          <a:latin typeface="微軟正黑體" panose="020B0604030504040204" pitchFamily="34" charset="-120"/>
                          <a:ea typeface="微軟正黑體" panose="020B0604030504040204" pitchFamily="34" charset="-120"/>
                        </a:rPr>
                        <a:t>40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r>
            </a:tbl>
          </a:graphicData>
        </a:graphic>
      </p:graphicFrame>
    </p:spTree>
    <p:extLst>
      <p:ext uri="{BB962C8B-B14F-4D97-AF65-F5344CB8AC3E}">
        <p14:creationId xmlns:p14="http://schemas.microsoft.com/office/powerpoint/2010/main" val="38602452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899592" y="980728"/>
            <a:ext cx="7914890" cy="4824536"/>
          </a:xfrm>
        </p:spPr>
        <p:txBody>
          <a:bodyPr>
            <a:normAutofit/>
          </a:bodyPr>
          <a:lstStyle/>
          <a:p>
            <a:pPr marL="366713" lvl="1" indent="0">
              <a:spcBef>
                <a:spcPts val="600"/>
              </a:spcBef>
              <a:buNone/>
              <a:tabLst>
                <a:tab pos="715963" algn="l"/>
              </a:tabLst>
            </a:pPr>
            <a:r>
              <a:rPr lang="zh-TW" altLang="en-US" sz="4000" b="1" dirty="0" smtClean="0">
                <a:solidFill>
                  <a:srgbClr val="0000FF"/>
                </a:solidFill>
                <a:latin typeface="微軟正黑體" panose="020B0604030504040204" pitchFamily="34" charset="-120"/>
                <a:ea typeface="微軟正黑體" panose="020B0604030504040204" pitchFamily="34" charset="-120"/>
              </a:rPr>
              <a:t>得參採</a:t>
            </a:r>
            <a:r>
              <a:rPr lang="zh-TW" altLang="en-US" sz="4000" b="1" dirty="0">
                <a:solidFill>
                  <a:srgbClr val="0000FF"/>
                </a:solidFill>
                <a:latin typeface="微軟正黑體" panose="020B0604030504040204" pitchFamily="34" charset="-120"/>
                <a:ea typeface="微軟正黑體" panose="020B0604030504040204" pitchFamily="34" charset="-120"/>
              </a:rPr>
              <a:t>國中教育會考成績</a:t>
            </a:r>
            <a:r>
              <a:rPr lang="zh-TW" altLang="en-US" sz="4000" b="1" dirty="0" smtClean="0">
                <a:solidFill>
                  <a:srgbClr val="0000FF"/>
                </a:solidFill>
                <a:latin typeface="微軟正黑體" panose="020B0604030504040204" pitchFamily="34" charset="-120"/>
                <a:ea typeface="微軟正黑體" panose="020B0604030504040204" pitchFamily="34" charset="-120"/>
              </a:rPr>
              <a:t>作為錄取</a:t>
            </a:r>
            <a:r>
              <a:rPr lang="zh-TW" altLang="en-US" sz="4000" b="1" dirty="0">
                <a:solidFill>
                  <a:srgbClr val="0000FF"/>
                </a:solidFill>
                <a:latin typeface="微軟正黑體" panose="020B0604030504040204" pitchFamily="34" charset="-120"/>
                <a:ea typeface="微軟正黑體" panose="020B0604030504040204" pitchFamily="34" charset="-120"/>
              </a:rPr>
              <a:t>門檻</a:t>
            </a:r>
            <a:r>
              <a:rPr lang="zh-TW" altLang="en-US" sz="4000" dirty="0">
                <a:solidFill>
                  <a:srgbClr val="C00000"/>
                </a:solidFill>
                <a:latin typeface="微軟正黑體" panose="020B0604030504040204" pitchFamily="34" charset="-120"/>
                <a:ea typeface="微軟正黑體" panose="020B0604030504040204" pitchFamily="34" charset="-120"/>
              </a:rPr>
              <a:t>，辦理單獨</a:t>
            </a:r>
            <a:r>
              <a:rPr lang="zh-TW" altLang="en-US" sz="4000" dirty="0" smtClean="0">
                <a:solidFill>
                  <a:srgbClr val="C00000"/>
                </a:solidFill>
                <a:latin typeface="微軟正黑體" panose="020B0604030504040204" pitchFamily="34" charset="-120"/>
                <a:ea typeface="微軟正黑體" panose="020B0604030504040204" pitchFamily="34" charset="-120"/>
              </a:rPr>
              <a:t>或聯合</a:t>
            </a:r>
            <a:r>
              <a:rPr lang="zh-TW" altLang="en-US" sz="4000" dirty="0">
                <a:solidFill>
                  <a:srgbClr val="C00000"/>
                </a:solidFill>
                <a:latin typeface="微軟正黑體" panose="020B0604030504040204" pitchFamily="34" charset="-120"/>
                <a:ea typeface="微軟正黑體" panose="020B0604030504040204" pitchFamily="34" charset="-120"/>
              </a:rPr>
              <a:t>招生，並應依術科測驗分數及學生志願，作為錄取依據</a:t>
            </a:r>
            <a:r>
              <a:rPr lang="zh-TW" altLang="en-US" sz="2400" dirty="0" smtClean="0">
                <a:solidFill>
                  <a:srgbClr val="C00000"/>
                </a:solidFill>
                <a:latin typeface="微軟正黑體" panose="020B0604030504040204" pitchFamily="34" charset="-120"/>
                <a:ea typeface="微軟正黑體" panose="020B0604030504040204" pitchFamily="34" charset="-120"/>
              </a:rPr>
              <a:t>。</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標題 1"/>
          <p:cNvSpPr txBox="1">
            <a:spLocks/>
          </p:cNvSpPr>
          <p:nvPr/>
        </p:nvSpPr>
        <p:spPr bwMode="auto">
          <a:xfrm>
            <a:off x="1115616" y="260648"/>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lang="zh-TW" altLang="en-US" sz="4000" b="1" dirty="0">
                <a:solidFill>
                  <a:srgbClr val="FF0000"/>
                </a:solidFill>
                <a:latin typeface="微軟正黑體" panose="020B0604030504040204" pitchFamily="34" charset="-120"/>
                <a:ea typeface="微軟正黑體" panose="020B0604030504040204" pitchFamily="34" charset="-120"/>
              </a:rPr>
              <a:t>特色招生</a:t>
            </a:r>
            <a:r>
              <a:rPr lang="zh-TW" altLang="en-US" sz="4000" dirty="0">
                <a:latin typeface="微軟正黑體" panose="020B0604030504040204" pitchFamily="34" charset="-120"/>
                <a:ea typeface="微軟正黑體" panose="020B0604030504040204" pitchFamily="34" charset="-120"/>
              </a:rPr>
              <a:t>專業群</a:t>
            </a:r>
            <a:r>
              <a:rPr lang="zh-TW" altLang="en-US" sz="4000" dirty="0" smtClean="0">
                <a:latin typeface="微軟正黑體" panose="020B0604030504040204" pitchFamily="34" charset="-120"/>
                <a:ea typeface="微軟正黑體" panose="020B0604030504040204" pitchFamily="34" charset="-120"/>
              </a:rPr>
              <a:t>科</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高職</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solidFill>
                  <a:prstClr val="black"/>
                </a:solidFill>
                <a:latin typeface="微軟正黑體" panose="020B0604030504040204" pitchFamily="34" charset="-120"/>
                <a:ea typeface="微軟正黑體" panose="020B0604030504040204" pitchFamily="34" charset="-120"/>
              </a:rPr>
              <a:t>甄選入學</a:t>
            </a:r>
            <a:endParaRPr kumimoji="0" lang="zh-TW" altLang="en-US"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92206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dirty="0" smtClean="0">
                <a:solidFill>
                  <a:prstClr val="black"/>
                </a:solidFill>
              </a:rPr>
              <a:t>106</a:t>
            </a:r>
            <a:r>
              <a:rPr lang="zh-TW" altLang="en-US" dirty="0" smtClean="0">
                <a:solidFill>
                  <a:prstClr val="black"/>
                </a:solidFill>
              </a:rPr>
              <a:t>學年</a:t>
            </a:r>
            <a:r>
              <a:rPr lang="zh-TW" altLang="en-US" dirty="0">
                <a:solidFill>
                  <a:prstClr val="black"/>
                </a:solidFill>
              </a:rPr>
              <a:t>度辦理學校</a:t>
            </a:r>
            <a:r>
              <a:rPr lang="zh-TW" altLang="en-US" dirty="0" smtClean="0">
                <a:solidFill>
                  <a:prstClr val="black"/>
                </a:solidFill>
              </a:rPr>
              <a:t>現況 </a:t>
            </a:r>
            <a:r>
              <a:rPr lang="en-US" altLang="zh-TW" dirty="0" smtClean="0">
                <a:solidFill>
                  <a:prstClr val="black"/>
                </a:solidFill>
              </a:rPr>
              <a:t>1/3</a:t>
            </a:r>
            <a:endParaRPr lang="zh-TW" altLang="en-US" dirty="0">
              <a:solidFill>
                <a:prstClr val="black"/>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662048311"/>
              </p:ext>
            </p:extLst>
          </p:nvPr>
        </p:nvGraphicFramePr>
        <p:xfrm>
          <a:off x="1187624" y="1340768"/>
          <a:ext cx="7632849" cy="4975740"/>
        </p:xfrm>
        <a:graphic>
          <a:graphicData uri="http://schemas.openxmlformats.org/drawingml/2006/table">
            <a:tbl>
              <a:tblPr firstRow="1" bandRow="1">
                <a:tableStyleId>{5C22544A-7EE6-4342-B048-85BDC9FD1C3A}</a:tableStyleId>
              </a:tblPr>
              <a:tblGrid>
                <a:gridCol w="1547629"/>
                <a:gridCol w="5015291"/>
                <a:gridCol w="1069929"/>
              </a:tblGrid>
              <a:tr h="355410">
                <a:tc>
                  <a:txBody>
                    <a:bodyPr/>
                    <a:lstStyle/>
                    <a:p>
                      <a:pPr algn="ctr">
                        <a:spcAft>
                          <a:spcPts val="0"/>
                        </a:spcAft>
                      </a:pPr>
                      <a:r>
                        <a:rPr lang="zh-TW" sz="2000" b="1" kern="0" dirty="0">
                          <a:effectLst/>
                          <a:latin typeface="Times New Roman"/>
                          <a:ea typeface="微軟正黑體" panose="020B0604030504040204" pitchFamily="34" charset="-120"/>
                          <a:cs typeface="Times New Roman"/>
                        </a:rPr>
                        <a:t>校</a:t>
                      </a:r>
                      <a:r>
                        <a:rPr lang="zh-TW" sz="2000" b="1" kern="0" dirty="0" smtClean="0">
                          <a:effectLst/>
                          <a:latin typeface="Times New Roman"/>
                          <a:ea typeface="微軟正黑體" panose="020B0604030504040204" pitchFamily="34" charset="-120"/>
                          <a:cs typeface="Times New Roman"/>
                        </a:rPr>
                        <a:t>名</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zh-TW" sz="2000" b="1" kern="0">
                          <a:effectLst/>
                          <a:latin typeface="Times New Roman"/>
                          <a:ea typeface="微軟正黑體" panose="020B0604030504040204" pitchFamily="34" charset="-120"/>
                          <a:cs typeface="Times New Roman"/>
                        </a:rPr>
                        <a:t>特色招生科</a:t>
                      </a:r>
                      <a:r>
                        <a:rPr lang="en-US" sz="2000" b="1" kern="0">
                          <a:effectLst/>
                          <a:latin typeface="Times New Roman"/>
                          <a:ea typeface="微軟正黑體" panose="020B0604030504040204" pitchFamily="34" charset="-120"/>
                          <a:cs typeface="Times New Roman"/>
                        </a:rPr>
                        <a:t>/</a:t>
                      </a:r>
                      <a:r>
                        <a:rPr lang="zh-TW" sz="2000" b="1" kern="0">
                          <a:effectLst/>
                          <a:latin typeface="Times New Roman"/>
                          <a:ea typeface="微軟正黑體" panose="020B0604030504040204" pitchFamily="34" charset="-120"/>
                          <a:cs typeface="Times New Roman"/>
                        </a:rPr>
                        <a:t>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zh-TW" sz="2000" b="1" kern="0" dirty="0">
                          <a:effectLst/>
                          <a:latin typeface="Times New Roman"/>
                          <a:ea typeface="微軟正黑體" panose="020B0604030504040204" pitchFamily="34" charset="-120"/>
                          <a:cs typeface="Times New Roman"/>
                        </a:rPr>
                        <a:t>招生名額</a:t>
                      </a:r>
                      <a:endParaRPr lang="zh-TW" sz="2000" kern="100" dirty="0">
                        <a:effectLst/>
                        <a:latin typeface="Calibri"/>
                        <a:ea typeface="新細明體"/>
                        <a:cs typeface="Times New Roman"/>
                      </a:endParaRPr>
                    </a:p>
                  </a:txBody>
                  <a:tcPr marL="19050" marR="19050" marT="0" marB="0" anchor="ctr"/>
                </a:tc>
              </a:tr>
              <a:tr h="355410">
                <a:tc>
                  <a:txBody>
                    <a:bodyPr/>
                    <a:lstStyle/>
                    <a:p>
                      <a:pPr algn="ctr">
                        <a:spcAft>
                          <a:spcPts val="0"/>
                        </a:spcAft>
                      </a:pPr>
                      <a:r>
                        <a:rPr lang="zh-TW" sz="2000" kern="100" dirty="0" smtClean="0">
                          <a:effectLst/>
                          <a:latin typeface="Calibri"/>
                          <a:ea typeface="微軟正黑體" panose="020B0604030504040204" pitchFamily="34" charset="-120"/>
                          <a:cs typeface="Times New Roman"/>
                        </a:rPr>
                        <a:t>士林</a:t>
                      </a:r>
                      <a:r>
                        <a:rPr lang="zh-TW" sz="2000" kern="100" dirty="0">
                          <a:effectLst/>
                          <a:latin typeface="Calibri"/>
                          <a:ea typeface="微軟正黑體" panose="020B0604030504040204" pitchFamily="34" charset="-120"/>
                          <a:cs typeface="Times New Roman"/>
                        </a:rPr>
                        <a:t>高商</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廣告設計科</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a:effectLst/>
                          <a:latin typeface="Times New Roman"/>
                          <a:ea typeface="新細明體"/>
                          <a:cs typeface="Times New Roman"/>
                        </a:rPr>
                        <a:t>34</a:t>
                      </a:r>
                      <a:endParaRPr lang="zh-TW" sz="2000" kern="100">
                        <a:effectLst/>
                        <a:latin typeface="Calibri"/>
                        <a:ea typeface="新細明體"/>
                        <a:cs typeface="Times New Roman"/>
                      </a:endParaRPr>
                    </a:p>
                  </a:txBody>
                  <a:tcPr marL="19050" marR="19050" marT="0" marB="0" anchor="ctr"/>
                </a:tc>
              </a:tr>
              <a:tr h="355410">
                <a:tc>
                  <a:txBody>
                    <a:bodyPr/>
                    <a:lstStyle/>
                    <a:p>
                      <a:pPr algn="ctr">
                        <a:spcAft>
                          <a:spcPts val="0"/>
                        </a:spcAft>
                      </a:pPr>
                      <a:r>
                        <a:rPr lang="zh-TW" sz="2000" kern="100" dirty="0" smtClean="0">
                          <a:effectLst/>
                          <a:latin typeface="Calibri"/>
                          <a:ea typeface="微軟正黑體" panose="020B0604030504040204" pitchFamily="34" charset="-120"/>
                          <a:cs typeface="Times New Roman"/>
                        </a:rPr>
                        <a:t>松山</a:t>
                      </a:r>
                      <a:r>
                        <a:rPr lang="zh-TW" sz="2000" kern="100" dirty="0">
                          <a:effectLst/>
                          <a:latin typeface="Calibri"/>
                          <a:ea typeface="微軟正黑體" panose="020B0604030504040204" pitchFamily="34" charset="-120"/>
                          <a:cs typeface="Times New Roman"/>
                        </a:rPr>
                        <a:t>家商</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廣告設計科</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34</a:t>
                      </a:r>
                      <a:endParaRPr lang="zh-TW" sz="2000" kern="100" dirty="0">
                        <a:effectLst/>
                        <a:latin typeface="Calibri"/>
                        <a:ea typeface="新細明體"/>
                        <a:cs typeface="Times New Roman"/>
                      </a:endParaRPr>
                    </a:p>
                  </a:txBody>
                  <a:tcPr marL="19050" marR="19050" marT="0" marB="0" anchor="ctr"/>
                </a:tc>
              </a:tr>
              <a:tr h="355410">
                <a:tc rowSpan="6">
                  <a:txBody>
                    <a:bodyPr/>
                    <a:lstStyle/>
                    <a:p>
                      <a:pPr algn="ctr">
                        <a:spcAft>
                          <a:spcPts val="0"/>
                        </a:spcAft>
                      </a:pPr>
                      <a:r>
                        <a:rPr lang="zh-TW" sz="2000" kern="100" dirty="0" smtClean="0">
                          <a:effectLst/>
                          <a:latin typeface="Calibri"/>
                          <a:ea typeface="微軟正黑體" panose="020B0604030504040204" pitchFamily="34" charset="-120"/>
                          <a:cs typeface="Times New Roman"/>
                        </a:rPr>
                        <a:t>惇</a:t>
                      </a:r>
                      <a:r>
                        <a:rPr lang="zh-TW" sz="2000" kern="100" dirty="0">
                          <a:effectLst/>
                          <a:latin typeface="Calibri"/>
                          <a:ea typeface="微軟正黑體" panose="020B0604030504040204" pitchFamily="34" charset="-120"/>
                          <a:cs typeface="Times New Roman"/>
                        </a:rPr>
                        <a:t>敘工商</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汽車科</a:t>
                      </a:r>
                      <a:r>
                        <a:rPr lang="en-US" sz="2000" kern="100">
                          <a:effectLst/>
                          <a:latin typeface="Calibri"/>
                          <a:ea typeface="微軟正黑體" panose="020B0604030504040204" pitchFamily="34" charset="-120"/>
                          <a:cs typeface="Times New Roman"/>
                        </a:rPr>
                        <a:t>-</a:t>
                      </a:r>
                      <a:r>
                        <a:rPr lang="zh-TW" sz="2000" kern="100">
                          <a:effectLst/>
                          <a:latin typeface="Calibri"/>
                          <a:ea typeface="微軟正黑體" panose="020B0604030504040204" pitchFamily="34" charset="-120"/>
                          <a:cs typeface="Times New Roman"/>
                        </a:rPr>
                        <a:t>進口車輛技術人才專班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48</a:t>
                      </a:r>
                      <a:endParaRPr lang="zh-TW" sz="2000" kern="100" dirty="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sz="2000" kern="100">
                          <a:effectLst/>
                          <a:latin typeface="Calibri"/>
                          <a:ea typeface="微軟正黑體" panose="020B0604030504040204" pitchFamily="34" charset="-120"/>
                          <a:cs typeface="Times New Roman"/>
                        </a:rPr>
                        <a:t>汽車科</a:t>
                      </a:r>
                      <a:r>
                        <a:rPr lang="en-US" sz="2000" kern="100">
                          <a:effectLst/>
                          <a:latin typeface="Calibri"/>
                          <a:ea typeface="微軟正黑體" panose="020B0604030504040204" pitchFamily="34" charset="-120"/>
                          <a:cs typeface="Times New Roman"/>
                        </a:rPr>
                        <a:t>-</a:t>
                      </a:r>
                      <a:r>
                        <a:rPr lang="zh-TW" sz="2000" kern="100">
                          <a:effectLst/>
                          <a:latin typeface="Calibri"/>
                          <a:ea typeface="微軟正黑體" panose="020B0604030504040204" pitchFamily="34" charset="-120"/>
                          <a:cs typeface="Times New Roman"/>
                        </a:rPr>
                        <a:t>柴油車輛維修班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20</a:t>
                      </a:r>
                      <a:endParaRPr lang="zh-TW" sz="2000" kern="100" dirty="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altLang="en-US" sz="2000" kern="100" dirty="0" smtClean="0">
                          <a:effectLst/>
                          <a:latin typeface="Calibri"/>
                          <a:ea typeface="新細明體"/>
                          <a:cs typeface="Times New Roman"/>
                        </a:rPr>
                        <a:t>電機科</a:t>
                      </a:r>
                      <a:r>
                        <a:rPr lang="en-US" altLang="zh-TW" sz="2000" kern="100" dirty="0" smtClean="0">
                          <a:effectLst/>
                          <a:latin typeface="Calibri"/>
                          <a:ea typeface="新細明體"/>
                          <a:cs typeface="Times New Roman"/>
                        </a:rPr>
                        <a:t>-</a:t>
                      </a:r>
                      <a:r>
                        <a:rPr lang="zh-TW" altLang="en-US" sz="2000" kern="100" dirty="0" smtClean="0">
                          <a:effectLst/>
                          <a:latin typeface="Calibri"/>
                          <a:ea typeface="新細明體"/>
                          <a:cs typeface="Times New Roman"/>
                        </a:rPr>
                        <a:t>水電與空調實務班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altLang="zh-TW" sz="2000" kern="100" dirty="0" smtClean="0">
                          <a:effectLst/>
                          <a:latin typeface="Calibri"/>
                          <a:ea typeface="新細明體"/>
                          <a:cs typeface="Times New Roman"/>
                        </a:rPr>
                        <a:t>24</a:t>
                      </a:r>
                      <a:endParaRPr lang="zh-TW" sz="2000" kern="100" dirty="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sz="2000" kern="100" dirty="0">
                          <a:effectLst/>
                          <a:latin typeface="Calibri"/>
                          <a:ea typeface="微軟正黑體" panose="020B0604030504040204" pitchFamily="34" charset="-120"/>
                          <a:cs typeface="Times New Roman"/>
                        </a:rPr>
                        <a:t>汽車科</a:t>
                      </a:r>
                      <a:r>
                        <a:rPr lang="en-US" sz="2000" kern="100" dirty="0" smtClean="0">
                          <a:effectLst/>
                          <a:latin typeface="Calibri"/>
                          <a:ea typeface="微軟正黑體" panose="020B0604030504040204" pitchFamily="34" charset="-120"/>
                          <a:cs typeface="Times New Roman"/>
                        </a:rPr>
                        <a:t>-</a:t>
                      </a:r>
                      <a:r>
                        <a:rPr lang="zh-TW" altLang="en-US" sz="2000" kern="100" dirty="0" smtClean="0">
                          <a:effectLst/>
                          <a:latin typeface="Calibri"/>
                          <a:ea typeface="微軟正黑體" panose="020B0604030504040204" pitchFamily="34" charset="-120"/>
                          <a:cs typeface="Times New Roman"/>
                        </a:rPr>
                        <a:t>汽車生活顧問養成班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20</a:t>
                      </a:r>
                      <a:endParaRPr lang="zh-TW" sz="2000" kern="100" dirty="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altLang="en-US" sz="2000" kern="100" dirty="0" smtClean="0">
                          <a:effectLst/>
                          <a:latin typeface="Calibri"/>
                          <a:ea typeface="新細明體"/>
                          <a:cs typeface="Times New Roman"/>
                        </a:rPr>
                        <a:t>汽車科</a:t>
                      </a:r>
                      <a:r>
                        <a:rPr lang="en-US" altLang="zh-TW" sz="2000" kern="100" dirty="0" smtClean="0">
                          <a:effectLst/>
                          <a:latin typeface="Calibri"/>
                          <a:ea typeface="新細明體"/>
                          <a:cs typeface="Times New Roman"/>
                        </a:rPr>
                        <a:t>-</a:t>
                      </a:r>
                      <a:r>
                        <a:rPr lang="zh-TW" altLang="en-US" sz="2000" kern="100" dirty="0" smtClean="0">
                          <a:effectLst/>
                          <a:latin typeface="Calibri"/>
                          <a:ea typeface="新細明體"/>
                          <a:cs typeface="Times New Roman"/>
                        </a:rPr>
                        <a:t>車輛板噴技術人才班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altLang="zh-TW" sz="2000" kern="100" dirty="0" smtClean="0">
                          <a:effectLst/>
                          <a:latin typeface="Calibri"/>
                          <a:ea typeface="新細明體"/>
                          <a:cs typeface="Times New Roman"/>
                        </a:rPr>
                        <a:t>20</a:t>
                      </a:r>
                      <a:endParaRPr lang="zh-TW" sz="2000" kern="100" dirty="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sz="2000" kern="100" dirty="0">
                          <a:effectLst/>
                          <a:latin typeface="Calibri"/>
                          <a:ea typeface="微軟正黑體" panose="020B0604030504040204" pitchFamily="34" charset="-120"/>
                          <a:cs typeface="Times New Roman"/>
                        </a:rPr>
                        <a:t>室內空間設計科</a:t>
                      </a:r>
                      <a:r>
                        <a:rPr lang="en-US" sz="2000" kern="100" dirty="0" smtClean="0">
                          <a:effectLst/>
                          <a:latin typeface="Calibri"/>
                          <a:ea typeface="微軟正黑體" panose="020B0604030504040204" pitchFamily="34" charset="-120"/>
                          <a:cs typeface="Times New Roman"/>
                        </a:rPr>
                        <a:t>-</a:t>
                      </a:r>
                      <a:r>
                        <a:rPr lang="zh-TW" altLang="en-US" sz="2000" kern="100" dirty="0" smtClean="0">
                          <a:effectLst/>
                          <a:latin typeface="Calibri"/>
                          <a:ea typeface="微軟正黑體" panose="020B0604030504040204" pitchFamily="34" charset="-120"/>
                          <a:cs typeface="Times New Roman"/>
                        </a:rPr>
                        <a:t>室內裝潢木工達人班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15</a:t>
                      </a:r>
                      <a:endParaRPr lang="zh-TW" sz="2000" kern="100" dirty="0">
                        <a:effectLst/>
                        <a:latin typeface="Calibri"/>
                        <a:ea typeface="新細明體"/>
                        <a:cs typeface="Times New Roman"/>
                      </a:endParaRPr>
                    </a:p>
                  </a:txBody>
                  <a:tcPr marL="19050" marR="19050" marT="0" marB="0" anchor="ctr"/>
                </a:tc>
              </a:tr>
              <a:tr h="355410">
                <a:tc rowSpan="3">
                  <a:txBody>
                    <a:bodyPr/>
                    <a:lstStyle/>
                    <a:p>
                      <a:pPr algn="ctr">
                        <a:spcAft>
                          <a:spcPts val="0"/>
                        </a:spcAft>
                      </a:pPr>
                      <a:r>
                        <a:rPr lang="zh-TW" sz="2000" kern="100" dirty="0" smtClean="0">
                          <a:effectLst/>
                          <a:latin typeface="Calibri"/>
                          <a:ea typeface="微軟正黑體" panose="020B0604030504040204" pitchFamily="34" charset="-120"/>
                          <a:cs typeface="Times New Roman"/>
                        </a:rPr>
                        <a:t>金甌</a:t>
                      </a:r>
                      <a:r>
                        <a:rPr lang="zh-TW" sz="2000" kern="100" dirty="0">
                          <a:effectLst/>
                          <a:latin typeface="Calibri"/>
                          <a:ea typeface="微軟正黑體" panose="020B0604030504040204" pitchFamily="34" charset="-120"/>
                          <a:cs typeface="Times New Roman"/>
                        </a:rPr>
                        <a:t>女中</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商業經營科特色班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a:effectLst/>
                          <a:latin typeface="Times New Roman"/>
                          <a:ea typeface="新細明體"/>
                          <a:cs typeface="Times New Roman"/>
                        </a:rPr>
                        <a:t>25</a:t>
                      </a:r>
                      <a:endParaRPr lang="zh-TW" sz="2000" kern="10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100" dirty="0" smtClean="0">
                          <a:effectLst/>
                          <a:latin typeface="Calibri"/>
                          <a:ea typeface="微軟正黑體" panose="020B0604030504040204" pitchFamily="34" charset="-120"/>
                          <a:cs typeface="Times New Roman"/>
                        </a:rPr>
                        <a:t>應用外語科</a:t>
                      </a:r>
                      <a:r>
                        <a:rPr lang="en-US" altLang="zh-TW" sz="2000" kern="100" dirty="0" smtClean="0">
                          <a:effectLst/>
                          <a:latin typeface="Calibri"/>
                          <a:ea typeface="微軟正黑體" panose="020B0604030504040204" pitchFamily="34" charset="-120"/>
                          <a:cs typeface="Times New Roman"/>
                        </a:rPr>
                        <a:t>(</a:t>
                      </a:r>
                      <a:r>
                        <a:rPr lang="zh-TW" altLang="zh-TW" sz="2000" kern="100" dirty="0" smtClean="0">
                          <a:effectLst/>
                          <a:latin typeface="Calibri"/>
                          <a:ea typeface="微軟正黑體" panose="020B0604030504040204" pitchFamily="34" charset="-120"/>
                          <a:cs typeface="Times New Roman"/>
                        </a:rPr>
                        <a:t>日文組</a:t>
                      </a:r>
                      <a:r>
                        <a:rPr lang="en-US" altLang="zh-TW" sz="2000" kern="100" dirty="0" smtClean="0">
                          <a:effectLst/>
                          <a:latin typeface="Calibri"/>
                          <a:ea typeface="微軟正黑體" panose="020B0604030504040204" pitchFamily="34" charset="-120"/>
                          <a:cs typeface="Times New Roman"/>
                        </a:rPr>
                        <a:t>)-</a:t>
                      </a:r>
                      <a:r>
                        <a:rPr lang="zh-TW" altLang="zh-TW" sz="2000" kern="100" dirty="0" smtClean="0">
                          <a:effectLst/>
                          <a:latin typeface="Calibri"/>
                          <a:ea typeface="微軟正黑體" panose="020B0604030504040204" pitchFamily="34" charset="-120"/>
                          <a:cs typeface="Times New Roman"/>
                        </a:rPr>
                        <a:t>日文創意聲優專班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altLang="zh-TW" sz="2000" kern="100" dirty="0" smtClean="0">
                          <a:effectLst/>
                          <a:latin typeface="Calibri"/>
                          <a:ea typeface="新細明體"/>
                          <a:cs typeface="Times New Roman"/>
                        </a:rPr>
                        <a:t>50</a:t>
                      </a:r>
                      <a:endParaRPr lang="zh-TW" sz="2000" kern="100" dirty="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altLang="en-US" sz="2000" kern="100" dirty="0" smtClean="0">
                          <a:effectLst/>
                          <a:latin typeface="Calibri"/>
                          <a:ea typeface="新細明體"/>
                          <a:cs typeface="Times New Roman"/>
                        </a:rPr>
                        <a:t>應用外語科</a:t>
                      </a:r>
                      <a:r>
                        <a:rPr lang="en-US" altLang="zh-TW" sz="2000" kern="100" dirty="0" smtClean="0">
                          <a:effectLst/>
                          <a:latin typeface="Calibri"/>
                          <a:ea typeface="新細明體"/>
                          <a:cs typeface="Times New Roman"/>
                        </a:rPr>
                        <a:t>(</a:t>
                      </a:r>
                      <a:r>
                        <a:rPr lang="zh-TW" altLang="en-US" sz="2000" kern="100" dirty="0" smtClean="0">
                          <a:effectLst/>
                          <a:latin typeface="Calibri"/>
                          <a:ea typeface="新細明體"/>
                          <a:cs typeface="Times New Roman"/>
                        </a:rPr>
                        <a:t>英語組</a:t>
                      </a:r>
                      <a:r>
                        <a:rPr lang="en-US" altLang="zh-TW" sz="2000" kern="100" dirty="0" smtClean="0">
                          <a:effectLst/>
                          <a:latin typeface="Calibri"/>
                          <a:ea typeface="新細明體"/>
                          <a:cs typeface="Times New Roman"/>
                        </a:rPr>
                        <a:t>)-</a:t>
                      </a:r>
                      <a:r>
                        <a:rPr lang="zh-TW" altLang="en-US" sz="2000" kern="100" dirty="0" smtClean="0">
                          <a:effectLst/>
                          <a:latin typeface="Calibri"/>
                          <a:ea typeface="新細明體"/>
                          <a:cs typeface="Times New Roman"/>
                        </a:rPr>
                        <a:t>英文導遊會展專班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a:effectLst/>
                          <a:latin typeface="Times New Roman"/>
                          <a:ea typeface="新細明體"/>
                          <a:cs typeface="Times New Roman"/>
                        </a:rPr>
                        <a:t>50</a:t>
                      </a:r>
                      <a:endParaRPr lang="zh-TW" sz="2000" kern="100">
                        <a:effectLst/>
                        <a:latin typeface="Calibri"/>
                        <a:ea typeface="新細明體"/>
                        <a:cs typeface="Times New Roman"/>
                      </a:endParaRPr>
                    </a:p>
                  </a:txBody>
                  <a:tcPr marL="19050" marR="19050" marT="0" marB="0" anchor="ctr"/>
                </a:tc>
              </a:tr>
              <a:tr h="355410">
                <a:tc rowSpan="2">
                  <a:txBody>
                    <a:bodyPr/>
                    <a:lstStyle/>
                    <a:p>
                      <a:pPr algn="ctr">
                        <a:spcAft>
                          <a:spcPts val="0"/>
                        </a:spcAft>
                      </a:pPr>
                      <a:r>
                        <a:rPr lang="zh-TW" sz="2000" kern="100" dirty="0" smtClean="0">
                          <a:effectLst/>
                          <a:latin typeface="Calibri"/>
                          <a:ea typeface="微軟正黑體" panose="020B0604030504040204" pitchFamily="34" charset="-120"/>
                          <a:cs typeface="Times New Roman"/>
                        </a:rPr>
                        <a:t>育達</a:t>
                      </a:r>
                      <a:r>
                        <a:rPr lang="zh-TW" sz="2000" kern="100" dirty="0">
                          <a:effectLst/>
                          <a:latin typeface="Calibri"/>
                          <a:ea typeface="微軟正黑體" panose="020B0604030504040204" pitchFamily="34" charset="-120"/>
                          <a:cs typeface="Times New Roman"/>
                        </a:rPr>
                        <a:t>家商</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餐飲管理科</a:t>
                      </a:r>
                      <a:r>
                        <a:rPr lang="en-US" sz="2000" kern="100">
                          <a:effectLst/>
                          <a:latin typeface="Calibri"/>
                          <a:ea typeface="微軟正黑體" panose="020B0604030504040204" pitchFamily="34" charset="-120"/>
                          <a:cs typeface="Times New Roman"/>
                        </a:rPr>
                        <a:t>-</a:t>
                      </a:r>
                      <a:r>
                        <a:rPr lang="zh-TW" sz="2000" kern="100">
                          <a:effectLst/>
                          <a:latin typeface="Calibri"/>
                          <a:ea typeface="微軟正黑體" panose="020B0604030504040204" pitchFamily="34" charset="-120"/>
                          <a:cs typeface="Times New Roman"/>
                        </a:rPr>
                        <a:t>烘焙實務廚藝專班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a:effectLst/>
                          <a:latin typeface="Times New Roman"/>
                          <a:ea typeface="新細明體"/>
                          <a:cs typeface="Times New Roman"/>
                        </a:rPr>
                        <a:t>50</a:t>
                      </a:r>
                      <a:endParaRPr lang="zh-TW" sz="2000" kern="100">
                        <a:effectLst/>
                        <a:latin typeface="Calibri"/>
                        <a:ea typeface="新細明體"/>
                        <a:cs typeface="Times New Roman"/>
                      </a:endParaRPr>
                    </a:p>
                  </a:txBody>
                  <a:tcPr marL="19050" marR="19050" marT="0" marB="0" anchor="ctr"/>
                </a:tc>
              </a:tr>
              <a:tr h="355410">
                <a:tc vMerge="1">
                  <a:txBody>
                    <a:bodyPr/>
                    <a:lstStyle/>
                    <a:p>
                      <a:endParaRPr lang="zh-TW" altLang="en-US"/>
                    </a:p>
                  </a:txBody>
                  <a:tcPr/>
                </a:tc>
                <a:tc>
                  <a:txBody>
                    <a:bodyPr/>
                    <a:lstStyle/>
                    <a:p>
                      <a:pPr>
                        <a:spcAft>
                          <a:spcPts val="0"/>
                        </a:spcAft>
                      </a:pPr>
                      <a:r>
                        <a:rPr lang="zh-TW" altLang="en-US" sz="2000" kern="100" dirty="0" smtClean="0">
                          <a:effectLst/>
                          <a:latin typeface="Calibri"/>
                          <a:ea typeface="微軟正黑體" panose="020B0604030504040204" pitchFamily="34" charset="-120"/>
                          <a:cs typeface="Times New Roman"/>
                        </a:rPr>
                        <a:t>表演藝術科</a:t>
                      </a:r>
                      <a:r>
                        <a:rPr lang="en-US" altLang="zh-TW" sz="2000" kern="100" dirty="0" smtClean="0">
                          <a:effectLst/>
                          <a:latin typeface="Calibri"/>
                          <a:ea typeface="微軟正黑體" panose="020B0604030504040204" pitchFamily="34" charset="-120"/>
                          <a:cs typeface="Times New Roman"/>
                        </a:rPr>
                        <a:t>-</a:t>
                      </a:r>
                      <a:r>
                        <a:rPr lang="zh-TW" altLang="en-US" sz="2000" kern="100" dirty="0" smtClean="0">
                          <a:effectLst/>
                          <a:latin typeface="Calibri"/>
                          <a:ea typeface="微軟正黑體" panose="020B0604030504040204" pitchFamily="34" charset="-120"/>
                          <a:cs typeface="Times New Roman"/>
                        </a:rPr>
                        <a:t>演藝練習生專班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20</a:t>
                      </a:r>
                      <a:endParaRPr lang="zh-TW" sz="2000" kern="100" dirty="0">
                        <a:effectLst/>
                        <a:latin typeface="Calibri"/>
                        <a:ea typeface="新細明體"/>
                        <a:cs typeface="Times New Roman"/>
                      </a:endParaRPr>
                    </a:p>
                  </a:txBody>
                  <a:tcPr marL="19050" marR="19050" marT="0" marB="0" anchor="ctr"/>
                </a:tc>
              </a:tr>
            </a:tbl>
          </a:graphicData>
        </a:graphic>
      </p:graphicFrame>
    </p:spTree>
    <p:extLst>
      <p:ext uri="{BB962C8B-B14F-4D97-AF65-F5344CB8AC3E}">
        <p14:creationId xmlns:p14="http://schemas.microsoft.com/office/powerpoint/2010/main" val="23816402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p:txBody>
          <a:bodyPr>
            <a:normAutofit/>
          </a:bodyPr>
          <a:lstStyle/>
          <a:p>
            <a:pPr algn="ctr"/>
            <a:r>
              <a:rPr lang="en-US" altLang="zh-TW" dirty="0" smtClean="0">
                <a:solidFill>
                  <a:prstClr val="black"/>
                </a:solidFill>
              </a:rPr>
              <a:t>106</a:t>
            </a:r>
            <a:r>
              <a:rPr lang="zh-TW" altLang="en-US" dirty="0" smtClean="0">
                <a:solidFill>
                  <a:prstClr val="black"/>
                </a:solidFill>
              </a:rPr>
              <a:t>學年</a:t>
            </a:r>
            <a:r>
              <a:rPr lang="zh-TW" altLang="en-US" dirty="0">
                <a:solidFill>
                  <a:prstClr val="black"/>
                </a:solidFill>
              </a:rPr>
              <a:t>度辦理學校</a:t>
            </a:r>
            <a:r>
              <a:rPr lang="zh-TW" altLang="en-US" dirty="0" smtClean="0">
                <a:solidFill>
                  <a:prstClr val="black"/>
                </a:solidFill>
              </a:rPr>
              <a:t>現況 </a:t>
            </a:r>
            <a:r>
              <a:rPr lang="en-US" altLang="zh-TW" dirty="0" smtClean="0">
                <a:solidFill>
                  <a:prstClr val="black"/>
                </a:solidFill>
              </a:rPr>
              <a:t>2/3</a:t>
            </a:r>
            <a:endParaRPr lang="zh-TW" altLang="en-US" dirty="0">
              <a:solidFill>
                <a:prstClr val="black"/>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721499867"/>
              </p:ext>
            </p:extLst>
          </p:nvPr>
        </p:nvGraphicFramePr>
        <p:xfrm>
          <a:off x="1187624" y="1340768"/>
          <a:ext cx="7746064" cy="3744411"/>
        </p:xfrm>
        <a:graphic>
          <a:graphicData uri="http://schemas.openxmlformats.org/drawingml/2006/table">
            <a:tbl>
              <a:tblPr firstRow="1" bandRow="1">
                <a:tableStyleId>{5C22544A-7EE6-4342-B048-85BDC9FD1C3A}</a:tableStyleId>
              </a:tblPr>
              <a:tblGrid>
                <a:gridCol w="1774171"/>
                <a:gridCol w="4886094"/>
                <a:gridCol w="1085799"/>
              </a:tblGrid>
              <a:tr h="340401">
                <a:tc>
                  <a:txBody>
                    <a:bodyPr/>
                    <a:lstStyle/>
                    <a:p>
                      <a:pPr algn="ctr">
                        <a:spcAft>
                          <a:spcPts val="0"/>
                        </a:spcAft>
                      </a:pPr>
                      <a:r>
                        <a:rPr lang="zh-TW" sz="2000" b="1" kern="0" dirty="0">
                          <a:effectLst/>
                          <a:latin typeface="Times New Roman"/>
                          <a:ea typeface="微軟正黑體" panose="020B0604030504040204" pitchFamily="34" charset="-120"/>
                          <a:cs typeface="Times New Roman"/>
                        </a:rPr>
                        <a:t>校名</a:t>
                      </a:r>
                      <a:r>
                        <a:rPr lang="en-US" sz="2000" b="1" kern="0" dirty="0">
                          <a:effectLst/>
                          <a:latin typeface="Times New Roman"/>
                          <a:ea typeface="微軟正黑體" panose="020B0604030504040204" pitchFamily="34" charset="-120"/>
                          <a:cs typeface="Times New Roman"/>
                        </a:rPr>
                        <a:t>(</a:t>
                      </a:r>
                      <a:r>
                        <a:rPr lang="zh-TW" sz="2000" b="1" kern="0" dirty="0">
                          <a:effectLst/>
                          <a:latin typeface="Times New Roman"/>
                          <a:ea typeface="微軟正黑體" panose="020B0604030504040204" pitchFamily="34" charset="-120"/>
                          <a:cs typeface="Times New Roman"/>
                        </a:rPr>
                        <a:t>簡稱</a:t>
                      </a:r>
                      <a:r>
                        <a:rPr lang="en-US" sz="2000" b="1" kern="0" dirty="0">
                          <a:effectLst/>
                          <a:latin typeface="Times New Roman"/>
                          <a:ea typeface="微軟正黑體" panose="020B0604030504040204" pitchFamily="34" charset="-120"/>
                          <a:cs typeface="Times New Roman"/>
                        </a:rPr>
                        <a:t>)</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zh-TW" sz="2000" b="1" kern="0" dirty="0">
                          <a:effectLst/>
                          <a:latin typeface="Times New Roman"/>
                          <a:ea typeface="微軟正黑體" panose="020B0604030504040204" pitchFamily="34" charset="-120"/>
                          <a:cs typeface="Times New Roman"/>
                        </a:rPr>
                        <a:t>特色招生科</a:t>
                      </a:r>
                      <a:r>
                        <a:rPr lang="en-US" sz="2000" b="1" kern="0" dirty="0">
                          <a:effectLst/>
                          <a:latin typeface="Times New Roman"/>
                          <a:ea typeface="微軟正黑體" panose="020B0604030504040204" pitchFamily="34" charset="-120"/>
                          <a:cs typeface="Times New Roman"/>
                        </a:rPr>
                        <a:t>/</a:t>
                      </a:r>
                      <a:r>
                        <a:rPr lang="zh-TW" sz="2000" b="1" kern="0" dirty="0">
                          <a:effectLst/>
                          <a:latin typeface="Times New Roman"/>
                          <a:ea typeface="微軟正黑體" panose="020B0604030504040204" pitchFamily="34" charset="-120"/>
                          <a:cs typeface="Times New Roman"/>
                        </a:rPr>
                        <a:t>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zh-TW" sz="2000" b="1" kern="0" dirty="0">
                          <a:effectLst/>
                          <a:latin typeface="Times New Roman"/>
                          <a:ea typeface="微軟正黑體" panose="020B0604030504040204" pitchFamily="34" charset="-120"/>
                          <a:cs typeface="Times New Roman"/>
                        </a:rPr>
                        <a:t>招生名額</a:t>
                      </a:r>
                      <a:endParaRPr lang="zh-TW" sz="2000" kern="100" dirty="0">
                        <a:effectLst/>
                        <a:latin typeface="Calibri"/>
                        <a:ea typeface="新細明體"/>
                        <a:cs typeface="Times New Roman"/>
                      </a:endParaRPr>
                    </a:p>
                  </a:txBody>
                  <a:tcPr marL="19050" marR="19050" marT="0" marB="0" anchor="ctr"/>
                </a:tc>
              </a:tr>
              <a:tr h="340401">
                <a:tc>
                  <a:txBody>
                    <a:bodyPr/>
                    <a:lstStyle/>
                    <a:p>
                      <a:pPr algn="ctr">
                        <a:spcAft>
                          <a:spcPts val="0"/>
                        </a:spcAft>
                      </a:pPr>
                      <a:r>
                        <a:rPr lang="zh-TW" sz="2000" kern="100" dirty="0" smtClean="0">
                          <a:effectLst/>
                          <a:latin typeface="Calibri"/>
                          <a:ea typeface="微軟正黑體" panose="020B0604030504040204" pitchFamily="34" charset="-120"/>
                          <a:cs typeface="Times New Roman"/>
                        </a:rPr>
                        <a:t>協和</a:t>
                      </a:r>
                      <a:r>
                        <a:rPr lang="zh-TW" sz="2000" kern="100" dirty="0">
                          <a:effectLst/>
                          <a:latin typeface="Calibri"/>
                          <a:ea typeface="微軟正黑體" panose="020B0604030504040204" pitchFamily="34" charset="-120"/>
                          <a:cs typeface="Times New Roman"/>
                        </a:rPr>
                        <a:t>祐德高中</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solidFill>
                            <a:srgbClr val="000000"/>
                          </a:solidFill>
                          <a:effectLst/>
                          <a:latin typeface="Calibri"/>
                          <a:ea typeface="微軟正黑體" panose="020B0604030504040204" pitchFamily="34" charset="-120"/>
                          <a:cs typeface="Times New Roman"/>
                        </a:rPr>
                        <a:t>汽車科</a:t>
                      </a:r>
                      <a:r>
                        <a:rPr lang="en-US" sz="2000" kern="100">
                          <a:solidFill>
                            <a:srgbClr val="000000"/>
                          </a:solidFill>
                          <a:effectLst/>
                          <a:latin typeface="Calibri"/>
                          <a:ea typeface="微軟正黑體" panose="020B0604030504040204" pitchFamily="34" charset="-120"/>
                          <a:cs typeface="Times New Roman"/>
                        </a:rPr>
                        <a:t>-</a:t>
                      </a:r>
                      <a:r>
                        <a:rPr lang="zh-TW" sz="2000" kern="100">
                          <a:solidFill>
                            <a:srgbClr val="000000"/>
                          </a:solidFill>
                          <a:effectLst/>
                          <a:latin typeface="Calibri"/>
                          <a:ea typeface="微軟正黑體" panose="020B0604030504040204" pitchFamily="34" charset="-120"/>
                          <a:cs typeface="Times New Roman"/>
                        </a:rPr>
                        <a:t>重型機車維修班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solidFill>
                            <a:srgbClr val="000000"/>
                          </a:solidFill>
                          <a:effectLst/>
                          <a:latin typeface="Times New Roman"/>
                          <a:ea typeface="新細明體"/>
                          <a:cs typeface="Times New Roman"/>
                        </a:rPr>
                        <a:t>45</a:t>
                      </a:r>
                      <a:endParaRPr lang="zh-TW" sz="2000" kern="100" dirty="0">
                        <a:effectLst/>
                        <a:latin typeface="Calibri"/>
                        <a:ea typeface="新細明體"/>
                        <a:cs typeface="Times New Roman"/>
                      </a:endParaRPr>
                    </a:p>
                  </a:txBody>
                  <a:tcPr marL="19050" marR="19050" marT="0" marB="0" anchor="ctr"/>
                </a:tc>
              </a:tr>
              <a:tr h="340401">
                <a:tc rowSpan="7">
                  <a:txBody>
                    <a:bodyPr/>
                    <a:lstStyle/>
                    <a:p>
                      <a:pPr algn="ctr">
                        <a:spcAft>
                          <a:spcPts val="0"/>
                        </a:spcAft>
                      </a:pPr>
                      <a:r>
                        <a:rPr lang="zh-TW" sz="2000" kern="100" dirty="0" smtClean="0">
                          <a:effectLst/>
                          <a:latin typeface="Calibri"/>
                          <a:ea typeface="微軟正黑體" panose="020B0604030504040204" pitchFamily="34" charset="-120"/>
                          <a:cs typeface="Times New Roman"/>
                        </a:rPr>
                        <a:t>景</a:t>
                      </a:r>
                      <a:r>
                        <a:rPr lang="zh-TW" sz="2000" kern="100" dirty="0">
                          <a:effectLst/>
                          <a:latin typeface="Calibri"/>
                          <a:ea typeface="微軟正黑體" panose="020B0604030504040204" pitchFamily="34" charset="-120"/>
                          <a:cs typeface="Times New Roman"/>
                        </a:rPr>
                        <a:t>文高中</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應用外語科</a:t>
                      </a:r>
                      <a:r>
                        <a:rPr lang="en-US" sz="2000" kern="100" dirty="0">
                          <a:effectLst/>
                          <a:latin typeface="Times New Roman"/>
                          <a:ea typeface="新細明體"/>
                          <a:cs typeface="Times New Roman"/>
                        </a:rPr>
                        <a:t>(</a:t>
                      </a:r>
                      <a:r>
                        <a:rPr lang="zh-TW" sz="2000" kern="100">
                          <a:effectLst/>
                          <a:latin typeface="Calibri"/>
                          <a:ea typeface="微軟正黑體" panose="020B0604030504040204" pitchFamily="34" charset="-120"/>
                          <a:cs typeface="Times New Roman"/>
                        </a:rPr>
                        <a:t>英文組</a:t>
                      </a:r>
                      <a:r>
                        <a:rPr lang="en-US" sz="2000" kern="100" dirty="0">
                          <a:effectLst/>
                          <a:latin typeface="Times New Roman"/>
                          <a:ea typeface="新細明體"/>
                          <a:cs typeface="Times New Roman"/>
                        </a:rPr>
                        <a:t>)–</a:t>
                      </a:r>
                      <a:r>
                        <a:rPr lang="zh-TW" sz="2000" kern="100">
                          <a:effectLst/>
                          <a:latin typeface="Calibri"/>
                          <a:ea typeface="微軟正黑體" panose="020B0604030504040204" pitchFamily="34" charset="-120"/>
                          <a:cs typeface="Times New Roman"/>
                        </a:rPr>
                        <a:t>航空服務特色班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15</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sz="2000" kern="100" dirty="0">
                          <a:effectLst/>
                          <a:latin typeface="Calibri"/>
                          <a:ea typeface="微軟正黑體" panose="020B0604030504040204" pitchFamily="34" charset="-120"/>
                          <a:cs typeface="Times New Roman"/>
                        </a:rPr>
                        <a:t>普通科－優人表演藝術班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15</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sz="2000" kern="0" dirty="0">
                          <a:effectLst/>
                          <a:latin typeface="Calibri"/>
                          <a:ea typeface="微軟正黑體" panose="020B0604030504040204" pitchFamily="34" charset="-120"/>
                          <a:cs typeface="標楷體"/>
                        </a:rPr>
                        <a:t>資訊科</a:t>
                      </a:r>
                      <a:r>
                        <a:rPr lang="en-US" sz="2000" kern="0" dirty="0">
                          <a:effectLst/>
                          <a:latin typeface="Calibri"/>
                          <a:ea typeface="微軟正黑體" panose="020B0604030504040204" pitchFamily="34" charset="-120"/>
                          <a:cs typeface="標楷體"/>
                        </a:rPr>
                        <a:t>-APP</a:t>
                      </a:r>
                      <a:r>
                        <a:rPr lang="zh-TW" sz="2000" kern="0" dirty="0">
                          <a:effectLst/>
                          <a:latin typeface="Calibri"/>
                          <a:ea typeface="微軟正黑體" panose="020B0604030504040204" pitchFamily="34" charset="-120"/>
                          <a:cs typeface="標楷體"/>
                        </a:rPr>
                        <a:t>設計專班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15</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sz="2000" kern="0" dirty="0">
                          <a:effectLst/>
                          <a:latin typeface="Calibri"/>
                          <a:ea typeface="微軟正黑體" panose="020B0604030504040204" pitchFamily="34" charset="-120"/>
                          <a:cs typeface="標楷體"/>
                        </a:rPr>
                        <a:t>廣告設計科</a:t>
                      </a:r>
                      <a:r>
                        <a:rPr lang="en-US" sz="2000" kern="0" dirty="0">
                          <a:effectLst/>
                          <a:latin typeface="Calibri"/>
                          <a:ea typeface="微軟正黑體" panose="020B0604030504040204" pitchFamily="34" charset="-120"/>
                          <a:cs typeface="標楷體"/>
                        </a:rPr>
                        <a:t>-</a:t>
                      </a:r>
                      <a:r>
                        <a:rPr lang="zh-TW" sz="2000" kern="0" dirty="0">
                          <a:effectLst/>
                          <a:latin typeface="Calibri"/>
                          <a:ea typeface="微軟正黑體" panose="020B0604030504040204" pitchFamily="34" charset="-120"/>
                          <a:cs typeface="標楷體"/>
                        </a:rPr>
                        <a:t>動漫及創意設計專班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15</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sz="2000" kern="0" dirty="0">
                          <a:effectLst/>
                          <a:latin typeface="Calibri"/>
                          <a:ea typeface="微軟正黑體" panose="020B0604030504040204" pitchFamily="34" charset="-120"/>
                          <a:cs typeface="標楷體"/>
                        </a:rPr>
                        <a:t>多媒體設計科</a:t>
                      </a:r>
                      <a:r>
                        <a:rPr lang="en-US" sz="2000" kern="0" dirty="0">
                          <a:effectLst/>
                          <a:latin typeface="Calibri"/>
                          <a:ea typeface="微軟正黑體" panose="020B0604030504040204" pitchFamily="34" charset="-120"/>
                          <a:cs typeface="標楷體"/>
                        </a:rPr>
                        <a:t>-</a:t>
                      </a:r>
                      <a:r>
                        <a:rPr lang="zh-TW" sz="2000" kern="0" dirty="0">
                          <a:effectLst/>
                          <a:latin typeface="Calibri"/>
                          <a:ea typeface="微軟正黑體" panose="020B0604030504040204" pitchFamily="34" charset="-120"/>
                          <a:cs typeface="標楷體"/>
                        </a:rPr>
                        <a:t>動漫及微電影設計專班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15</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sz="2000" kern="0" dirty="0">
                          <a:effectLst/>
                          <a:latin typeface="Calibri"/>
                          <a:ea typeface="微軟正黑體" panose="020B0604030504040204" pitchFamily="34" charset="-120"/>
                          <a:cs typeface="標楷體"/>
                        </a:rPr>
                        <a:t>室內空間設計科</a:t>
                      </a:r>
                      <a:r>
                        <a:rPr lang="en-US" sz="2000" kern="0" dirty="0">
                          <a:effectLst/>
                          <a:latin typeface="Calibri"/>
                          <a:ea typeface="微軟正黑體" panose="020B0604030504040204" pitchFamily="34" charset="-120"/>
                          <a:cs typeface="標楷體"/>
                        </a:rPr>
                        <a:t>-</a:t>
                      </a:r>
                      <a:r>
                        <a:rPr lang="zh-TW" sz="2000" kern="0" dirty="0">
                          <a:effectLst/>
                          <a:latin typeface="Calibri"/>
                          <a:ea typeface="微軟正黑體" panose="020B0604030504040204" pitchFamily="34" charset="-120"/>
                          <a:cs typeface="標楷體"/>
                        </a:rPr>
                        <a:t>住家及商店設計專班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20</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altLang="en-US" sz="2000" kern="0" dirty="0" smtClean="0">
                          <a:effectLst/>
                          <a:latin typeface="Calibri"/>
                          <a:ea typeface="微軟正黑體" panose="020B0604030504040204" pitchFamily="34" charset="-120"/>
                          <a:cs typeface="標楷體"/>
                        </a:rPr>
                        <a:t>商業經營科</a:t>
                      </a:r>
                      <a:r>
                        <a:rPr lang="en-US" sz="2000" kern="0" dirty="0" smtClean="0">
                          <a:effectLst/>
                          <a:latin typeface="Calibri"/>
                          <a:ea typeface="微軟正黑體" panose="020B0604030504040204" pitchFamily="34" charset="-120"/>
                          <a:cs typeface="標楷體"/>
                        </a:rPr>
                        <a:t>-</a:t>
                      </a:r>
                      <a:r>
                        <a:rPr lang="zh-TW" sz="2000" kern="0" dirty="0">
                          <a:effectLst/>
                          <a:latin typeface="Calibri"/>
                          <a:ea typeface="微軟正黑體" panose="020B0604030504040204" pitchFamily="34" charset="-120"/>
                          <a:cs typeface="標楷體"/>
                        </a:rPr>
                        <a:t>小資</a:t>
                      </a:r>
                      <a:r>
                        <a:rPr lang="zh-TW" sz="2000" kern="0" dirty="0" smtClean="0">
                          <a:effectLst/>
                          <a:latin typeface="Calibri"/>
                          <a:ea typeface="微軟正黑體" panose="020B0604030504040204" pitchFamily="34" charset="-120"/>
                          <a:cs typeface="標楷體"/>
                        </a:rPr>
                        <a:t>創業班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10</a:t>
                      </a:r>
                      <a:endParaRPr lang="zh-TW" sz="2000" kern="100" dirty="0">
                        <a:effectLst/>
                        <a:latin typeface="Calibri"/>
                        <a:ea typeface="新細明體"/>
                        <a:cs typeface="Times New Roman"/>
                      </a:endParaRPr>
                    </a:p>
                  </a:txBody>
                  <a:tcPr marL="19050" marR="19050" marT="0" marB="0" anchor="ctr"/>
                </a:tc>
              </a:tr>
              <a:tr h="340401">
                <a:tc rowSpan="2">
                  <a:txBody>
                    <a:bodyPr/>
                    <a:lstStyle/>
                    <a:p>
                      <a:pPr algn="ctr">
                        <a:spcAft>
                          <a:spcPts val="0"/>
                        </a:spcAft>
                      </a:pPr>
                      <a:r>
                        <a:rPr lang="zh-TW" sz="2000" kern="100" dirty="0" smtClean="0">
                          <a:effectLst/>
                          <a:latin typeface="Calibri"/>
                          <a:ea typeface="微軟正黑體" panose="020B0604030504040204" pitchFamily="34" charset="-120"/>
                          <a:cs typeface="Times New Roman"/>
                        </a:rPr>
                        <a:t>泰北</a:t>
                      </a:r>
                      <a:r>
                        <a:rPr lang="zh-TW" sz="2000" kern="100" dirty="0">
                          <a:effectLst/>
                          <a:latin typeface="Calibri"/>
                          <a:ea typeface="微軟正黑體" panose="020B0604030504040204" pitchFamily="34" charset="-120"/>
                          <a:cs typeface="Times New Roman"/>
                        </a:rPr>
                        <a:t>高中</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資訊科</a:t>
                      </a:r>
                      <a:r>
                        <a:rPr lang="en-US" sz="2000" kern="100" dirty="0">
                          <a:effectLst/>
                          <a:latin typeface="Times New Roman"/>
                          <a:ea typeface="新細明體"/>
                          <a:cs typeface="Times New Roman"/>
                        </a:rPr>
                        <a:t>-</a:t>
                      </a:r>
                      <a:r>
                        <a:rPr lang="zh-TW" sz="2000" kern="100">
                          <a:effectLst/>
                          <a:latin typeface="Calibri"/>
                          <a:ea typeface="微軟正黑體" panose="020B0604030504040204" pitchFamily="34" charset="-120"/>
                          <a:cs typeface="Times New Roman"/>
                        </a:rPr>
                        <a:t>機器人技術暨手機程式設計班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50</a:t>
                      </a:r>
                      <a:endParaRPr lang="zh-TW" sz="2000" kern="100" dirty="0">
                        <a:effectLst/>
                        <a:latin typeface="Calibri"/>
                        <a:ea typeface="新細明體"/>
                        <a:cs typeface="Times New Roman"/>
                      </a:endParaRPr>
                    </a:p>
                  </a:txBody>
                  <a:tcPr marL="19050" marR="19050" marT="0" marB="0" anchor="ctr"/>
                </a:tc>
              </a:tr>
              <a:tr h="340401">
                <a:tc vMerge="1">
                  <a:txBody>
                    <a:bodyPr/>
                    <a:lstStyle/>
                    <a:p>
                      <a:endParaRPr lang="zh-TW" altLang="en-US"/>
                    </a:p>
                  </a:txBody>
                  <a:tcPr/>
                </a:tc>
                <a:tc>
                  <a:txBody>
                    <a:bodyPr/>
                    <a:lstStyle/>
                    <a:p>
                      <a:pPr>
                        <a:spcAft>
                          <a:spcPts val="0"/>
                        </a:spcAft>
                      </a:pPr>
                      <a:r>
                        <a:rPr lang="zh-TW" sz="2000" kern="100">
                          <a:effectLst/>
                          <a:latin typeface="Calibri"/>
                          <a:ea typeface="微軟正黑體" panose="020B0604030504040204" pitchFamily="34" charset="-120"/>
                          <a:cs typeface="Times New Roman"/>
                        </a:rPr>
                        <a:t>應用外語科日文組</a:t>
                      </a:r>
                      <a:r>
                        <a:rPr lang="en-US" sz="2000" kern="100">
                          <a:effectLst/>
                          <a:latin typeface="Calibri"/>
                          <a:ea typeface="微軟正黑體" panose="020B0604030504040204" pitchFamily="34" charset="-120"/>
                          <a:cs typeface="Times New Roman"/>
                        </a:rPr>
                        <a:t>-</a:t>
                      </a:r>
                      <a:r>
                        <a:rPr lang="zh-TW" sz="2000" kern="100">
                          <a:effectLst/>
                          <a:latin typeface="Calibri"/>
                          <a:ea typeface="微軟正黑體" panose="020B0604030504040204" pitchFamily="34" charset="-120"/>
                          <a:cs typeface="Times New Roman"/>
                        </a:rPr>
                        <a:t>日本文化特色班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50</a:t>
                      </a:r>
                      <a:endParaRPr lang="zh-TW" sz="2000" kern="100" dirty="0">
                        <a:effectLst/>
                        <a:latin typeface="Calibri"/>
                        <a:ea typeface="新細明體"/>
                        <a:cs typeface="Times New Roman"/>
                      </a:endParaRPr>
                    </a:p>
                  </a:txBody>
                  <a:tcPr marL="19050" marR="19050" marT="0" marB="0" anchor="ctr"/>
                </a:tc>
              </a:tr>
            </a:tbl>
          </a:graphicData>
        </a:graphic>
      </p:graphicFrame>
    </p:spTree>
    <p:extLst>
      <p:ext uri="{BB962C8B-B14F-4D97-AF65-F5344CB8AC3E}">
        <p14:creationId xmlns:p14="http://schemas.microsoft.com/office/powerpoint/2010/main" val="3229906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83568" y="2492896"/>
            <a:ext cx="7772400" cy="1362075"/>
          </a:xfrm>
        </p:spPr>
        <p:txBody>
          <a:bodyPr>
            <a:normAutofit/>
          </a:bodyPr>
          <a:lstStyle/>
          <a:p>
            <a:pPr algn="ctr"/>
            <a:r>
              <a:rPr lang="zh-TW" altLang="en-US" sz="5400" b="1" dirty="0" smtClean="0">
                <a:solidFill>
                  <a:schemeClr val="accent1">
                    <a:lumMod val="50000"/>
                  </a:schemeClr>
                </a:solidFill>
                <a:latin typeface="微軟正黑體" panose="020B0604030504040204" pitchFamily="34" charset="-120"/>
              </a:rPr>
              <a:t>國中教育會考</a:t>
            </a:r>
            <a:endParaRPr lang="zh-TW" altLang="en-US" b="1" dirty="0">
              <a:solidFill>
                <a:schemeClr val="accent1">
                  <a:lumMod val="50000"/>
                </a:schemeClr>
              </a:solidFill>
            </a:endParaRPr>
          </a:p>
        </p:txBody>
      </p:sp>
    </p:spTree>
    <p:extLst>
      <p:ext uri="{BB962C8B-B14F-4D97-AF65-F5344CB8AC3E}">
        <p14:creationId xmlns:p14="http://schemas.microsoft.com/office/powerpoint/2010/main" val="27439991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p:txBody>
          <a:bodyPr>
            <a:normAutofit/>
          </a:bodyPr>
          <a:lstStyle/>
          <a:p>
            <a:pPr algn="ctr"/>
            <a:r>
              <a:rPr lang="en-US" altLang="zh-TW" dirty="0" smtClean="0">
                <a:solidFill>
                  <a:prstClr val="black"/>
                </a:solidFill>
              </a:rPr>
              <a:t>106</a:t>
            </a:r>
            <a:r>
              <a:rPr lang="zh-TW" altLang="en-US" dirty="0" smtClean="0">
                <a:solidFill>
                  <a:prstClr val="black"/>
                </a:solidFill>
              </a:rPr>
              <a:t>學年</a:t>
            </a:r>
            <a:r>
              <a:rPr lang="zh-TW" altLang="en-US" dirty="0">
                <a:solidFill>
                  <a:prstClr val="black"/>
                </a:solidFill>
              </a:rPr>
              <a:t>度辦理學校</a:t>
            </a:r>
            <a:r>
              <a:rPr lang="zh-TW" altLang="en-US" dirty="0" smtClean="0">
                <a:solidFill>
                  <a:prstClr val="black"/>
                </a:solidFill>
              </a:rPr>
              <a:t>現況 </a:t>
            </a:r>
            <a:r>
              <a:rPr lang="en-US" altLang="zh-TW" dirty="0" smtClean="0">
                <a:solidFill>
                  <a:prstClr val="black"/>
                </a:solidFill>
              </a:rPr>
              <a:t>3/3</a:t>
            </a:r>
            <a:endParaRPr lang="zh-TW" altLang="en-US" dirty="0">
              <a:solidFill>
                <a:prstClr val="black"/>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3996445984"/>
              </p:ext>
            </p:extLst>
          </p:nvPr>
        </p:nvGraphicFramePr>
        <p:xfrm>
          <a:off x="1043608" y="1400518"/>
          <a:ext cx="8003232" cy="2116832"/>
        </p:xfrm>
        <a:graphic>
          <a:graphicData uri="http://schemas.openxmlformats.org/drawingml/2006/table">
            <a:tbl>
              <a:tblPr firstRow="1" bandRow="1">
                <a:tableStyleId>{5C22544A-7EE6-4342-B048-85BDC9FD1C3A}</a:tableStyleId>
              </a:tblPr>
              <a:tblGrid>
                <a:gridCol w="2113535"/>
                <a:gridCol w="4767850"/>
                <a:gridCol w="1121847"/>
              </a:tblGrid>
              <a:tr h="529208">
                <a:tc>
                  <a:txBody>
                    <a:bodyPr/>
                    <a:lstStyle/>
                    <a:p>
                      <a:pPr algn="ctr">
                        <a:spcAft>
                          <a:spcPts val="0"/>
                        </a:spcAft>
                      </a:pPr>
                      <a:r>
                        <a:rPr lang="zh-TW" sz="2000" b="1" kern="0" dirty="0">
                          <a:effectLst/>
                          <a:latin typeface="Times New Roman"/>
                          <a:ea typeface="微軟正黑體" panose="020B0604030504040204" pitchFamily="34" charset="-120"/>
                          <a:cs typeface="Times New Roman"/>
                        </a:rPr>
                        <a:t>校名</a:t>
                      </a:r>
                      <a:r>
                        <a:rPr lang="en-US" sz="2000" b="1" kern="0" dirty="0">
                          <a:effectLst/>
                          <a:latin typeface="Times New Roman"/>
                          <a:ea typeface="微軟正黑體" panose="020B0604030504040204" pitchFamily="34" charset="-120"/>
                          <a:cs typeface="Times New Roman"/>
                        </a:rPr>
                        <a:t>(</a:t>
                      </a:r>
                      <a:r>
                        <a:rPr lang="zh-TW" sz="2000" b="1" kern="0" dirty="0">
                          <a:effectLst/>
                          <a:latin typeface="Times New Roman"/>
                          <a:ea typeface="微軟正黑體" panose="020B0604030504040204" pitchFamily="34" charset="-120"/>
                          <a:cs typeface="Times New Roman"/>
                        </a:rPr>
                        <a:t>簡稱</a:t>
                      </a:r>
                      <a:r>
                        <a:rPr lang="en-US" sz="2000" b="1" kern="0" dirty="0">
                          <a:effectLst/>
                          <a:latin typeface="Times New Roman"/>
                          <a:ea typeface="微軟正黑體" panose="020B0604030504040204" pitchFamily="34" charset="-120"/>
                          <a:cs typeface="Times New Roman"/>
                        </a:rPr>
                        <a:t>)</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zh-TW" sz="2000" b="1" kern="0">
                          <a:effectLst/>
                          <a:latin typeface="Times New Roman"/>
                          <a:ea typeface="微軟正黑體" panose="020B0604030504040204" pitchFamily="34" charset="-120"/>
                          <a:cs typeface="Times New Roman"/>
                        </a:rPr>
                        <a:t>特色招生科</a:t>
                      </a:r>
                      <a:r>
                        <a:rPr lang="en-US" sz="2000" b="1" kern="0">
                          <a:effectLst/>
                          <a:latin typeface="Times New Roman"/>
                          <a:ea typeface="微軟正黑體" panose="020B0604030504040204" pitchFamily="34" charset="-120"/>
                          <a:cs typeface="Times New Roman"/>
                        </a:rPr>
                        <a:t>/</a:t>
                      </a:r>
                      <a:r>
                        <a:rPr lang="zh-TW" sz="2000" b="1" kern="0">
                          <a:effectLst/>
                          <a:latin typeface="Times New Roman"/>
                          <a:ea typeface="微軟正黑體" panose="020B0604030504040204" pitchFamily="34" charset="-120"/>
                          <a:cs typeface="Times New Roman"/>
                        </a:rPr>
                        <a:t>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zh-TW" sz="2000" b="1" kern="0" dirty="0">
                          <a:effectLst/>
                          <a:latin typeface="Times New Roman"/>
                          <a:ea typeface="微軟正黑體" panose="020B0604030504040204" pitchFamily="34" charset="-120"/>
                          <a:cs typeface="Times New Roman"/>
                        </a:rPr>
                        <a:t>招生名額</a:t>
                      </a:r>
                      <a:endParaRPr lang="zh-TW" sz="2000" kern="100" dirty="0">
                        <a:effectLst/>
                        <a:latin typeface="Calibri"/>
                        <a:ea typeface="新細明體"/>
                        <a:cs typeface="Times New Roman"/>
                      </a:endParaRPr>
                    </a:p>
                  </a:txBody>
                  <a:tcPr marL="19050" marR="19050" marT="0" marB="0" anchor="ctr"/>
                </a:tc>
              </a:tr>
              <a:tr h="529208">
                <a:tc rowSpan="2">
                  <a:txBody>
                    <a:bodyPr/>
                    <a:lstStyle/>
                    <a:p>
                      <a:pPr algn="ctr">
                        <a:spcAft>
                          <a:spcPts val="0"/>
                        </a:spcAft>
                      </a:pPr>
                      <a:r>
                        <a:rPr lang="zh-TW" sz="2000" kern="100" dirty="0" smtClean="0">
                          <a:effectLst/>
                          <a:latin typeface="Calibri"/>
                          <a:ea typeface="微軟正黑體" panose="020B0604030504040204" pitchFamily="34" charset="-120"/>
                          <a:cs typeface="Times New Roman"/>
                        </a:rPr>
                        <a:t>滬</a:t>
                      </a:r>
                      <a:r>
                        <a:rPr lang="zh-TW" sz="2000" kern="100" dirty="0">
                          <a:effectLst/>
                          <a:latin typeface="Calibri"/>
                          <a:ea typeface="微軟正黑體" panose="020B0604030504040204" pitchFamily="34" charset="-120"/>
                          <a:cs typeface="Times New Roman"/>
                        </a:rPr>
                        <a:t>江高中</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a:effectLst/>
                          <a:latin typeface="Calibri"/>
                          <a:ea typeface="微軟正黑體" panose="020B0604030504040204" pitchFamily="34" charset="-120"/>
                          <a:cs typeface="Times New Roman"/>
                        </a:rPr>
                        <a:t>廣告設計科</a:t>
                      </a:r>
                      <a:r>
                        <a:rPr lang="en-US" sz="2000" kern="100">
                          <a:effectLst/>
                          <a:latin typeface="Calibri"/>
                          <a:ea typeface="微軟正黑體" panose="020B0604030504040204" pitchFamily="34" charset="-120"/>
                          <a:cs typeface="Times New Roman"/>
                        </a:rPr>
                        <a:t>-</a:t>
                      </a:r>
                      <a:r>
                        <a:rPr lang="zh-TW" sz="2000" kern="100">
                          <a:effectLst/>
                          <a:latin typeface="Calibri"/>
                          <a:ea typeface="微軟正黑體" panose="020B0604030504040204" pitchFamily="34" charset="-120"/>
                          <a:cs typeface="Times New Roman"/>
                        </a:rPr>
                        <a:t>漫畫與動漫創作專班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smtClean="0">
                          <a:effectLst/>
                          <a:latin typeface="Times New Roman"/>
                          <a:ea typeface="新細明體"/>
                          <a:cs typeface="Times New Roman"/>
                        </a:rPr>
                        <a:t>35</a:t>
                      </a:r>
                      <a:endParaRPr lang="zh-TW" sz="2000" kern="100" dirty="0">
                        <a:effectLst/>
                        <a:latin typeface="Calibri"/>
                        <a:ea typeface="新細明體"/>
                        <a:cs typeface="Times New Roman"/>
                      </a:endParaRPr>
                    </a:p>
                  </a:txBody>
                  <a:tcPr marL="19050" marR="19050" marT="0" marB="0" anchor="ctr"/>
                </a:tc>
              </a:tr>
              <a:tr h="529208">
                <a:tc vMerge="1">
                  <a:txBody>
                    <a:bodyPr/>
                    <a:lstStyle/>
                    <a:p>
                      <a:endParaRPr lang="zh-TW" altLang="en-US"/>
                    </a:p>
                  </a:txBody>
                  <a:tcPr/>
                </a:tc>
                <a:tc>
                  <a:txBody>
                    <a:bodyPr/>
                    <a:lstStyle/>
                    <a:p>
                      <a:pPr>
                        <a:spcAft>
                          <a:spcPts val="0"/>
                        </a:spcAft>
                      </a:pPr>
                      <a:r>
                        <a:rPr lang="zh-TW" sz="2000" kern="100" dirty="0">
                          <a:effectLst/>
                          <a:latin typeface="Calibri"/>
                          <a:ea typeface="微軟正黑體" panose="020B0604030504040204" pitchFamily="34" charset="-120"/>
                          <a:cs typeface="Times New Roman"/>
                        </a:rPr>
                        <a:t>餐飲管理科</a:t>
                      </a:r>
                      <a:r>
                        <a:rPr lang="en-US" sz="2000" kern="100" dirty="0">
                          <a:effectLst/>
                          <a:latin typeface="Calibri"/>
                          <a:ea typeface="微軟正黑體" panose="020B0604030504040204" pitchFamily="34" charset="-120"/>
                          <a:cs typeface="Times New Roman"/>
                        </a:rPr>
                        <a:t>-</a:t>
                      </a:r>
                      <a:r>
                        <a:rPr lang="zh-TW" sz="2000" kern="100" dirty="0">
                          <a:effectLst/>
                          <a:latin typeface="Calibri"/>
                          <a:ea typeface="微軟正黑體" panose="020B0604030504040204" pitchFamily="34" charset="-120"/>
                          <a:cs typeface="Times New Roman"/>
                        </a:rPr>
                        <a:t>烘焙專班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altLang="zh-TW" sz="2000" kern="100" dirty="0" smtClean="0">
                          <a:effectLst/>
                          <a:latin typeface="Calibri"/>
                          <a:ea typeface="新細明體"/>
                          <a:cs typeface="Times New Roman"/>
                        </a:rPr>
                        <a:t>35</a:t>
                      </a:r>
                      <a:endParaRPr lang="zh-TW" sz="2000" kern="100" dirty="0">
                        <a:effectLst/>
                        <a:latin typeface="Calibri"/>
                        <a:ea typeface="新細明體"/>
                        <a:cs typeface="Times New Roman"/>
                      </a:endParaRPr>
                    </a:p>
                  </a:txBody>
                  <a:tcPr marL="19050" marR="19050" marT="0" marB="0" anchor="ctr"/>
                </a:tc>
              </a:tr>
              <a:tr h="529208">
                <a:tc>
                  <a:txBody>
                    <a:bodyPr/>
                    <a:lstStyle/>
                    <a:p>
                      <a:pPr algn="ctr">
                        <a:spcAft>
                          <a:spcPts val="0"/>
                        </a:spcAft>
                      </a:pPr>
                      <a:r>
                        <a:rPr lang="zh-TW" sz="2000" kern="100" dirty="0" smtClean="0">
                          <a:effectLst/>
                          <a:latin typeface="Calibri"/>
                          <a:ea typeface="微軟正黑體" panose="020B0604030504040204" pitchFamily="34" charset="-120"/>
                          <a:cs typeface="Times New Roman"/>
                        </a:rPr>
                        <a:t>稻</a:t>
                      </a:r>
                      <a:r>
                        <a:rPr lang="zh-TW" sz="2000" kern="100" dirty="0">
                          <a:effectLst/>
                          <a:latin typeface="Calibri"/>
                          <a:ea typeface="微軟正黑體" panose="020B0604030504040204" pitchFamily="34" charset="-120"/>
                          <a:cs typeface="Times New Roman"/>
                        </a:rPr>
                        <a:t>江高商</a:t>
                      </a:r>
                      <a:endParaRPr lang="zh-TW" sz="2000" kern="100" dirty="0">
                        <a:effectLst/>
                        <a:latin typeface="Calibri"/>
                        <a:ea typeface="新細明體"/>
                        <a:cs typeface="Times New Roman"/>
                      </a:endParaRPr>
                    </a:p>
                  </a:txBody>
                  <a:tcPr marL="19050" marR="19050" marT="0" marB="0" anchor="ctr"/>
                </a:tc>
                <a:tc>
                  <a:txBody>
                    <a:bodyPr/>
                    <a:lstStyle/>
                    <a:p>
                      <a:pPr>
                        <a:spcAft>
                          <a:spcPts val="0"/>
                        </a:spcAft>
                      </a:pPr>
                      <a:r>
                        <a:rPr lang="zh-TW" sz="2000" kern="100" dirty="0">
                          <a:effectLst/>
                          <a:latin typeface="Calibri"/>
                          <a:ea typeface="微軟正黑體" panose="020B0604030504040204" pitchFamily="34" charset="-120"/>
                          <a:cs typeface="Times New Roman"/>
                        </a:rPr>
                        <a:t>觀光事業科</a:t>
                      </a:r>
                      <a:r>
                        <a:rPr lang="en-US" sz="2000" kern="100" dirty="0">
                          <a:effectLst/>
                          <a:latin typeface="Calibri"/>
                          <a:ea typeface="微軟正黑體" panose="020B0604030504040204" pitchFamily="34" charset="-120"/>
                          <a:cs typeface="Times New Roman"/>
                        </a:rPr>
                        <a:t>-</a:t>
                      </a:r>
                      <a:r>
                        <a:rPr lang="zh-TW" sz="2000" kern="100" dirty="0">
                          <a:effectLst/>
                          <a:latin typeface="Calibri"/>
                          <a:ea typeface="微軟正黑體" panose="020B0604030504040204" pitchFamily="34" charset="-120"/>
                          <a:cs typeface="Times New Roman"/>
                        </a:rPr>
                        <a:t>五星旅館專才實務班</a:t>
                      </a:r>
                      <a:endParaRPr lang="zh-TW" sz="2000" kern="100" dirty="0">
                        <a:effectLst/>
                        <a:latin typeface="Calibri"/>
                        <a:ea typeface="新細明體"/>
                        <a:cs typeface="Times New Roman"/>
                      </a:endParaRPr>
                    </a:p>
                  </a:txBody>
                  <a:tcPr marL="19050" marR="19050" marT="0" marB="0" anchor="ctr"/>
                </a:tc>
                <a:tc>
                  <a:txBody>
                    <a:bodyPr/>
                    <a:lstStyle/>
                    <a:p>
                      <a:pPr algn="ctr">
                        <a:spcAft>
                          <a:spcPts val="0"/>
                        </a:spcAft>
                      </a:pPr>
                      <a:r>
                        <a:rPr lang="en-US" sz="2000" kern="100" dirty="0">
                          <a:effectLst/>
                          <a:latin typeface="Times New Roman"/>
                          <a:ea typeface="新細明體"/>
                          <a:cs typeface="Times New Roman"/>
                        </a:rPr>
                        <a:t>50</a:t>
                      </a:r>
                      <a:endParaRPr lang="zh-TW" sz="2000" kern="100" dirty="0">
                        <a:effectLst/>
                        <a:latin typeface="Calibri"/>
                        <a:ea typeface="新細明體"/>
                        <a:cs typeface="Times New Roman"/>
                      </a:endParaRPr>
                    </a:p>
                  </a:txBody>
                  <a:tcPr marL="19050" marR="19050" marT="0" marB="0" anchor="ctr"/>
                </a:tc>
              </a:tr>
            </a:tbl>
          </a:graphicData>
        </a:graphic>
      </p:graphicFrame>
    </p:spTree>
    <p:extLst>
      <p:ext uri="{BB962C8B-B14F-4D97-AF65-F5344CB8AC3E}">
        <p14:creationId xmlns:p14="http://schemas.microsoft.com/office/powerpoint/2010/main" val="29785293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188640"/>
            <a:ext cx="7776864" cy="994122"/>
          </a:xfrm>
        </p:spPr>
        <p:txBody>
          <a:bodyPr>
            <a:normAutofit fontScale="90000"/>
          </a:bodyPr>
          <a:lstStyle/>
          <a:p>
            <a:r>
              <a:rPr lang="zh-TW" altLang="en-US" b="1" dirty="0">
                <a:solidFill>
                  <a:srgbClr val="C00000"/>
                </a:solidFill>
                <a:latin typeface="微軟正黑體" panose="020B0604030504040204" pitchFamily="34" charset="-120"/>
              </a:rPr>
              <a:t>特色招生甄選入學</a:t>
            </a:r>
            <a:r>
              <a:rPr lang="en-US" altLang="zh-TW" b="1" dirty="0">
                <a:solidFill>
                  <a:srgbClr val="C00000"/>
                </a:solidFill>
                <a:latin typeface="微軟正黑體" panose="020B0604030504040204" pitchFamily="34" charset="-120"/>
              </a:rPr>
              <a:t/>
            </a:r>
            <a:br>
              <a:rPr lang="en-US" altLang="zh-TW" b="1" dirty="0">
                <a:solidFill>
                  <a:srgbClr val="C00000"/>
                </a:solidFill>
                <a:latin typeface="微軟正黑體" panose="020B0604030504040204" pitchFamily="34" charset="-120"/>
              </a:rPr>
            </a:br>
            <a:r>
              <a:rPr lang="en-US" altLang="zh-TW" b="1" dirty="0">
                <a:solidFill>
                  <a:srgbClr val="C00000"/>
                </a:solidFill>
                <a:latin typeface="微軟正黑體" panose="020B0604030504040204" pitchFamily="34" charset="-120"/>
              </a:rPr>
              <a:t>        </a:t>
            </a:r>
            <a:r>
              <a:rPr lang="en-US" altLang="zh-TW" b="1" dirty="0" smtClean="0">
                <a:solidFill>
                  <a:srgbClr val="C00000"/>
                </a:solidFill>
                <a:latin typeface="微軟正黑體" panose="020B0604030504040204" pitchFamily="34" charset="-120"/>
              </a:rPr>
              <a:t>--</a:t>
            </a:r>
            <a:r>
              <a:rPr lang="zh-TW" altLang="en-US" b="1" dirty="0">
                <a:solidFill>
                  <a:srgbClr val="C00000"/>
                </a:solidFill>
                <a:latin typeface="微軟正黑體" panose="020B0604030504040204" pitchFamily="34" charset="-120"/>
              </a:rPr>
              <a:t>專業群科</a:t>
            </a:r>
            <a:r>
              <a:rPr lang="en-US" altLang="zh-TW" b="1" dirty="0">
                <a:solidFill>
                  <a:srgbClr val="C00000"/>
                </a:solidFill>
                <a:latin typeface="微軟正黑體" panose="020B0604030504040204" pitchFamily="34" charset="-120"/>
              </a:rPr>
              <a:t>(</a:t>
            </a:r>
            <a:r>
              <a:rPr lang="zh-TW" altLang="en-US" b="1" dirty="0">
                <a:solidFill>
                  <a:srgbClr val="C00000"/>
                </a:solidFill>
                <a:latin typeface="微軟正黑體" panose="020B0604030504040204" pitchFamily="34" charset="-120"/>
              </a:rPr>
              <a:t>高職</a:t>
            </a:r>
            <a:r>
              <a:rPr lang="en-US" altLang="zh-TW" b="1" dirty="0">
                <a:solidFill>
                  <a:srgbClr val="C00000"/>
                </a:solidFill>
                <a:latin typeface="微軟正黑體" panose="020B0604030504040204" pitchFamily="34" charset="-120"/>
              </a:rPr>
              <a:t>)</a:t>
            </a:r>
            <a:r>
              <a:rPr lang="zh-TW" altLang="en-US" b="1" dirty="0" smtClean="0">
                <a:solidFill>
                  <a:srgbClr val="C00000"/>
                </a:solidFill>
                <a:latin typeface="微軟正黑體" panose="020B0604030504040204" pitchFamily="34" charset="-120"/>
              </a:rPr>
              <a:t>（臺北市）</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187624" y="1484784"/>
            <a:ext cx="7776864" cy="4536504"/>
          </a:xfrm>
        </p:spPr>
        <p:txBody>
          <a:bodyPr>
            <a:normAutofit fontScale="92500" lnSpcReduction="10000"/>
          </a:bodyPr>
          <a:lstStyle/>
          <a:p>
            <a:pPr marL="252412">
              <a:spcBef>
                <a:spcPts val="600"/>
              </a:spcBef>
              <a:buFont typeface="Wingdings" panose="05000000000000000000" pitchFamily="2" charset="2"/>
              <a:buChar char="u"/>
            </a:pPr>
            <a:r>
              <a:rPr lang="zh-TW" altLang="en-US" sz="2400" b="1" dirty="0" smtClean="0">
                <a:solidFill>
                  <a:srgbClr val="FF0000"/>
                </a:solidFill>
                <a:latin typeface="微軟正黑體" panose="020B0604030504040204" pitchFamily="34" charset="-120"/>
                <a:ea typeface="微軟正黑體" panose="020B0604030504040204" pitchFamily="34" charset="-120"/>
              </a:rPr>
              <a:t>入學方式</a:t>
            </a:r>
            <a:r>
              <a:rPr lang="zh-TW" altLang="en-US" sz="2400" b="1"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除辦理</a:t>
            </a:r>
            <a:r>
              <a:rPr lang="zh-TW" altLang="en-US" dirty="0">
                <a:solidFill>
                  <a:srgbClr val="FF0000"/>
                </a:solidFill>
                <a:latin typeface="微軟正黑體" panose="020B0604030504040204" pitchFamily="34" charset="-120"/>
                <a:ea typeface="微軟正黑體" panose="020B0604030504040204" pitchFamily="34" charset="-120"/>
              </a:rPr>
              <a:t>術科測驗</a:t>
            </a:r>
            <a:r>
              <a:rPr lang="zh-TW" altLang="en-US" sz="2400" b="1" dirty="0">
                <a:latin typeface="微軟正黑體" panose="020B0604030504040204" pitchFamily="34" charset="-120"/>
                <a:ea typeface="微軟正黑體" panose="020B0604030504040204" pitchFamily="34" charset="-120"/>
              </a:rPr>
              <a:t>（</a:t>
            </a:r>
            <a:r>
              <a:rPr lang="zh-TW" altLang="en-US" sz="3500" b="1" dirty="0">
                <a:latin typeface="微軟正黑體" panose="020B0604030504040204" pitchFamily="34" charset="-120"/>
                <a:ea typeface="微軟正黑體" panose="020B0604030504040204" pitchFamily="34" charset="-120"/>
              </a:rPr>
              <a:t>如</a:t>
            </a:r>
            <a:r>
              <a:rPr lang="zh-Hant" altLang="en-US" sz="3500" b="1" dirty="0">
                <a:latin typeface="微軟正黑體" panose="020B0604030504040204" pitchFamily="34" charset="-120"/>
                <a:ea typeface="微軟正黑體" panose="020B0604030504040204" pitchFamily="34" charset="-120"/>
              </a:rPr>
              <a:t>實驗、面試、實作、表演等項目</a:t>
            </a:r>
            <a:r>
              <a:rPr lang="zh-TW" altLang="en-US" sz="2400" b="1"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外，亦</a:t>
            </a:r>
            <a:r>
              <a:rPr lang="zh-TW" altLang="en-US" sz="2400" b="1" dirty="0">
                <a:latin typeface="微軟正黑體" panose="020B0604030504040204" pitchFamily="34" charset="-120"/>
                <a:ea typeface="微軟正黑體" panose="020B0604030504040204" pitchFamily="34" charset="-120"/>
              </a:rPr>
              <a:t>得參採國中教育會考成績做為錄取門檻</a:t>
            </a:r>
            <a:r>
              <a:rPr lang="zh-TW" altLang="en-US" sz="2400" dirty="0" smtClean="0"/>
              <a:t>。</a:t>
            </a:r>
            <a:endParaRPr lang="zh-TW" altLang="en-US" sz="2400" dirty="0"/>
          </a:p>
          <a:p>
            <a:pPr marL="252412" indent="-342900">
              <a:spcBef>
                <a:spcPts val="600"/>
              </a:spcBef>
              <a:spcAft>
                <a:spcPts val="0"/>
              </a:spcAft>
              <a:buFont typeface="Wingdings" panose="05000000000000000000" pitchFamily="2" charset="2"/>
              <a:buChar char="u"/>
            </a:pPr>
            <a:r>
              <a:rPr lang="zh-TW" altLang="en-US" sz="2400" b="1" dirty="0" smtClean="0">
                <a:solidFill>
                  <a:srgbClr val="FF0000"/>
                </a:solidFill>
              </a:rPr>
              <a:t>重要</a:t>
            </a:r>
            <a:r>
              <a:rPr lang="zh-TW" altLang="en-US" sz="2400" b="1" dirty="0">
                <a:solidFill>
                  <a:srgbClr val="FF0000"/>
                </a:solidFill>
              </a:rPr>
              <a:t>日程</a:t>
            </a:r>
            <a:r>
              <a:rPr lang="zh-TW" altLang="en-US" sz="2400" b="1" dirty="0"/>
              <a:t>：</a:t>
            </a:r>
          </a:p>
          <a:p>
            <a:pPr marL="544512" lvl="1" indent="-342900">
              <a:spcBef>
                <a:spcPts val="600"/>
              </a:spcBef>
              <a:spcAft>
                <a:spcPts val="0"/>
              </a:spcAft>
              <a:buFont typeface="Wingdings" panose="05000000000000000000" pitchFamily="2" charset="2"/>
              <a:buChar char="Ø"/>
            </a:pPr>
            <a:r>
              <a:rPr lang="zh-TW" altLang="en-US" sz="2600" dirty="0" smtClean="0"/>
              <a:t>線</a:t>
            </a:r>
            <a:r>
              <a:rPr lang="zh-TW" altLang="en-US" sz="2600" dirty="0"/>
              <a:t>上填寫報名資料</a:t>
            </a:r>
            <a:r>
              <a:rPr lang="zh-TW" altLang="en-US" sz="2600" dirty="0" smtClean="0"/>
              <a:t>：</a:t>
            </a:r>
            <a:r>
              <a:rPr lang="en-US" altLang="zh-TW" sz="2600" dirty="0" smtClean="0"/>
              <a:t>106</a:t>
            </a:r>
            <a:r>
              <a:rPr lang="zh-TW" altLang="en-US" sz="2600" dirty="0" smtClean="0"/>
              <a:t>年</a:t>
            </a:r>
            <a:r>
              <a:rPr lang="en-US" altLang="zh-TW" sz="2600" dirty="0"/>
              <a:t>3</a:t>
            </a:r>
            <a:r>
              <a:rPr lang="zh-TW" altLang="en-US" sz="2600" dirty="0"/>
              <a:t>月</a:t>
            </a:r>
            <a:r>
              <a:rPr lang="en-US" altLang="zh-TW" sz="2600" dirty="0" smtClean="0"/>
              <a:t>13</a:t>
            </a:r>
            <a:r>
              <a:rPr lang="zh-TW" altLang="en-US" sz="2600" dirty="0" smtClean="0"/>
              <a:t>日</a:t>
            </a:r>
            <a:r>
              <a:rPr lang="zh-TW" altLang="en-US" sz="2600" dirty="0"/>
              <a:t>至</a:t>
            </a:r>
            <a:r>
              <a:rPr lang="en-US" altLang="zh-TW" sz="2600" dirty="0"/>
              <a:t>3</a:t>
            </a:r>
            <a:r>
              <a:rPr lang="zh-TW" altLang="en-US" sz="2600" dirty="0" smtClean="0"/>
              <a:t>月</a:t>
            </a:r>
            <a:r>
              <a:rPr lang="en-US" altLang="zh-TW" sz="2600" dirty="0" smtClean="0"/>
              <a:t>22</a:t>
            </a:r>
            <a:r>
              <a:rPr lang="zh-TW" altLang="en-US" sz="2600" dirty="0" smtClean="0"/>
              <a:t>日</a:t>
            </a:r>
            <a:endParaRPr lang="en-US" altLang="zh-TW" sz="2600" dirty="0" smtClean="0"/>
          </a:p>
          <a:p>
            <a:pPr marL="544512" lvl="1" indent="-342900">
              <a:spcBef>
                <a:spcPts val="600"/>
              </a:spcBef>
              <a:spcAft>
                <a:spcPts val="0"/>
              </a:spcAft>
              <a:buFont typeface="Wingdings" panose="05000000000000000000" pitchFamily="2" charset="2"/>
              <a:buChar char="Ø"/>
            </a:pPr>
            <a:r>
              <a:rPr lang="zh-TW" altLang="en-US" sz="2600" dirty="0" smtClean="0"/>
              <a:t>報名：</a:t>
            </a:r>
            <a:r>
              <a:rPr lang="en-US" altLang="zh-TW" sz="2600" dirty="0" smtClean="0"/>
              <a:t> 106</a:t>
            </a:r>
            <a:r>
              <a:rPr lang="zh-TW" altLang="en-US" sz="2600" dirty="0" smtClean="0"/>
              <a:t>年</a:t>
            </a:r>
            <a:r>
              <a:rPr lang="en-US" altLang="zh-TW" sz="2600" dirty="0"/>
              <a:t>3</a:t>
            </a:r>
            <a:r>
              <a:rPr lang="zh-TW" altLang="en-US" sz="2600" dirty="0" smtClean="0"/>
              <a:t>月</a:t>
            </a:r>
            <a:r>
              <a:rPr lang="en-US" altLang="zh-TW" sz="2600" dirty="0" smtClean="0"/>
              <a:t>20</a:t>
            </a:r>
            <a:r>
              <a:rPr lang="zh-TW" altLang="en-US" sz="2600" dirty="0" smtClean="0"/>
              <a:t>日</a:t>
            </a:r>
            <a:r>
              <a:rPr lang="zh-TW" altLang="en-US" sz="2600" dirty="0"/>
              <a:t>至</a:t>
            </a:r>
            <a:r>
              <a:rPr lang="en-US" altLang="zh-TW" sz="2600" dirty="0"/>
              <a:t>3</a:t>
            </a:r>
            <a:r>
              <a:rPr lang="zh-TW" altLang="en-US" sz="2600" dirty="0" smtClean="0"/>
              <a:t>月</a:t>
            </a:r>
            <a:r>
              <a:rPr lang="en-US" altLang="zh-TW" sz="2600" dirty="0" smtClean="0"/>
              <a:t>24</a:t>
            </a:r>
            <a:r>
              <a:rPr lang="zh-TW" altLang="en-US" sz="2600" dirty="0" smtClean="0"/>
              <a:t>日</a:t>
            </a:r>
            <a:endParaRPr lang="en-US" altLang="zh-TW" sz="2600" dirty="0"/>
          </a:p>
          <a:p>
            <a:pPr marL="544512" lvl="1" indent="-342900">
              <a:spcBef>
                <a:spcPts val="600"/>
              </a:spcBef>
              <a:spcAft>
                <a:spcPts val="0"/>
              </a:spcAft>
              <a:buFont typeface="Wingdings" panose="05000000000000000000" pitchFamily="2" charset="2"/>
              <a:buChar char="Ø"/>
            </a:pPr>
            <a:r>
              <a:rPr lang="zh-TW" altLang="en-US" sz="2600" dirty="0" smtClean="0"/>
              <a:t>術科測驗：</a:t>
            </a:r>
            <a:r>
              <a:rPr lang="en-US" altLang="zh-TW" sz="2600" dirty="0" smtClean="0"/>
              <a:t>106</a:t>
            </a:r>
            <a:r>
              <a:rPr lang="zh-TW" altLang="en-US" sz="2600" dirty="0" smtClean="0"/>
              <a:t>年</a:t>
            </a:r>
            <a:r>
              <a:rPr lang="en-US" altLang="zh-TW" sz="2600" dirty="0"/>
              <a:t>4</a:t>
            </a:r>
            <a:r>
              <a:rPr lang="zh-TW" altLang="en-US" sz="2600" dirty="0"/>
              <a:t>月</a:t>
            </a:r>
            <a:r>
              <a:rPr lang="en-US" altLang="zh-TW" sz="2600" dirty="0" smtClean="0"/>
              <a:t>29</a:t>
            </a:r>
            <a:r>
              <a:rPr lang="zh-TW" altLang="en-US" sz="2600" dirty="0" smtClean="0"/>
              <a:t>日</a:t>
            </a:r>
            <a:endParaRPr lang="en-US" altLang="zh-TW" sz="2600" dirty="0" smtClean="0"/>
          </a:p>
          <a:p>
            <a:pPr marL="544512" lvl="1" indent="-342900">
              <a:spcBef>
                <a:spcPts val="600"/>
              </a:spcBef>
              <a:spcAft>
                <a:spcPts val="0"/>
              </a:spcAft>
              <a:buFont typeface="Wingdings" panose="05000000000000000000" pitchFamily="2" charset="2"/>
              <a:buChar char="Ø"/>
            </a:pPr>
            <a:r>
              <a:rPr lang="zh-TW" altLang="en-US" sz="2600" dirty="0"/>
              <a:t>術科</a:t>
            </a:r>
            <a:r>
              <a:rPr lang="zh-TW" altLang="en-US" sz="2600" dirty="0" smtClean="0"/>
              <a:t>測驗成績公告：</a:t>
            </a:r>
            <a:r>
              <a:rPr lang="en-US" altLang="zh-TW" sz="2600" dirty="0"/>
              <a:t> </a:t>
            </a:r>
            <a:r>
              <a:rPr lang="en-US" altLang="zh-TW" sz="2600" dirty="0" smtClean="0"/>
              <a:t>106</a:t>
            </a:r>
            <a:r>
              <a:rPr lang="zh-TW" altLang="en-US" sz="2600" dirty="0" smtClean="0"/>
              <a:t>年</a:t>
            </a:r>
            <a:r>
              <a:rPr lang="en-US" altLang="zh-TW" sz="2600" dirty="0" smtClean="0"/>
              <a:t>5</a:t>
            </a:r>
            <a:r>
              <a:rPr lang="zh-TW" altLang="en-US" sz="2600" dirty="0" smtClean="0"/>
              <a:t>月</a:t>
            </a:r>
            <a:r>
              <a:rPr lang="en-US" altLang="zh-TW" sz="2600" dirty="0" smtClean="0"/>
              <a:t>22</a:t>
            </a:r>
            <a:r>
              <a:rPr lang="zh-TW" altLang="en-US" sz="2600" dirty="0" smtClean="0"/>
              <a:t>日</a:t>
            </a:r>
            <a:endParaRPr lang="zh-TW" altLang="en-US" sz="2600" dirty="0"/>
          </a:p>
          <a:p>
            <a:pPr marL="544512" lvl="1" indent="-342900">
              <a:spcBef>
                <a:spcPts val="600"/>
              </a:spcBef>
              <a:buFont typeface="Wingdings" panose="05000000000000000000" pitchFamily="2" charset="2"/>
              <a:buChar char="Ø"/>
            </a:pPr>
            <a:r>
              <a:rPr lang="zh-TW" altLang="en-US" sz="2600" dirty="0" smtClean="0"/>
              <a:t>放</a:t>
            </a:r>
            <a:r>
              <a:rPr lang="zh-TW" altLang="en-US" sz="2600" dirty="0"/>
              <a:t>榜</a:t>
            </a:r>
            <a:r>
              <a:rPr lang="zh-TW" altLang="en-US" sz="2600" dirty="0" smtClean="0"/>
              <a:t>：</a:t>
            </a:r>
            <a:r>
              <a:rPr lang="en-US" altLang="zh-TW" sz="2600" dirty="0" smtClean="0"/>
              <a:t>106</a:t>
            </a:r>
            <a:r>
              <a:rPr lang="zh-TW" altLang="en-US" sz="2600" dirty="0" smtClean="0"/>
              <a:t>年</a:t>
            </a:r>
            <a:r>
              <a:rPr lang="en-US" altLang="zh-TW" sz="2600" dirty="0"/>
              <a:t>6</a:t>
            </a:r>
            <a:r>
              <a:rPr lang="zh-TW" altLang="en-US" sz="2600" dirty="0" smtClean="0"/>
              <a:t>月</a:t>
            </a:r>
            <a:r>
              <a:rPr lang="en-US" altLang="zh-TW" sz="2600" dirty="0" smtClean="0"/>
              <a:t>13</a:t>
            </a:r>
            <a:r>
              <a:rPr lang="zh-TW" altLang="en-US" sz="2600" dirty="0" smtClean="0"/>
              <a:t>日</a:t>
            </a:r>
            <a:endParaRPr lang="en-US" altLang="zh-TW" sz="2600" dirty="0" smtClean="0"/>
          </a:p>
          <a:p>
            <a:pPr marL="544512" lvl="1" indent="-342900">
              <a:spcBef>
                <a:spcPts val="600"/>
              </a:spcBef>
              <a:buFont typeface="Wingdings" panose="05000000000000000000" pitchFamily="2" charset="2"/>
              <a:buChar char="Ø"/>
            </a:pPr>
            <a:r>
              <a:rPr lang="zh-TW" altLang="en-US" sz="2600" dirty="0" smtClean="0"/>
              <a:t>報到：</a:t>
            </a:r>
            <a:r>
              <a:rPr lang="en-US" altLang="zh-TW" sz="2600" dirty="0" smtClean="0"/>
              <a:t>106</a:t>
            </a:r>
            <a:r>
              <a:rPr lang="zh-TW" altLang="en-US" sz="2600" dirty="0" smtClean="0"/>
              <a:t>年</a:t>
            </a:r>
            <a:r>
              <a:rPr lang="en-US" altLang="zh-TW" sz="2600" dirty="0"/>
              <a:t>6</a:t>
            </a:r>
            <a:r>
              <a:rPr lang="zh-TW" altLang="en-US" sz="2600" dirty="0"/>
              <a:t>月</a:t>
            </a:r>
            <a:r>
              <a:rPr lang="en-US" altLang="zh-TW" sz="2600" dirty="0" smtClean="0"/>
              <a:t>14</a:t>
            </a:r>
            <a:r>
              <a:rPr lang="zh-TW" altLang="en-US" sz="2600" dirty="0" smtClean="0"/>
              <a:t>日</a:t>
            </a:r>
            <a:endParaRPr lang="zh-TW" altLang="en-US" sz="2600" dirty="0"/>
          </a:p>
          <a:p>
            <a:pPr marL="544512" lvl="1" indent="-342900">
              <a:spcBef>
                <a:spcPts val="600"/>
              </a:spcBef>
              <a:spcAft>
                <a:spcPts val="0"/>
              </a:spcAft>
              <a:buFont typeface="Wingdings" panose="05000000000000000000" pitchFamily="2" charset="2"/>
              <a:buChar char="Ø"/>
            </a:pPr>
            <a:r>
              <a:rPr lang="zh-TW" altLang="en-US" sz="2600" dirty="0" smtClean="0"/>
              <a:t>放棄</a:t>
            </a:r>
            <a:r>
              <a:rPr lang="zh-TW" altLang="en-US" sz="2600" dirty="0"/>
              <a:t>及</a:t>
            </a:r>
            <a:r>
              <a:rPr lang="zh-TW" altLang="en-US" sz="2600" dirty="0" smtClean="0"/>
              <a:t>遞補：</a:t>
            </a:r>
            <a:r>
              <a:rPr lang="en-US" altLang="zh-TW" sz="2600" dirty="0" smtClean="0"/>
              <a:t>106</a:t>
            </a:r>
            <a:r>
              <a:rPr lang="zh-TW" altLang="en-US" sz="2600" dirty="0" smtClean="0"/>
              <a:t>年</a:t>
            </a:r>
            <a:r>
              <a:rPr lang="en-US" altLang="zh-TW" sz="2600" dirty="0"/>
              <a:t>6</a:t>
            </a:r>
            <a:r>
              <a:rPr lang="zh-TW" altLang="en-US" sz="2600" dirty="0" smtClean="0"/>
              <a:t>月</a:t>
            </a:r>
            <a:r>
              <a:rPr lang="en-US" altLang="zh-TW" sz="2600" dirty="0" smtClean="0"/>
              <a:t>16</a:t>
            </a:r>
            <a:r>
              <a:rPr lang="zh-TW" altLang="en-US" sz="2600" dirty="0" smtClean="0"/>
              <a:t>日</a:t>
            </a:r>
            <a:endParaRPr lang="zh-TW" altLang="en-US" sz="2600" dirty="0"/>
          </a:p>
          <a:p>
            <a:endParaRPr lang="zh-TW" altLang="en-US" dirty="0"/>
          </a:p>
        </p:txBody>
      </p:sp>
    </p:spTree>
    <p:extLst>
      <p:ext uri="{BB962C8B-B14F-4D97-AF65-F5344CB8AC3E}">
        <p14:creationId xmlns:p14="http://schemas.microsoft.com/office/powerpoint/2010/main" val="1799335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1687052730"/>
              </p:ext>
            </p:extLst>
          </p:nvPr>
        </p:nvGraphicFramePr>
        <p:xfrm>
          <a:off x="1043608" y="1556792"/>
          <a:ext cx="7704857" cy="3130938"/>
        </p:xfrm>
        <a:graphic>
          <a:graphicData uri="http://schemas.openxmlformats.org/drawingml/2006/table">
            <a:tbl>
              <a:tblPr firstRow="1" firstCol="1" bandRow="1">
                <a:tableStyleId>{5C22544A-7EE6-4342-B048-85BDC9FD1C3A}</a:tableStyleId>
              </a:tblPr>
              <a:tblGrid>
                <a:gridCol w="1144396"/>
                <a:gridCol w="1306564"/>
                <a:gridCol w="5253897"/>
              </a:tblGrid>
              <a:tr h="955869">
                <a:tc>
                  <a:txBody>
                    <a:bodyPr/>
                    <a:lstStyle/>
                    <a:p>
                      <a:pPr>
                        <a:spcAft>
                          <a:spcPts val="0"/>
                        </a:spcAft>
                      </a:pPr>
                      <a:r>
                        <a:rPr lang="zh-TW" sz="2000" kern="100" dirty="0">
                          <a:effectLst/>
                        </a:rPr>
                        <a:t>士林高商</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b="0" kern="100" dirty="0">
                          <a:solidFill>
                            <a:schemeClr val="tx1"/>
                          </a:solidFill>
                          <a:effectLst/>
                        </a:rPr>
                        <a:t>廣告設計科</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zh-TW" sz="2000" b="0" kern="100" dirty="0">
                          <a:solidFill>
                            <a:schemeClr val="tx1"/>
                          </a:solidFill>
                          <a:effectLst/>
                        </a:rPr>
                        <a:t>錄取門檻：國中教育會考國文、英語、數學、社會、自然等科目成績均須通過「基礎」等級。</a:t>
                      </a:r>
                      <a:r>
                        <a:rPr lang="en-US" sz="2000" b="0" kern="100" dirty="0">
                          <a:solidFill>
                            <a:schemeClr val="tx1"/>
                          </a:solidFill>
                          <a:effectLst/>
                        </a:rPr>
                        <a:t> </a:t>
                      </a:r>
                      <a:endParaRPr lang="zh-TW" sz="2000" b="0" kern="100" dirty="0">
                        <a:solidFill>
                          <a:schemeClr val="tx1"/>
                        </a:solidFill>
                        <a:effectLst/>
                      </a:endParaRPr>
                    </a:p>
                    <a:p>
                      <a:pPr>
                        <a:spcAft>
                          <a:spcPts val="0"/>
                        </a:spcAft>
                      </a:pPr>
                      <a:r>
                        <a:rPr lang="zh-TW" sz="2000" b="0" kern="100" dirty="0">
                          <a:solidFill>
                            <a:schemeClr val="tx1"/>
                          </a:solidFill>
                          <a:effectLst/>
                        </a:rPr>
                        <a:t>甄選項目：採設計繪畫術科測驗。</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solidFill>
                      <a:schemeClr val="accent1">
                        <a:lumMod val="20000"/>
                        <a:lumOff val="80000"/>
                      </a:schemeClr>
                    </a:solidFill>
                  </a:tcPr>
                </a:tc>
              </a:tr>
              <a:tr h="955869">
                <a:tc>
                  <a:txBody>
                    <a:bodyPr/>
                    <a:lstStyle/>
                    <a:p>
                      <a:pPr>
                        <a:spcAft>
                          <a:spcPts val="0"/>
                        </a:spcAft>
                      </a:pPr>
                      <a:r>
                        <a:rPr lang="zh-TW" sz="2000" kern="100" dirty="0">
                          <a:effectLst/>
                        </a:rPr>
                        <a:t>松山家商</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rPr>
                        <a:t>廣告設計科</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rPr>
                        <a:t>錄取門檻：國中教育會考國文、英語、數學、社會、自然等科目成績均須通過「基礎」等級。</a:t>
                      </a:r>
                      <a:r>
                        <a:rPr lang="en-US" sz="2000" kern="100" dirty="0">
                          <a:effectLst/>
                        </a:rPr>
                        <a:t> </a:t>
                      </a:r>
                      <a:endParaRPr lang="zh-TW" sz="2000" kern="100" dirty="0">
                        <a:effectLst/>
                      </a:endParaRPr>
                    </a:p>
                    <a:p>
                      <a:pPr>
                        <a:spcAft>
                          <a:spcPts val="0"/>
                        </a:spcAft>
                      </a:pPr>
                      <a:r>
                        <a:rPr lang="zh-TW" sz="2000" kern="100" dirty="0">
                          <a:effectLst/>
                        </a:rPr>
                        <a:t>甄選項目：採設計繪畫術科測驗。</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r h="1113202">
                <a:tc>
                  <a:txBody>
                    <a:bodyPr/>
                    <a:lstStyle/>
                    <a:p>
                      <a:pPr>
                        <a:spcAft>
                          <a:spcPts val="0"/>
                        </a:spcAft>
                      </a:pPr>
                      <a:r>
                        <a:rPr lang="zh-TW" sz="2000" kern="100" dirty="0">
                          <a:effectLst/>
                        </a:rPr>
                        <a:t>惇敘工商</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a:effectLst/>
                        </a:rPr>
                        <a:t>汽車科</a:t>
                      </a:r>
                      <a:r>
                        <a:rPr lang="en-US" sz="2000" kern="100">
                          <a:effectLst/>
                        </a:rPr>
                        <a:t>(</a:t>
                      </a:r>
                      <a:r>
                        <a:rPr lang="zh-TW" sz="2000" kern="100">
                          <a:effectLst/>
                        </a:rPr>
                        <a:t>進口車輛技術人才專班</a:t>
                      </a:r>
                      <a:r>
                        <a:rPr lang="en-US" sz="2000" kern="100">
                          <a:effectLst/>
                        </a:rPr>
                        <a:t>)</a:t>
                      </a:r>
                      <a:endParaRPr lang="zh-TW" sz="2000" kern="10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en-US" sz="2000" kern="100" dirty="0">
                          <a:effectLst/>
                        </a:rPr>
                        <a:t>1.</a:t>
                      </a:r>
                      <a:r>
                        <a:rPr lang="zh-TW" sz="2000" kern="100" dirty="0">
                          <a:effectLst/>
                        </a:rPr>
                        <a:t>術科</a:t>
                      </a:r>
                      <a:r>
                        <a:rPr lang="zh-TW" sz="2000" kern="100" dirty="0" smtClean="0">
                          <a:effectLst/>
                        </a:rPr>
                        <a:t>測驗</a:t>
                      </a:r>
                      <a:r>
                        <a:rPr lang="en-US" altLang="zh-TW" sz="2000" kern="100" dirty="0" smtClean="0">
                          <a:effectLst/>
                        </a:rPr>
                        <a:t>40%</a:t>
                      </a:r>
                      <a:r>
                        <a:rPr lang="zh-TW" sz="2000" kern="100" dirty="0" smtClean="0">
                          <a:effectLst/>
                        </a:rPr>
                        <a:t>：</a:t>
                      </a:r>
                      <a:r>
                        <a:rPr lang="zh-TW" sz="2000" kern="100" dirty="0">
                          <a:effectLst/>
                        </a:rPr>
                        <a:t>汽車修護基礎工具認識、汽車基礎組件及廠牌識別。</a:t>
                      </a:r>
                    </a:p>
                    <a:p>
                      <a:pPr>
                        <a:spcAft>
                          <a:spcPts val="0"/>
                        </a:spcAft>
                      </a:pPr>
                      <a:r>
                        <a:rPr lang="en-US" sz="2000" kern="100" dirty="0">
                          <a:effectLst/>
                        </a:rPr>
                        <a:t>2.</a:t>
                      </a:r>
                      <a:r>
                        <a:rPr lang="zh-TW" sz="2000" kern="100" dirty="0" smtClean="0">
                          <a:effectLst/>
                        </a:rPr>
                        <a:t>面試</a:t>
                      </a:r>
                      <a:r>
                        <a:rPr lang="en-US" altLang="zh-TW" sz="2000" kern="100" dirty="0" smtClean="0">
                          <a:effectLst/>
                        </a:rPr>
                        <a:t>40%</a:t>
                      </a:r>
                      <a:endParaRPr lang="zh-TW" sz="2000" kern="100" dirty="0">
                        <a:effectLst/>
                      </a:endParaRPr>
                    </a:p>
                    <a:p>
                      <a:pPr>
                        <a:spcAft>
                          <a:spcPts val="0"/>
                        </a:spcAft>
                      </a:pPr>
                      <a:r>
                        <a:rPr lang="en-US" sz="2000" kern="100" dirty="0">
                          <a:effectLst/>
                        </a:rPr>
                        <a:t>3.</a:t>
                      </a:r>
                      <a:r>
                        <a:rPr lang="zh-TW" sz="2000" kern="100" dirty="0">
                          <a:effectLst/>
                        </a:rPr>
                        <a:t>書面</a:t>
                      </a:r>
                      <a:r>
                        <a:rPr lang="zh-TW" sz="2000" kern="100" dirty="0" smtClean="0">
                          <a:effectLst/>
                        </a:rPr>
                        <a:t>審查</a:t>
                      </a:r>
                      <a:r>
                        <a:rPr lang="en-US" altLang="zh-TW" sz="2000" kern="100" dirty="0" smtClean="0">
                          <a:effectLst/>
                        </a:rPr>
                        <a:t>20%</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bl>
          </a:graphicData>
        </a:graphic>
      </p:graphicFrame>
      <p:sp>
        <p:nvSpPr>
          <p:cNvPr id="6" name="標題 1"/>
          <p:cNvSpPr txBox="1">
            <a:spLocks/>
          </p:cNvSpPr>
          <p:nvPr/>
        </p:nvSpPr>
        <p:spPr>
          <a:xfrm>
            <a:off x="1043608" y="332656"/>
            <a:ext cx="7488832" cy="1084982"/>
          </a:xfrm>
          <a:prstGeom prst="rect">
            <a:avLst/>
          </a:prstGeom>
        </p:spPr>
        <p:txBody>
          <a:bodyPr anchor="ctr">
            <a:normAutofit fontScale="90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dirty="0" smtClean="0"/>
              <a:t>臺北市 </a:t>
            </a:r>
            <a:r>
              <a:rPr lang="en-US" altLang="zh-TW" dirty="0" smtClean="0">
                <a:solidFill>
                  <a:srgbClr val="FF0000"/>
                </a:solidFill>
              </a:rPr>
              <a:t>105</a:t>
            </a:r>
            <a:r>
              <a:rPr lang="zh-TW" altLang="en-US" dirty="0" smtClean="0"/>
              <a:t> 學年度高級中等學校特色招生專業群科</a:t>
            </a:r>
            <a:r>
              <a:rPr lang="en-US" altLang="zh-TW" dirty="0" smtClean="0"/>
              <a:t>(</a:t>
            </a:r>
            <a:r>
              <a:rPr lang="zh-TW" altLang="en-US" dirty="0" smtClean="0"/>
              <a:t>高職</a:t>
            </a:r>
            <a:r>
              <a:rPr lang="en-US" altLang="zh-TW" dirty="0" smtClean="0"/>
              <a:t>)</a:t>
            </a:r>
            <a:r>
              <a:rPr lang="zh-TW" altLang="en-US" dirty="0" smtClean="0"/>
              <a:t>甄選</a:t>
            </a:r>
            <a:endParaRPr lang="zh-TW" altLang="en-US" dirty="0"/>
          </a:p>
        </p:txBody>
      </p:sp>
      <p:sp>
        <p:nvSpPr>
          <p:cNvPr id="4" name="文字方塊 3"/>
          <p:cNvSpPr txBox="1"/>
          <p:nvPr/>
        </p:nvSpPr>
        <p:spPr>
          <a:xfrm>
            <a:off x="1043609" y="4941168"/>
            <a:ext cx="2304256" cy="369332"/>
          </a:xfrm>
          <a:prstGeom prst="rect">
            <a:avLst/>
          </a:prstGeom>
          <a:noFill/>
        </p:spPr>
        <p:txBody>
          <a:bodyPr wrap="square" rtlCol="0">
            <a:spAutoFit/>
          </a:bodyPr>
          <a:lstStyle/>
          <a:p>
            <a:r>
              <a:rPr lang="en-US" altLang="zh-TW" dirty="0" smtClean="0">
                <a:solidFill>
                  <a:srgbClr val="7030A0"/>
                </a:solidFill>
              </a:rPr>
              <a:t>(</a:t>
            </a:r>
            <a:r>
              <a:rPr lang="zh-TW" altLang="en-US" dirty="0" smtClean="0">
                <a:solidFill>
                  <a:srgbClr val="7030A0"/>
                </a:solidFill>
              </a:rPr>
              <a:t>以</a:t>
            </a:r>
            <a:r>
              <a:rPr lang="en-US" altLang="zh-TW" dirty="0" smtClean="0">
                <a:solidFill>
                  <a:srgbClr val="7030A0"/>
                </a:solidFill>
              </a:rPr>
              <a:t>105</a:t>
            </a:r>
            <a:r>
              <a:rPr lang="zh-TW" altLang="en-US" dirty="0" smtClean="0">
                <a:solidFill>
                  <a:srgbClr val="7030A0"/>
                </a:solidFill>
              </a:rPr>
              <a:t>年之資料為例</a:t>
            </a:r>
            <a:r>
              <a:rPr lang="en-US" altLang="zh-TW" dirty="0" smtClean="0">
                <a:solidFill>
                  <a:srgbClr val="7030A0"/>
                </a:solidFill>
              </a:rPr>
              <a:t>)</a:t>
            </a:r>
            <a:endParaRPr lang="zh-TW" altLang="en-US" dirty="0">
              <a:solidFill>
                <a:srgbClr val="7030A0"/>
              </a:solidFill>
            </a:endParaRPr>
          </a:p>
        </p:txBody>
      </p:sp>
    </p:spTree>
    <p:extLst>
      <p:ext uri="{BB962C8B-B14F-4D97-AF65-F5344CB8AC3E}">
        <p14:creationId xmlns:p14="http://schemas.microsoft.com/office/powerpoint/2010/main" val="38166882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693770914"/>
              </p:ext>
            </p:extLst>
          </p:nvPr>
        </p:nvGraphicFramePr>
        <p:xfrm>
          <a:off x="1053235" y="1417638"/>
          <a:ext cx="7704857" cy="4876800"/>
        </p:xfrm>
        <a:graphic>
          <a:graphicData uri="http://schemas.openxmlformats.org/drawingml/2006/table">
            <a:tbl>
              <a:tblPr firstRow="1" firstCol="1" bandRow="1">
                <a:tableStyleId>{5C22544A-7EE6-4342-B048-85BDC9FD1C3A}</a:tableStyleId>
              </a:tblPr>
              <a:tblGrid>
                <a:gridCol w="1148972"/>
                <a:gridCol w="2635870"/>
                <a:gridCol w="3920015"/>
              </a:tblGrid>
              <a:tr h="1164228">
                <a:tc rowSpan="2">
                  <a:txBody>
                    <a:bodyPr/>
                    <a:lstStyle/>
                    <a:p>
                      <a:pPr>
                        <a:spcAft>
                          <a:spcPts val="0"/>
                        </a:spcAft>
                      </a:pPr>
                      <a:r>
                        <a:rPr lang="zh-TW" altLang="zh-TW" sz="2000" kern="100" dirty="0" smtClean="0">
                          <a:effectLst/>
                        </a:rPr>
                        <a:t>惇敘工商</a:t>
                      </a:r>
                      <a:endParaRPr lang="zh-TW" altLang="zh-TW" sz="2000" kern="100" dirty="0">
                        <a:effectLst/>
                        <a:latin typeface="微軟正黑體" panose="020B0604030504040204" pitchFamily="34" charset="-120"/>
                        <a:ea typeface="+mn-ea"/>
                        <a:cs typeface="Times New Roman"/>
                      </a:endParaRPr>
                    </a:p>
                  </a:txBody>
                  <a:tcPr marL="68580" marR="68580" marT="0" marB="0"/>
                </a:tc>
                <a:tc>
                  <a:txBody>
                    <a:bodyPr/>
                    <a:lstStyle/>
                    <a:p>
                      <a:pPr marL="0" algn="l" defTabSz="914400" rtl="0" eaLnBrk="1" latinLnBrk="0" hangingPunct="1">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mn-cs"/>
                        </a:rPr>
                        <a:t>汽車科</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mn-cs"/>
                        </a:rPr>
                        <a:t>柴油車輛維修班</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2000" b="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solidFill>
                      <a:schemeClr val="accent1">
                        <a:lumMod val="20000"/>
                        <a:lumOff val="80000"/>
                      </a:schemeClr>
                    </a:solidFill>
                  </a:tcPr>
                </a:tc>
                <a:tc>
                  <a:txBody>
                    <a:bodyPr/>
                    <a:lstStyle/>
                    <a:p>
                      <a:pPr>
                        <a:spcAft>
                          <a:spcPts val="0"/>
                        </a:spcAft>
                      </a:pPr>
                      <a:r>
                        <a:rPr lang="en-US" altLang="zh-TW" sz="2000" b="0" kern="100" dirty="0" smtClean="0">
                          <a:solidFill>
                            <a:schemeClr val="tx1"/>
                          </a:solidFill>
                          <a:effectLst/>
                        </a:rPr>
                        <a:t>1.</a:t>
                      </a:r>
                      <a:r>
                        <a:rPr lang="zh-TW" altLang="zh-TW" sz="2000" b="0" kern="100" dirty="0" smtClean="0">
                          <a:solidFill>
                            <a:schemeClr val="tx1"/>
                          </a:solidFill>
                          <a:effectLst/>
                        </a:rPr>
                        <a:t>術科測驗</a:t>
                      </a:r>
                      <a:r>
                        <a:rPr lang="en-US" altLang="zh-TW" sz="2000" b="0" kern="100" dirty="0" smtClean="0">
                          <a:solidFill>
                            <a:schemeClr val="tx1"/>
                          </a:solidFill>
                          <a:effectLst/>
                        </a:rPr>
                        <a:t>40%</a:t>
                      </a:r>
                      <a:r>
                        <a:rPr lang="zh-TW" altLang="zh-TW" sz="2000" b="0" kern="100" dirty="0" smtClean="0">
                          <a:solidFill>
                            <a:schemeClr val="tx1"/>
                          </a:solidFill>
                          <a:effectLst/>
                        </a:rPr>
                        <a:t>：汽車修護基礎工具認識、汽車基礎組件及廠牌識別。</a:t>
                      </a:r>
                    </a:p>
                    <a:p>
                      <a:pPr>
                        <a:spcAft>
                          <a:spcPts val="0"/>
                        </a:spcAft>
                      </a:pPr>
                      <a:r>
                        <a:rPr lang="en-US" altLang="zh-TW" sz="2000" b="0" kern="100" dirty="0" smtClean="0">
                          <a:solidFill>
                            <a:schemeClr val="tx1"/>
                          </a:solidFill>
                          <a:effectLst/>
                        </a:rPr>
                        <a:t>2.</a:t>
                      </a:r>
                      <a:r>
                        <a:rPr lang="zh-TW" altLang="zh-TW" sz="2000" b="0" kern="100" dirty="0" smtClean="0">
                          <a:solidFill>
                            <a:schemeClr val="tx1"/>
                          </a:solidFill>
                          <a:effectLst/>
                        </a:rPr>
                        <a:t>面試</a:t>
                      </a:r>
                      <a:r>
                        <a:rPr lang="en-US" altLang="zh-TW" sz="2000" b="0" kern="100" dirty="0" smtClean="0">
                          <a:solidFill>
                            <a:schemeClr val="tx1"/>
                          </a:solidFill>
                          <a:effectLst/>
                        </a:rPr>
                        <a:t>40%</a:t>
                      </a:r>
                      <a:endParaRPr lang="zh-TW" altLang="zh-TW" sz="2000" b="0" kern="100" dirty="0" smtClean="0">
                        <a:solidFill>
                          <a:schemeClr val="tx1"/>
                        </a:solidFill>
                        <a:effectLst/>
                      </a:endParaRPr>
                    </a:p>
                    <a:p>
                      <a:pPr>
                        <a:spcAft>
                          <a:spcPts val="0"/>
                        </a:spcAft>
                      </a:pPr>
                      <a:r>
                        <a:rPr lang="en-US" altLang="zh-TW" sz="2000" b="0" kern="100" dirty="0" smtClean="0">
                          <a:solidFill>
                            <a:schemeClr val="tx1"/>
                          </a:solidFill>
                          <a:effectLst/>
                        </a:rPr>
                        <a:t>3.</a:t>
                      </a:r>
                      <a:r>
                        <a:rPr lang="zh-TW" altLang="zh-TW" sz="2000" b="0" kern="100" dirty="0" smtClean="0">
                          <a:solidFill>
                            <a:schemeClr val="tx1"/>
                          </a:solidFill>
                          <a:effectLst/>
                        </a:rPr>
                        <a:t>書面審查</a:t>
                      </a:r>
                      <a:r>
                        <a:rPr lang="en-US" altLang="zh-TW" sz="2000" b="0" kern="100" dirty="0" smtClean="0">
                          <a:solidFill>
                            <a:schemeClr val="tx1"/>
                          </a:solidFill>
                          <a:effectLst/>
                        </a:rPr>
                        <a:t>20%</a:t>
                      </a:r>
                      <a:endParaRPr lang="zh-TW"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solidFill>
                      <a:schemeClr val="accent1">
                        <a:lumMod val="20000"/>
                        <a:lumOff val="80000"/>
                      </a:schemeClr>
                    </a:solidFill>
                  </a:tcPr>
                </a:tc>
              </a:tr>
              <a:tr h="1164228">
                <a:tc vMerge="1">
                  <a:txBody>
                    <a:bodyPr/>
                    <a:lstStyle/>
                    <a:p>
                      <a:endParaRPr lang="zh-TW" altLang="en-US"/>
                    </a:p>
                  </a:txBody>
                  <a:tcPr/>
                </a:tc>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mn-cs"/>
                        </a:rPr>
                        <a:t>電機科</a:t>
                      </a:r>
                      <a:r>
                        <a:rPr lang="en-US" altLang="zh-TW" sz="2000" kern="100" dirty="0" smtClean="0">
                          <a:effectLst/>
                          <a:latin typeface="微軟正黑體" panose="020B0604030504040204" pitchFamily="34" charset="-120"/>
                          <a:ea typeface="微軟正黑體" panose="020B0604030504040204" pitchFamily="34" charset="-120"/>
                          <a:cs typeface="+mn-cs"/>
                        </a:rPr>
                        <a:t>(</a:t>
                      </a:r>
                      <a:r>
                        <a:rPr lang="zh-TW" altLang="en-US" sz="2000" kern="100" dirty="0" smtClean="0">
                          <a:effectLst/>
                          <a:latin typeface="微軟正黑體" panose="020B0604030504040204" pitchFamily="34" charset="-120"/>
                          <a:ea typeface="微軟正黑體" panose="020B0604030504040204" pitchFamily="34" charset="-120"/>
                          <a:cs typeface="+mn-cs"/>
                        </a:rPr>
                        <a:t>水電與空調實務班</a:t>
                      </a:r>
                      <a:r>
                        <a:rPr lang="en-US" altLang="zh-TW" sz="2000" kern="100" dirty="0" smtClean="0">
                          <a:effectLst/>
                          <a:latin typeface="微軟正黑體" panose="020B0604030504040204" pitchFamily="34" charset="-120"/>
                          <a:ea typeface="微軟正黑體" panose="020B0604030504040204" pitchFamily="34" charset="-120"/>
                          <a:cs typeface="+mn-cs"/>
                        </a:rPr>
                        <a:t>)</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en-US" altLang="zh-TW" sz="2000" b="0" kern="100" dirty="0" smtClean="0">
                          <a:solidFill>
                            <a:schemeClr val="tx1"/>
                          </a:solidFill>
                          <a:effectLst/>
                        </a:rPr>
                        <a:t>1.</a:t>
                      </a:r>
                      <a:r>
                        <a:rPr lang="zh-TW" altLang="zh-TW" sz="2000" b="0" kern="100" dirty="0" smtClean="0">
                          <a:solidFill>
                            <a:schemeClr val="tx1"/>
                          </a:solidFill>
                          <a:effectLst/>
                        </a:rPr>
                        <a:t>術科測驗</a:t>
                      </a:r>
                      <a:r>
                        <a:rPr lang="en-US" altLang="zh-TW" sz="2000" b="0" kern="100" dirty="0" smtClean="0">
                          <a:solidFill>
                            <a:schemeClr val="tx1"/>
                          </a:solidFill>
                          <a:effectLst/>
                        </a:rPr>
                        <a:t>40%</a:t>
                      </a:r>
                      <a:r>
                        <a:rPr lang="zh-TW" altLang="zh-TW" sz="2000" b="0" kern="100" dirty="0" smtClean="0">
                          <a:solidFill>
                            <a:schemeClr val="tx1"/>
                          </a:solidFill>
                          <a:effectLst/>
                        </a:rPr>
                        <a:t>：</a:t>
                      </a:r>
                      <a:r>
                        <a:rPr lang="zh-TW" altLang="en-US" sz="2000" dirty="0" smtClean="0"/>
                        <a:t>電機基礎工具認識、電機基礎器具與元件符號識別</a:t>
                      </a:r>
                      <a:r>
                        <a:rPr lang="zh-TW" altLang="zh-TW" sz="2000" b="0" kern="100" dirty="0" smtClean="0">
                          <a:solidFill>
                            <a:schemeClr val="tx1"/>
                          </a:solidFill>
                          <a:effectLst/>
                        </a:rPr>
                        <a:t>。</a:t>
                      </a:r>
                    </a:p>
                    <a:p>
                      <a:pPr>
                        <a:spcAft>
                          <a:spcPts val="0"/>
                        </a:spcAft>
                      </a:pPr>
                      <a:r>
                        <a:rPr lang="en-US" altLang="zh-TW" sz="2000" b="0" kern="100" dirty="0" smtClean="0">
                          <a:solidFill>
                            <a:schemeClr val="tx1"/>
                          </a:solidFill>
                          <a:effectLst/>
                        </a:rPr>
                        <a:t>2.</a:t>
                      </a:r>
                      <a:r>
                        <a:rPr lang="zh-TW" altLang="zh-TW" sz="2000" b="0" kern="100" dirty="0" smtClean="0">
                          <a:solidFill>
                            <a:schemeClr val="tx1"/>
                          </a:solidFill>
                          <a:effectLst/>
                        </a:rPr>
                        <a:t>面試</a:t>
                      </a:r>
                      <a:r>
                        <a:rPr lang="en-US" altLang="zh-TW" sz="2000" b="0" kern="100" dirty="0" smtClean="0">
                          <a:solidFill>
                            <a:schemeClr val="tx1"/>
                          </a:solidFill>
                          <a:effectLst/>
                        </a:rPr>
                        <a:t>40%</a:t>
                      </a:r>
                      <a:endParaRPr lang="zh-TW" altLang="zh-TW" sz="2000" b="0" kern="100" dirty="0" smtClean="0">
                        <a:solidFill>
                          <a:schemeClr val="tx1"/>
                        </a:solidFill>
                        <a:effectLst/>
                      </a:endParaRPr>
                    </a:p>
                    <a:p>
                      <a:pPr>
                        <a:spcAft>
                          <a:spcPts val="0"/>
                        </a:spcAft>
                      </a:pPr>
                      <a:r>
                        <a:rPr lang="en-US" altLang="zh-TW" sz="2000" b="0" kern="100" dirty="0" smtClean="0">
                          <a:solidFill>
                            <a:schemeClr val="tx1"/>
                          </a:solidFill>
                          <a:effectLst/>
                        </a:rPr>
                        <a:t>3.</a:t>
                      </a:r>
                      <a:r>
                        <a:rPr lang="zh-TW" altLang="zh-TW" sz="2000" b="0" kern="100" dirty="0" smtClean="0">
                          <a:solidFill>
                            <a:schemeClr val="tx1"/>
                          </a:solidFill>
                          <a:effectLst/>
                        </a:rPr>
                        <a:t>書面審查</a:t>
                      </a:r>
                      <a:r>
                        <a:rPr lang="en-US" altLang="zh-TW" sz="2000" b="0" kern="100" dirty="0" smtClean="0">
                          <a:solidFill>
                            <a:schemeClr val="tx1"/>
                          </a:solidFill>
                          <a:effectLst/>
                        </a:rPr>
                        <a:t>20%</a:t>
                      </a:r>
                      <a:endParaRPr lang="zh-TW"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r>
              <a:tr h="873171">
                <a:tc rowSpan="2">
                  <a:txBody>
                    <a:bodyPr/>
                    <a:lstStyle/>
                    <a:p>
                      <a:pPr>
                        <a:spcAft>
                          <a:spcPts val="0"/>
                        </a:spcAft>
                      </a:pPr>
                      <a:r>
                        <a:rPr lang="zh-TW" altLang="zh-TW" sz="2000" kern="100" dirty="0" smtClean="0">
                          <a:effectLst/>
                          <a:latin typeface="微軟正黑體" panose="020B0604030504040204" pitchFamily="34" charset="-120"/>
                          <a:ea typeface="+mn-ea"/>
                        </a:rPr>
                        <a:t>金甌女中</a:t>
                      </a:r>
                      <a:endParaRPr lang="zh-TW" altLang="zh-TW" sz="2000" kern="100" dirty="0">
                        <a:effectLst/>
                        <a:latin typeface="微軟正黑體" panose="020B0604030504040204" pitchFamily="34" charset="-120"/>
                        <a:ea typeface="+mn-ea"/>
                        <a:cs typeface="Times New Roman"/>
                      </a:endParaRPr>
                    </a:p>
                  </a:txBody>
                  <a:tcPr marL="68580" marR="68580" marT="0" marB="0"/>
                </a:tc>
                <a:tc>
                  <a:txBody>
                    <a:bodyPr/>
                    <a:lstStyle/>
                    <a:p>
                      <a:r>
                        <a:rPr lang="zh-TW" altLang="en-US" sz="2000" b="0" dirty="0" smtClean="0">
                          <a:solidFill>
                            <a:schemeClr val="tx1"/>
                          </a:solidFill>
                        </a:rPr>
                        <a:t>商業經營科特色班</a:t>
                      </a:r>
                      <a:endParaRPr lang="zh-TW" altLang="en-US" sz="2000" b="0" dirty="0">
                        <a:solidFill>
                          <a:schemeClr val="tx1"/>
                        </a:solidFill>
                      </a:endParaRPr>
                    </a:p>
                  </a:txBody>
                  <a:tcPr marL="68580" marR="68580" marT="0" marB="0"/>
                </a:tc>
                <a:tc>
                  <a:txBody>
                    <a:bodyPr/>
                    <a:lstStyle/>
                    <a:p>
                      <a:r>
                        <a:rPr lang="en-US" altLang="zh-TW" sz="2000" b="0" dirty="0" smtClean="0">
                          <a:solidFill>
                            <a:schemeClr val="tx1"/>
                          </a:solidFill>
                        </a:rPr>
                        <a:t>1.</a:t>
                      </a:r>
                      <a:r>
                        <a:rPr lang="zh-TW" altLang="en-US" sz="2000" b="0" dirty="0" smtClean="0">
                          <a:solidFill>
                            <a:schemeClr val="tx1"/>
                          </a:solidFill>
                        </a:rPr>
                        <a:t>書面審查</a:t>
                      </a:r>
                      <a:r>
                        <a:rPr lang="en-US" altLang="zh-TW" sz="2000" b="0" dirty="0" smtClean="0">
                          <a:solidFill>
                            <a:schemeClr val="tx1"/>
                          </a:solidFill>
                        </a:rPr>
                        <a:t>(40%)</a:t>
                      </a:r>
                      <a:r>
                        <a:rPr lang="zh-TW" altLang="en-US" sz="2000" b="0" dirty="0" smtClean="0">
                          <a:solidFill>
                            <a:schemeClr val="tx1"/>
                          </a:solidFill>
                        </a:rPr>
                        <a:t>。</a:t>
                      </a:r>
                      <a:endParaRPr lang="en-US" altLang="zh-TW" sz="2000" b="0" dirty="0" smtClean="0">
                        <a:solidFill>
                          <a:schemeClr val="tx1"/>
                        </a:solidFill>
                      </a:endParaRPr>
                    </a:p>
                    <a:p>
                      <a:r>
                        <a:rPr lang="en-US" altLang="zh-TW" sz="2000" b="0" dirty="0" smtClean="0">
                          <a:solidFill>
                            <a:schemeClr val="tx1"/>
                          </a:solidFill>
                        </a:rPr>
                        <a:t>2.</a:t>
                      </a:r>
                      <a:r>
                        <a:rPr lang="zh-TW" altLang="en-US" sz="2000" b="0" dirty="0" smtClean="0">
                          <a:solidFill>
                            <a:schemeClr val="tx1"/>
                          </a:solidFill>
                        </a:rPr>
                        <a:t>術科測驗</a:t>
                      </a:r>
                      <a:r>
                        <a:rPr lang="en-US" altLang="zh-TW" sz="2000" b="0" dirty="0" smtClean="0">
                          <a:solidFill>
                            <a:schemeClr val="tx1"/>
                          </a:solidFill>
                        </a:rPr>
                        <a:t>(60%)</a:t>
                      </a:r>
                      <a:r>
                        <a:rPr lang="zh-TW" altLang="en-US" sz="2000" b="0" dirty="0" smtClean="0">
                          <a:solidFill>
                            <a:schemeClr val="tx1"/>
                          </a:solidFill>
                        </a:rPr>
                        <a:t>：自我介紹、溝通與表達能力</a:t>
                      </a:r>
                      <a:endParaRPr lang="zh-TW" altLang="en-US" sz="2000" b="0" dirty="0">
                        <a:solidFill>
                          <a:schemeClr val="tx1"/>
                        </a:solidFill>
                      </a:endParaRPr>
                    </a:p>
                  </a:txBody>
                  <a:tcPr marL="68580" marR="68580" marT="0" marB="0"/>
                </a:tc>
              </a:tr>
              <a:tr h="873171">
                <a:tc vMerge="1">
                  <a:txBody>
                    <a:bodyPr/>
                    <a:lstStyle/>
                    <a:p>
                      <a:pPr>
                        <a:spcAft>
                          <a:spcPts val="0"/>
                        </a:spcAft>
                      </a:pPr>
                      <a:endParaRPr lang="zh-TW" altLang="zh-TW" sz="2000" kern="100" dirty="0">
                        <a:effectLst/>
                        <a:latin typeface="微軟正黑體" panose="020B0604030504040204" pitchFamily="34" charset="-120"/>
                        <a:ea typeface="+mn-ea"/>
                        <a:cs typeface="Times New Roman"/>
                      </a:endParaRPr>
                    </a:p>
                  </a:txBody>
                  <a:tcPr marL="68580" marR="68580" marT="0" marB="0"/>
                </a:tc>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mn-cs"/>
                        </a:rPr>
                        <a:t>應用外語科日文組日文創意聲優專班</a:t>
                      </a:r>
                      <a:endParaRPr lang="en-US" altLang="zh-TW" sz="2000" kern="100" dirty="0" smtClean="0">
                        <a:effectLst/>
                        <a:latin typeface="微軟正黑體" panose="020B0604030504040204" pitchFamily="34" charset="-120"/>
                        <a:ea typeface="微軟正黑體" panose="020B0604030504040204" pitchFamily="34" charset="-120"/>
                        <a:cs typeface="+mn-cs"/>
                      </a:endParaRPr>
                    </a:p>
                  </a:txBody>
                  <a:tcPr marL="68580" marR="68580" marT="0" marB="0"/>
                </a:tc>
                <a:tc>
                  <a:txBody>
                    <a:bodyPr/>
                    <a:lstStyle/>
                    <a:p>
                      <a:r>
                        <a:rPr lang="en-US" altLang="zh-TW" sz="2000" b="0" dirty="0" smtClean="0">
                          <a:solidFill>
                            <a:schemeClr val="tx1"/>
                          </a:solidFill>
                        </a:rPr>
                        <a:t>1.</a:t>
                      </a:r>
                      <a:r>
                        <a:rPr lang="zh-TW" altLang="en-US" sz="2000" b="0" dirty="0" smtClean="0">
                          <a:solidFill>
                            <a:schemeClr val="tx1"/>
                          </a:solidFill>
                        </a:rPr>
                        <a:t>書面審查</a:t>
                      </a:r>
                      <a:r>
                        <a:rPr lang="en-US" altLang="zh-TW" sz="2000" b="0" dirty="0" smtClean="0">
                          <a:solidFill>
                            <a:schemeClr val="tx1"/>
                          </a:solidFill>
                        </a:rPr>
                        <a:t>(40%)</a:t>
                      </a:r>
                      <a:r>
                        <a:rPr lang="zh-TW" altLang="en-US" sz="2000" b="0" dirty="0" smtClean="0">
                          <a:solidFill>
                            <a:schemeClr val="tx1"/>
                          </a:solidFill>
                        </a:rPr>
                        <a:t>。</a:t>
                      </a:r>
                      <a:endParaRPr lang="en-US" altLang="zh-TW" sz="2000" b="0" dirty="0" smtClean="0">
                        <a:solidFill>
                          <a:schemeClr val="tx1"/>
                        </a:solidFill>
                      </a:endParaRPr>
                    </a:p>
                    <a:p>
                      <a:r>
                        <a:rPr lang="en-US" altLang="zh-TW" sz="2000" b="0" dirty="0" smtClean="0">
                          <a:solidFill>
                            <a:schemeClr val="tx1"/>
                          </a:solidFill>
                        </a:rPr>
                        <a:t>2.</a:t>
                      </a:r>
                      <a:r>
                        <a:rPr lang="zh-TW" altLang="en-US" sz="2000" b="0" dirty="0" smtClean="0">
                          <a:solidFill>
                            <a:schemeClr val="tx1"/>
                          </a:solidFill>
                        </a:rPr>
                        <a:t>術科測驗</a:t>
                      </a:r>
                      <a:r>
                        <a:rPr lang="en-US" altLang="zh-TW" sz="2000" b="0" dirty="0" smtClean="0">
                          <a:solidFill>
                            <a:schemeClr val="tx1"/>
                          </a:solidFill>
                        </a:rPr>
                        <a:t>(60%)</a:t>
                      </a:r>
                      <a:r>
                        <a:rPr lang="zh-TW" altLang="en-US" sz="2000" b="0" dirty="0" smtClean="0">
                          <a:solidFill>
                            <a:schemeClr val="tx1"/>
                          </a:solidFill>
                        </a:rPr>
                        <a:t>：自我介紹、</a:t>
                      </a:r>
                      <a:r>
                        <a:rPr lang="zh-TW" altLang="en-US" sz="2000" dirty="0" smtClean="0"/>
                        <a:t>口語表達</a:t>
                      </a:r>
                      <a:endParaRPr lang="zh-TW" altLang="en-US" sz="2000" b="0" dirty="0">
                        <a:solidFill>
                          <a:schemeClr val="tx1"/>
                        </a:solidFill>
                      </a:endParaRPr>
                    </a:p>
                  </a:txBody>
                  <a:tcPr marL="68580" marR="68580" marT="0" marB="0"/>
                </a:tc>
              </a:tr>
            </a:tbl>
          </a:graphicData>
        </a:graphic>
      </p:graphicFrame>
      <p:sp>
        <p:nvSpPr>
          <p:cNvPr id="6" name="標題 1"/>
          <p:cNvSpPr txBox="1">
            <a:spLocks/>
          </p:cNvSpPr>
          <p:nvPr/>
        </p:nvSpPr>
        <p:spPr>
          <a:xfrm>
            <a:off x="1043608" y="332656"/>
            <a:ext cx="7488832" cy="1084982"/>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zh-TW" altLang="en-US" sz="3200" dirty="0" smtClean="0"/>
              <a:t>臺北市 </a:t>
            </a:r>
            <a:r>
              <a:rPr lang="en-US" altLang="zh-TW" sz="3200" dirty="0" smtClean="0">
                <a:solidFill>
                  <a:srgbClr val="FF0000"/>
                </a:solidFill>
              </a:rPr>
              <a:t>105</a:t>
            </a:r>
            <a:r>
              <a:rPr lang="en-US" altLang="zh-TW" sz="3200" dirty="0" smtClean="0"/>
              <a:t> </a:t>
            </a:r>
            <a:r>
              <a:rPr lang="zh-TW" altLang="en-US" sz="3200" dirty="0" smtClean="0"/>
              <a:t>學年度高級中等學校特色招生專業群科</a:t>
            </a:r>
            <a:r>
              <a:rPr lang="en-US" altLang="zh-TW" sz="3200" dirty="0" smtClean="0"/>
              <a:t>(</a:t>
            </a:r>
            <a:r>
              <a:rPr lang="zh-TW" altLang="en-US" sz="3200" dirty="0" smtClean="0"/>
              <a:t>高職</a:t>
            </a:r>
            <a:r>
              <a:rPr lang="en-US" altLang="zh-TW" sz="3200" dirty="0" smtClean="0"/>
              <a:t>)</a:t>
            </a:r>
            <a:r>
              <a:rPr lang="zh-TW" altLang="en-US" sz="3200" dirty="0" smtClean="0"/>
              <a:t>甄選</a:t>
            </a:r>
            <a:endParaRPr lang="zh-TW" altLang="en-US" sz="3200" dirty="0"/>
          </a:p>
        </p:txBody>
      </p:sp>
      <p:sp>
        <p:nvSpPr>
          <p:cNvPr id="2" name="矩形 1"/>
          <p:cNvSpPr/>
          <p:nvPr/>
        </p:nvSpPr>
        <p:spPr>
          <a:xfrm>
            <a:off x="1187624" y="6381328"/>
            <a:ext cx="2297424" cy="369332"/>
          </a:xfrm>
          <a:prstGeom prst="rect">
            <a:avLst/>
          </a:prstGeom>
        </p:spPr>
        <p:txBody>
          <a:bodyPr wrap="none">
            <a:spAutoFit/>
          </a:bodyPr>
          <a:lstStyle/>
          <a:p>
            <a:r>
              <a:rPr lang="en-US" altLang="zh-TW" dirty="0">
                <a:solidFill>
                  <a:srgbClr val="7030A0"/>
                </a:solidFill>
              </a:rPr>
              <a:t>(</a:t>
            </a:r>
            <a:r>
              <a:rPr lang="zh-TW" altLang="en-US" dirty="0">
                <a:solidFill>
                  <a:srgbClr val="7030A0"/>
                </a:solidFill>
              </a:rPr>
              <a:t>以</a:t>
            </a:r>
            <a:r>
              <a:rPr lang="en-US" altLang="zh-TW" dirty="0">
                <a:solidFill>
                  <a:srgbClr val="7030A0"/>
                </a:solidFill>
              </a:rPr>
              <a:t>105</a:t>
            </a:r>
            <a:r>
              <a:rPr lang="zh-TW" altLang="en-US" dirty="0">
                <a:solidFill>
                  <a:srgbClr val="7030A0"/>
                </a:solidFill>
              </a:rPr>
              <a:t>年之資料為例</a:t>
            </a:r>
            <a:r>
              <a:rPr lang="en-US" altLang="zh-TW" dirty="0">
                <a:solidFill>
                  <a:srgbClr val="7030A0"/>
                </a:solidFill>
              </a:rPr>
              <a:t>)</a:t>
            </a:r>
            <a:endParaRPr lang="zh-TW" altLang="en-US" dirty="0">
              <a:solidFill>
                <a:srgbClr val="7030A0"/>
              </a:solidFill>
            </a:endParaRPr>
          </a:p>
        </p:txBody>
      </p:sp>
    </p:spTree>
    <p:extLst>
      <p:ext uri="{BB962C8B-B14F-4D97-AF65-F5344CB8AC3E}">
        <p14:creationId xmlns:p14="http://schemas.microsoft.com/office/powerpoint/2010/main" val="41636452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785939279"/>
              </p:ext>
            </p:extLst>
          </p:nvPr>
        </p:nvGraphicFramePr>
        <p:xfrm>
          <a:off x="1043608" y="1417638"/>
          <a:ext cx="7776863" cy="3523531"/>
        </p:xfrm>
        <a:graphic>
          <a:graphicData uri="http://schemas.openxmlformats.org/drawingml/2006/table">
            <a:tbl>
              <a:tblPr firstRow="1" firstCol="1" bandRow="1">
                <a:tableStyleId>{5C22544A-7EE6-4342-B048-85BDC9FD1C3A}</a:tableStyleId>
              </a:tblPr>
              <a:tblGrid>
                <a:gridCol w="1149623"/>
                <a:gridCol w="1420122"/>
                <a:gridCol w="5207118"/>
              </a:tblGrid>
              <a:tr h="1281284">
                <a:tc>
                  <a:txBody>
                    <a:bodyPr/>
                    <a:lstStyle/>
                    <a:p>
                      <a:pPr>
                        <a:spcAft>
                          <a:spcPts val="0"/>
                        </a:spcAft>
                      </a:pPr>
                      <a:r>
                        <a:rPr lang="zh-TW" altLang="zh-TW" sz="2000" kern="100" dirty="0" smtClean="0">
                          <a:effectLst/>
                          <a:latin typeface="微軟正黑體" panose="020B0604030504040204" pitchFamily="34" charset="-120"/>
                          <a:ea typeface="+mn-ea"/>
                        </a:rPr>
                        <a:t>育達家商</a:t>
                      </a:r>
                      <a:endParaRPr lang="zh-TW" altLang="zh-TW" sz="2000" kern="100" dirty="0">
                        <a:effectLst/>
                        <a:latin typeface="微軟正黑體" panose="020B0604030504040204" pitchFamily="34" charset="-120"/>
                        <a:ea typeface="+mn-ea"/>
                        <a:cs typeface="Times New Roman"/>
                      </a:endParaRPr>
                    </a:p>
                  </a:txBody>
                  <a:tcPr marL="68580" marR="68580" marT="0" marB="0"/>
                </a:tc>
                <a:tc>
                  <a:txBody>
                    <a:bodyPr/>
                    <a:lstStyle/>
                    <a:p>
                      <a:pPr marL="0" algn="l" defTabSz="914400" rtl="0" eaLnBrk="1" latinLnBrk="0" hangingPunct="1">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mn-cs"/>
                        </a:rPr>
                        <a:t>餐飲管理科</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mn-cs"/>
                        </a:rPr>
                        <a:t>烘焙實務廚藝專班</a:t>
                      </a:r>
                      <a:endParaRPr lang="zh-TW" sz="2000" b="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solidFill>
                      <a:schemeClr val="accent1">
                        <a:lumMod val="20000"/>
                        <a:lumOff val="80000"/>
                      </a:schemeClr>
                    </a:solidFill>
                  </a:tcPr>
                </a:tc>
                <a:tc>
                  <a:txBody>
                    <a:bodyPr/>
                    <a:lstStyle/>
                    <a:p>
                      <a:pPr>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Times New Roman"/>
                        </a:rPr>
                        <a:t>一、術科測驗</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cs typeface="Times New Roman"/>
                        </a:rPr>
                        <a:t>50%</a:t>
                      </a: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Times New Roman"/>
                        </a:rPr>
                        <a:t>：</a:t>
                      </a:r>
                      <a:r>
                        <a:rPr lang="zh-TW" altLang="en-US" sz="2000" b="0" dirty="0" smtClean="0">
                          <a:solidFill>
                            <a:schemeClr val="tx1"/>
                          </a:solidFill>
                        </a:rPr>
                        <a:t>捏花</a:t>
                      </a:r>
                      <a:endPar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Times New Roman"/>
                      </a:endParaRPr>
                    </a:p>
                    <a:p>
                      <a:pPr>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cs typeface="Times New Roman"/>
                        </a:rPr>
                        <a:t>二、書面審查</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cs typeface="Times New Roman"/>
                        </a:rPr>
                        <a:t>30%</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b="0" kern="100" dirty="0" smtClean="0">
                          <a:solidFill>
                            <a:schemeClr val="tx1"/>
                          </a:solidFill>
                          <a:effectLst/>
                          <a:latin typeface="微軟正黑體" panose="020B0604030504040204" pitchFamily="34" charset="-120"/>
                          <a:ea typeface="微軟正黑體" panose="020B0604030504040204" pitchFamily="34" charset="-120"/>
                        </a:rPr>
                        <a:t>三、面試</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20%</a:t>
                      </a:r>
                      <a:endParaRPr lang="zh-TW"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solidFill>
                      <a:schemeClr val="accent1">
                        <a:lumMod val="20000"/>
                        <a:lumOff val="80000"/>
                      </a:schemeClr>
                    </a:solidFill>
                  </a:tcPr>
                </a:tc>
              </a:tr>
              <a:tr h="960963">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協和祐德高中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汽車科</a:t>
                      </a:r>
                      <a:r>
                        <a:rPr lang="en-US" sz="2000" b="0" kern="100" dirty="0">
                          <a:solidFill>
                            <a:schemeClr val="tx1"/>
                          </a:solidFill>
                          <a:effectLst/>
                          <a:latin typeface="微軟正黑體" panose="020B0604030504040204" pitchFamily="34" charset="-120"/>
                          <a:ea typeface="微軟正黑體" panose="020B0604030504040204" pitchFamily="34" charset="-120"/>
                        </a:rPr>
                        <a:t>(</a:t>
                      </a:r>
                      <a:r>
                        <a:rPr lang="zh-TW" sz="2000" b="0" kern="100" dirty="0">
                          <a:solidFill>
                            <a:schemeClr val="tx1"/>
                          </a:solidFill>
                          <a:effectLst/>
                          <a:latin typeface="微軟正黑體" panose="020B0604030504040204" pitchFamily="34" charset="-120"/>
                          <a:ea typeface="微軟正黑體" panose="020B0604030504040204" pitchFamily="34" charset="-120"/>
                        </a:rPr>
                        <a:t>重型機車維修班</a:t>
                      </a:r>
                      <a:r>
                        <a:rPr lang="en-US" sz="2000" b="0" kern="100" dirty="0">
                          <a:solidFill>
                            <a:schemeClr val="tx1"/>
                          </a:solidFill>
                          <a:effectLst/>
                          <a:latin typeface="微軟正黑體" panose="020B0604030504040204" pitchFamily="34" charset="-120"/>
                          <a:ea typeface="微軟正黑體" panose="020B0604030504040204" pitchFamily="34" charset="-120"/>
                        </a:rPr>
                        <a:t>)</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rPr>
                        <a:t>術科測驗成績</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(40</a:t>
                      </a: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rPr>
                        <a:t>％</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a:t>
                      </a:r>
                    </a:p>
                    <a:p>
                      <a:pPr>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rPr>
                        <a:t>面談成績</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(40</a:t>
                      </a: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rPr>
                        <a:t>％</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a:t>
                      </a:r>
                    </a:p>
                    <a:p>
                      <a:pPr>
                        <a:spcAft>
                          <a:spcPts val="0"/>
                        </a:spcAft>
                      </a:pP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rPr>
                        <a:t>書面審查成績</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(20</a:t>
                      </a:r>
                      <a:r>
                        <a:rPr lang="zh-TW" altLang="en-US" sz="2000" b="0" kern="100" dirty="0" smtClean="0">
                          <a:solidFill>
                            <a:schemeClr val="tx1"/>
                          </a:solidFill>
                          <a:effectLst/>
                          <a:latin typeface="微軟正黑體" panose="020B0604030504040204" pitchFamily="34" charset="-120"/>
                          <a:ea typeface="微軟正黑體" panose="020B0604030504040204" pitchFamily="34" charset="-120"/>
                        </a:rPr>
                        <a:t>％</a:t>
                      </a:r>
                      <a:r>
                        <a:rPr lang="en-US" altLang="zh-TW" sz="2000" b="0" kern="100" dirty="0" smtClean="0">
                          <a:solidFill>
                            <a:schemeClr val="tx1"/>
                          </a:solidFill>
                          <a:effectLst/>
                          <a:latin typeface="微軟正黑體" panose="020B0604030504040204" pitchFamily="34" charset="-120"/>
                          <a:ea typeface="微軟正黑體" panose="020B0604030504040204" pitchFamily="34" charset="-120"/>
                        </a:rPr>
                        <a:t>)</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r>
              <a:tr h="12812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100" dirty="0" smtClean="0">
                          <a:effectLst/>
                          <a:latin typeface="微軟正黑體" panose="020B0604030504040204" pitchFamily="34" charset="-120"/>
                          <a:ea typeface="+mn-ea"/>
                        </a:rPr>
                        <a:t>景文高中</a:t>
                      </a:r>
                      <a:endParaRPr lang="zh-TW" altLang="zh-TW" sz="2000" kern="100" dirty="0" smtClean="0">
                        <a:effectLst/>
                        <a:latin typeface="微軟正黑體" panose="020B0604030504040204" pitchFamily="34" charset="-120"/>
                        <a:ea typeface="+mn-ea"/>
                        <a:cs typeface="Times New Roman"/>
                      </a:endParaRPr>
                    </a:p>
                    <a:p>
                      <a:pP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應用外語科</a:t>
                      </a:r>
                      <a:r>
                        <a:rPr lang="en-US" sz="2000" kern="100" dirty="0">
                          <a:effectLst/>
                          <a:latin typeface="微軟正黑體" panose="020B0604030504040204" pitchFamily="34" charset="-120"/>
                          <a:ea typeface="微軟正黑體" panose="020B0604030504040204" pitchFamily="34" charset="-120"/>
                        </a:rPr>
                        <a:t>(</a:t>
                      </a:r>
                      <a:r>
                        <a:rPr lang="zh-TW" sz="2000" kern="100" dirty="0">
                          <a:effectLst/>
                          <a:latin typeface="微軟正黑體" panose="020B0604030504040204" pitchFamily="34" charset="-120"/>
                          <a:ea typeface="微軟正黑體" panose="020B0604030504040204" pitchFamily="34" charset="-120"/>
                        </a:rPr>
                        <a:t>英文組</a:t>
                      </a:r>
                      <a:r>
                        <a:rPr lang="en-US" sz="2000" kern="100" dirty="0">
                          <a:effectLst/>
                          <a:latin typeface="微軟正黑體" panose="020B0604030504040204" pitchFamily="34" charset="-120"/>
                          <a:ea typeface="微軟正黑體" panose="020B0604030504040204" pitchFamily="34" charset="-120"/>
                        </a:rPr>
                        <a:t>)</a:t>
                      </a:r>
                      <a:r>
                        <a:rPr lang="zh-TW" sz="2000" kern="100" dirty="0">
                          <a:effectLst/>
                          <a:latin typeface="微軟正黑體" panose="020B0604030504040204" pitchFamily="34" charset="-120"/>
                          <a:ea typeface="微軟正黑體" panose="020B0604030504040204" pitchFamily="34" charset="-120"/>
                        </a:rPr>
                        <a:t>–航空服務特色班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英語</a:t>
                      </a:r>
                      <a:r>
                        <a:rPr lang="zh-TW" sz="2000" kern="100" dirty="0" smtClean="0">
                          <a:effectLst/>
                          <a:latin typeface="微軟正黑體" panose="020B0604030504040204" pitchFamily="34" charset="-120"/>
                          <a:ea typeface="微軟正黑體" panose="020B0604030504040204" pitchFamily="34" charset="-120"/>
                        </a:rPr>
                        <a:t>口試</a:t>
                      </a:r>
                      <a:r>
                        <a:rPr lang="en-US" altLang="zh-TW" sz="2000" kern="100" dirty="0" smtClean="0">
                          <a:effectLst/>
                          <a:latin typeface="微軟正黑體" panose="020B0604030504040204" pitchFamily="34" charset="-120"/>
                          <a:ea typeface="微軟正黑體" panose="020B0604030504040204" pitchFamily="34" charset="-120"/>
                        </a:rPr>
                        <a:t>9</a:t>
                      </a:r>
                      <a:r>
                        <a:rPr lang="en-US" sz="2000" kern="100" dirty="0" smtClean="0">
                          <a:effectLst/>
                          <a:latin typeface="微軟正黑體" panose="020B0604030504040204" pitchFamily="34" charset="-120"/>
                          <a:ea typeface="微軟正黑體" panose="020B0604030504040204" pitchFamily="34" charset="-120"/>
                        </a:rPr>
                        <a:t>0</a:t>
                      </a:r>
                      <a:r>
                        <a:rPr lang="zh-TW" sz="2000" kern="100" dirty="0">
                          <a:effectLst/>
                          <a:latin typeface="微軟正黑體" panose="020B0604030504040204" pitchFamily="34" charset="-120"/>
                          <a:ea typeface="微軟正黑體" panose="020B0604030504040204" pitchFamily="34" charset="-120"/>
                        </a:rPr>
                        <a:t>分，英文能力</a:t>
                      </a:r>
                      <a:r>
                        <a:rPr lang="zh-TW" sz="2000" kern="100" dirty="0" smtClean="0">
                          <a:effectLst/>
                          <a:latin typeface="微軟正黑體" panose="020B0604030504040204" pitchFamily="34" charset="-120"/>
                          <a:ea typeface="微軟正黑體" panose="020B0604030504040204" pitchFamily="34" charset="-120"/>
                        </a:rPr>
                        <a:t>審查</a:t>
                      </a:r>
                      <a:r>
                        <a:rPr lang="en-US" altLang="zh-TW" sz="2000" kern="100" dirty="0" smtClean="0">
                          <a:effectLst/>
                          <a:latin typeface="微軟正黑體" panose="020B0604030504040204" pitchFamily="34" charset="-120"/>
                          <a:ea typeface="微軟正黑體" panose="020B0604030504040204" pitchFamily="34" charset="-120"/>
                        </a:rPr>
                        <a:t>10</a:t>
                      </a:r>
                      <a:r>
                        <a:rPr lang="zh-TW" altLang="en-US" sz="2000" kern="100" dirty="0" smtClean="0">
                          <a:effectLst/>
                          <a:latin typeface="微軟正黑體" panose="020B0604030504040204" pitchFamily="34" charset="-120"/>
                          <a:ea typeface="微軟正黑體" panose="020B0604030504040204" pitchFamily="34" charset="-120"/>
                        </a:rPr>
                        <a:t>分</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bl>
          </a:graphicData>
        </a:graphic>
      </p:graphicFrame>
      <p:sp>
        <p:nvSpPr>
          <p:cNvPr id="7" name="標題 1"/>
          <p:cNvSpPr txBox="1">
            <a:spLocks/>
          </p:cNvSpPr>
          <p:nvPr/>
        </p:nvSpPr>
        <p:spPr>
          <a:xfrm>
            <a:off x="1043608" y="332656"/>
            <a:ext cx="7488832" cy="1084982"/>
          </a:xfrm>
          <a:prstGeom prst="rect">
            <a:avLst/>
          </a:prstGeom>
        </p:spPr>
        <p:txBody>
          <a:bodyPr anchor="ctr">
            <a:normAutofit fontScale="90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dirty="0" smtClean="0"/>
              <a:t>臺北市 </a:t>
            </a:r>
            <a:r>
              <a:rPr lang="en-US" altLang="zh-TW" dirty="0" smtClean="0">
                <a:solidFill>
                  <a:srgbClr val="FF0000"/>
                </a:solidFill>
              </a:rPr>
              <a:t>105</a:t>
            </a:r>
            <a:r>
              <a:rPr lang="en-US" altLang="zh-TW" dirty="0" smtClean="0"/>
              <a:t> </a:t>
            </a:r>
            <a:r>
              <a:rPr lang="zh-TW" altLang="en-US" dirty="0" smtClean="0"/>
              <a:t>學年度高級中等學校特色招生專業群科</a:t>
            </a:r>
            <a:r>
              <a:rPr lang="en-US" altLang="zh-TW" dirty="0" smtClean="0"/>
              <a:t>(</a:t>
            </a:r>
            <a:r>
              <a:rPr lang="zh-TW" altLang="en-US" dirty="0" smtClean="0"/>
              <a:t>高職</a:t>
            </a:r>
            <a:r>
              <a:rPr lang="en-US" altLang="zh-TW" dirty="0" smtClean="0"/>
              <a:t>)</a:t>
            </a:r>
            <a:r>
              <a:rPr lang="zh-TW" altLang="en-US" dirty="0" smtClean="0"/>
              <a:t>甄選</a:t>
            </a:r>
            <a:endParaRPr lang="zh-TW" altLang="en-US" dirty="0"/>
          </a:p>
        </p:txBody>
      </p:sp>
      <p:sp>
        <p:nvSpPr>
          <p:cNvPr id="2" name="矩形 1"/>
          <p:cNvSpPr/>
          <p:nvPr/>
        </p:nvSpPr>
        <p:spPr>
          <a:xfrm>
            <a:off x="1043608" y="5373216"/>
            <a:ext cx="2297424" cy="369332"/>
          </a:xfrm>
          <a:prstGeom prst="rect">
            <a:avLst/>
          </a:prstGeom>
        </p:spPr>
        <p:txBody>
          <a:bodyPr wrap="none">
            <a:spAutoFit/>
          </a:bodyPr>
          <a:lstStyle/>
          <a:p>
            <a:r>
              <a:rPr lang="en-US" altLang="zh-TW" dirty="0">
                <a:solidFill>
                  <a:srgbClr val="7030A0"/>
                </a:solidFill>
              </a:rPr>
              <a:t>(</a:t>
            </a:r>
            <a:r>
              <a:rPr lang="zh-TW" altLang="en-US" dirty="0">
                <a:solidFill>
                  <a:srgbClr val="7030A0"/>
                </a:solidFill>
              </a:rPr>
              <a:t>以</a:t>
            </a:r>
            <a:r>
              <a:rPr lang="en-US" altLang="zh-TW" dirty="0">
                <a:solidFill>
                  <a:srgbClr val="7030A0"/>
                </a:solidFill>
              </a:rPr>
              <a:t>105</a:t>
            </a:r>
            <a:r>
              <a:rPr lang="zh-TW" altLang="en-US" dirty="0">
                <a:solidFill>
                  <a:srgbClr val="7030A0"/>
                </a:solidFill>
              </a:rPr>
              <a:t>年之資料為例</a:t>
            </a:r>
            <a:r>
              <a:rPr lang="en-US" altLang="zh-TW" dirty="0">
                <a:solidFill>
                  <a:srgbClr val="7030A0"/>
                </a:solidFill>
              </a:rPr>
              <a:t>)</a:t>
            </a:r>
            <a:endParaRPr lang="zh-TW" altLang="en-US" dirty="0">
              <a:solidFill>
                <a:srgbClr val="7030A0"/>
              </a:solidFill>
            </a:endParaRPr>
          </a:p>
        </p:txBody>
      </p:sp>
    </p:spTree>
    <p:extLst>
      <p:ext uri="{BB962C8B-B14F-4D97-AF65-F5344CB8AC3E}">
        <p14:creationId xmlns:p14="http://schemas.microsoft.com/office/powerpoint/2010/main" val="24773283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51113613"/>
              </p:ext>
            </p:extLst>
          </p:nvPr>
        </p:nvGraphicFramePr>
        <p:xfrm>
          <a:off x="1053235" y="1216989"/>
          <a:ext cx="7632848" cy="5197510"/>
        </p:xfrm>
        <a:graphic>
          <a:graphicData uri="http://schemas.openxmlformats.org/drawingml/2006/table">
            <a:tbl>
              <a:tblPr firstRow="1" firstCol="1" bandRow="1">
                <a:tableStyleId>{5C22544A-7EE6-4342-B048-85BDC9FD1C3A}</a:tableStyleId>
              </a:tblPr>
              <a:tblGrid>
                <a:gridCol w="1128336"/>
                <a:gridCol w="3110151"/>
                <a:gridCol w="3394361"/>
              </a:tblGrid>
              <a:tr h="1362873">
                <a:tc rowSpan="5">
                  <a:txBody>
                    <a:bodyPr/>
                    <a:lstStyle/>
                    <a:p>
                      <a:pPr>
                        <a:spcAft>
                          <a:spcPts val="0"/>
                        </a:spcAft>
                      </a:pPr>
                      <a:r>
                        <a:rPr lang="zh-TW" altLang="zh-TW" sz="2000" kern="100" dirty="0" smtClean="0">
                          <a:effectLst/>
                          <a:latin typeface="微軟正黑體" panose="020B0604030504040204" pitchFamily="34" charset="-120"/>
                          <a:ea typeface="+mn-ea"/>
                        </a:rPr>
                        <a:t>景文高中</a:t>
                      </a:r>
                      <a:endParaRPr lang="zh-TW" altLang="zh-TW" sz="2000" kern="100" dirty="0" smtClean="0">
                        <a:effectLst/>
                        <a:latin typeface="微軟正黑體" panose="020B0604030504040204" pitchFamily="34" charset="-120"/>
                        <a:ea typeface="+mn-ea"/>
                        <a:cs typeface="Times New Roman"/>
                      </a:endParaRPr>
                    </a:p>
                    <a:p>
                      <a:pPr>
                        <a:spcAft>
                          <a:spcPts val="0"/>
                        </a:spcAft>
                      </a:pPr>
                      <a:r>
                        <a:rPr lang="en-US" sz="2000" kern="100" dirty="0">
                          <a:effectLst/>
                          <a:latin typeface="微軟正黑體" panose="020B0604030504040204" pitchFamily="34" charset="-120"/>
                          <a:ea typeface="微軟正黑體" panose="020B0604030504040204" pitchFamily="34" charset="-120"/>
                        </a:rPr>
                        <a:t> </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algn="l" rtl="0" eaLnBrk="1" latinLnBrk="0" hangingPunct="1">
                        <a:spcAft>
                          <a:spcPts val="0"/>
                        </a:spcAft>
                      </a:pP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普通科－優人表演藝術班</a:t>
                      </a:r>
                    </a:p>
                  </a:txBody>
                  <a:tcPr marL="68580" marR="68580" marT="0" marB="0">
                    <a:solidFill>
                      <a:schemeClr val="accent1">
                        <a:lumMod val="20000"/>
                        <a:lumOff val="80000"/>
                      </a:schemeClr>
                    </a:solidFill>
                  </a:tcPr>
                </a:tc>
                <a:tc>
                  <a:txBody>
                    <a:bodyPr/>
                    <a:lstStyle/>
                    <a:p>
                      <a:pPr marL="0" algn="l" rtl="0" eaLnBrk="1" latinLnBrk="0" hangingPunct="1">
                        <a:spcAft>
                          <a:spcPts val="0"/>
                        </a:spcAft>
                      </a:pP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1</a:t>
                      </a: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任選</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器樂</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20</a:t>
                      </a: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a:t>
                      </a:r>
                    </a:p>
                    <a:p>
                      <a:pPr marL="0" algn="l" rtl="0" eaLnBrk="1" latinLnBrk="0" hangingPunct="1">
                        <a:spcAft>
                          <a:spcPts val="0"/>
                        </a:spcAft>
                      </a:pP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2.</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自選</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肢體創意表演</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20</a:t>
                      </a: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a:t>
                      </a:r>
                    </a:p>
                    <a:p>
                      <a:pPr marL="0" algn="l" rtl="0" eaLnBrk="1" latinLnBrk="0" hangingPunct="1">
                        <a:spcAft>
                          <a:spcPts val="0"/>
                        </a:spcAft>
                      </a:pP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3.</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現場音感</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測驗</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20%</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 </a:t>
                      </a:r>
                      <a:endPar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endParaRPr>
                    </a:p>
                    <a:p>
                      <a:pPr marL="0" algn="l" rtl="0" eaLnBrk="1" latinLnBrk="0" hangingPunct="1">
                        <a:spcAft>
                          <a:spcPts val="0"/>
                        </a:spcAft>
                      </a:pP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4.</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體能潛</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力測驗</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20%</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a:t>
                      </a:r>
                    </a:p>
                    <a:p>
                      <a:pPr marL="0" algn="l" rtl="0" eaLnBrk="1" latinLnBrk="0" hangingPunct="1">
                        <a:spcAft>
                          <a:spcPts val="0"/>
                        </a:spcAft>
                      </a:pPr>
                      <a:r>
                        <a:rPr kumimoji="0" lang="en-US" alt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5.</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面試</a:t>
                      </a: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20%</a:t>
                      </a:r>
                      <a:endPar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solidFill>
                      <a:schemeClr val="accent1">
                        <a:lumMod val="20000"/>
                        <a:lumOff val="80000"/>
                      </a:schemeClr>
                    </a:solidFill>
                  </a:tcPr>
                </a:tc>
              </a:tr>
              <a:tr h="545149">
                <a:tc vMerge="1">
                  <a:txBody>
                    <a:bodyPr/>
                    <a:lstStyle/>
                    <a:p>
                      <a:endParaRPr lang="zh-TW" altLang="en-US"/>
                    </a:p>
                  </a:txBody>
                  <a:tcPr/>
                </a:tc>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資訊科</a:t>
                      </a:r>
                      <a:r>
                        <a:rPr lang="en-US" altLang="zh-TW" sz="2000" kern="100" dirty="0" smtClean="0">
                          <a:effectLst/>
                          <a:latin typeface="微軟正黑體" panose="020B0604030504040204" pitchFamily="34" charset="-120"/>
                          <a:ea typeface="微軟正黑體" panose="020B0604030504040204" pitchFamily="34" charset="-120"/>
                          <a:cs typeface="Times New Roman"/>
                        </a:rPr>
                        <a:t>-APP</a:t>
                      </a:r>
                      <a:r>
                        <a:rPr lang="zh-TW" altLang="en-US" sz="2000" kern="100" dirty="0" smtClean="0">
                          <a:effectLst/>
                          <a:latin typeface="微軟正黑體" panose="020B0604030504040204" pitchFamily="34" charset="-120"/>
                          <a:ea typeface="微軟正黑體" panose="020B0604030504040204" pitchFamily="34" charset="-120"/>
                          <a:cs typeface="Times New Roman"/>
                        </a:rPr>
                        <a:t>設計班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en-US" sz="2000" b="0" dirty="0" smtClean="0"/>
                        <a:t>術科測驗 </a:t>
                      </a:r>
                      <a:r>
                        <a:rPr lang="en-US" altLang="zh-TW" sz="2000" b="0" dirty="0" smtClean="0"/>
                        <a:t>80%</a:t>
                      </a:r>
                      <a:r>
                        <a:rPr lang="zh-TW" altLang="en-US" sz="2000" b="0" dirty="0" smtClean="0"/>
                        <a:t>，書面資料審查 </a:t>
                      </a:r>
                      <a:r>
                        <a:rPr lang="en-US" altLang="zh-TW" sz="2000" b="0" dirty="0" smtClean="0"/>
                        <a:t>20%</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r h="1635448">
                <a:tc vMerge="1">
                  <a:txBody>
                    <a:bodyPr/>
                    <a:lstStyle/>
                    <a:p>
                      <a:pPr>
                        <a:spcAft>
                          <a:spcPts val="0"/>
                        </a:spcAft>
                      </a:pPr>
                      <a:endParaRPr lang="zh-TW" sz="20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廣告設計科</a:t>
                      </a:r>
                      <a:r>
                        <a:rPr lang="en-US" sz="2000" kern="100" dirty="0" smtClean="0">
                          <a:effectLst/>
                          <a:latin typeface="微軟正黑體" panose="020B0604030504040204" pitchFamily="34" charset="-120"/>
                          <a:ea typeface="微軟正黑體" panose="020B0604030504040204" pitchFamily="34" charset="-120"/>
                        </a:rPr>
                        <a:t>(</a:t>
                      </a:r>
                      <a:r>
                        <a:rPr lang="zh-TW" altLang="en-US" sz="2000" kern="100" dirty="0" smtClean="0">
                          <a:effectLst/>
                          <a:latin typeface="微軟正黑體" panose="020B0604030504040204" pitchFamily="34" charset="-120"/>
                          <a:ea typeface="微軟正黑體" panose="020B0604030504040204" pitchFamily="34" charset="-120"/>
                        </a:rPr>
                        <a:t>動漫及創意設計班</a:t>
                      </a:r>
                      <a:r>
                        <a:rPr lang="en-US" sz="2000" kern="100" dirty="0" smtClean="0">
                          <a:effectLst/>
                          <a:latin typeface="微軟正黑體" panose="020B0604030504040204" pitchFamily="34" charset="-120"/>
                          <a:ea typeface="微軟正黑體" panose="020B0604030504040204" pitchFamily="34" charset="-120"/>
                        </a:rPr>
                        <a:t>)</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en-US" sz="2000" dirty="0" smtClean="0"/>
                        <a:t>錄取門檻：國中教育會考國文、英語、數學、社會、自然等科目成績均須通過「基礎」等級。</a:t>
                      </a:r>
                      <a:endParaRPr lang="en-US" altLang="zh-TW" sz="2000" dirty="0" smtClean="0"/>
                    </a:p>
                    <a:p>
                      <a:pPr>
                        <a:spcAft>
                          <a:spcPts val="0"/>
                        </a:spcAft>
                      </a:pPr>
                      <a:r>
                        <a:rPr lang="zh-TW" altLang="en-US" sz="2000" dirty="0" smtClean="0"/>
                        <a:t>甄選項目：設計繪畫術科測驗</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r h="625510">
                <a:tc vMerge="1">
                  <a:txBody>
                    <a:bodyPr/>
                    <a:lstStyle/>
                    <a:p>
                      <a:pP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mn-cs"/>
                        </a:rPr>
                        <a:t>多媒體設計科</a:t>
                      </a:r>
                      <a:r>
                        <a:rPr lang="en-US" altLang="zh-TW" sz="2000" kern="100" dirty="0" smtClean="0">
                          <a:effectLst/>
                          <a:latin typeface="微軟正黑體" panose="020B0604030504040204" pitchFamily="34" charset="-120"/>
                          <a:ea typeface="微軟正黑體" panose="020B0604030504040204" pitchFamily="34" charset="-120"/>
                          <a:cs typeface="+mn-cs"/>
                        </a:rPr>
                        <a:t>-</a:t>
                      </a:r>
                      <a:r>
                        <a:rPr lang="zh-TW" altLang="en-US" sz="2000" kern="100" dirty="0" smtClean="0">
                          <a:effectLst/>
                          <a:latin typeface="微軟正黑體" panose="020B0604030504040204" pitchFamily="34" charset="-120"/>
                          <a:ea typeface="微軟正黑體" panose="020B0604030504040204" pitchFamily="34" charset="-120"/>
                          <a:cs typeface="+mn-cs"/>
                        </a:rPr>
                        <a:t>動畫及微電影設計班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en-US" sz="2000" dirty="0" smtClean="0"/>
                        <a:t>術科測驗 </a:t>
                      </a:r>
                      <a:r>
                        <a:rPr lang="en-US" altLang="zh-TW" sz="2000" dirty="0" smtClean="0"/>
                        <a:t>80%</a:t>
                      </a:r>
                      <a:r>
                        <a:rPr lang="zh-TW" altLang="en-US" sz="2000" dirty="0" smtClean="0"/>
                        <a:t>，書面資料審查 </a:t>
                      </a:r>
                      <a:r>
                        <a:rPr lang="en-US" altLang="zh-TW" sz="2000" dirty="0" smtClean="0"/>
                        <a:t>20%</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r h="545149">
                <a:tc vMerge="1">
                  <a:txBody>
                    <a:bodyPr/>
                    <a:lstStyle/>
                    <a:p>
                      <a:endParaRPr lang="zh-TW" altLang="en-US"/>
                    </a:p>
                  </a:txBody>
                  <a:tcPr/>
                </a:tc>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室內空間設計科</a:t>
                      </a:r>
                      <a:r>
                        <a:rPr lang="en-US" altLang="zh-TW" sz="2000" kern="100" dirty="0" smtClean="0">
                          <a:effectLst/>
                          <a:latin typeface="微軟正黑體" panose="020B0604030504040204" pitchFamily="34" charset="-120"/>
                          <a:ea typeface="微軟正黑體" panose="020B0604030504040204" pitchFamily="34" charset="-120"/>
                          <a:cs typeface="Times New Roman"/>
                        </a:rPr>
                        <a:t>-</a:t>
                      </a:r>
                      <a:r>
                        <a:rPr lang="zh-TW" altLang="en-US" sz="2000" kern="100" dirty="0" smtClean="0">
                          <a:effectLst/>
                          <a:latin typeface="微軟正黑體" panose="020B0604030504040204" pitchFamily="34" charset="-120"/>
                          <a:ea typeface="微軟正黑體" panose="020B0604030504040204" pitchFamily="34" charset="-120"/>
                          <a:cs typeface="Times New Roman"/>
                        </a:rPr>
                        <a:t>住家及商店設計班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en-US" sz="2000" dirty="0" smtClean="0"/>
                        <a:t>術科測驗 </a:t>
                      </a:r>
                      <a:r>
                        <a:rPr lang="en-US" altLang="zh-TW" sz="2000" dirty="0" smtClean="0"/>
                        <a:t>80%</a:t>
                      </a:r>
                      <a:r>
                        <a:rPr lang="zh-TW" altLang="en-US" sz="2000" dirty="0" smtClean="0"/>
                        <a:t>，書面資料審查 </a:t>
                      </a:r>
                      <a:r>
                        <a:rPr lang="en-US" altLang="zh-TW" sz="2000" dirty="0" smtClean="0"/>
                        <a:t>20%</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bl>
          </a:graphicData>
        </a:graphic>
      </p:graphicFrame>
      <p:sp>
        <p:nvSpPr>
          <p:cNvPr id="6" name="標題 1"/>
          <p:cNvSpPr txBox="1">
            <a:spLocks/>
          </p:cNvSpPr>
          <p:nvPr/>
        </p:nvSpPr>
        <p:spPr>
          <a:xfrm>
            <a:off x="1053235" y="116632"/>
            <a:ext cx="7488832" cy="1084982"/>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zh-TW" altLang="en-US" sz="3200" dirty="0" smtClean="0"/>
              <a:t>臺北市 </a:t>
            </a:r>
            <a:r>
              <a:rPr lang="en-US" altLang="zh-TW" sz="3200" dirty="0" smtClean="0">
                <a:solidFill>
                  <a:srgbClr val="FF0000"/>
                </a:solidFill>
              </a:rPr>
              <a:t>105</a:t>
            </a:r>
            <a:r>
              <a:rPr lang="en-US" altLang="zh-TW" sz="3200" dirty="0" smtClean="0"/>
              <a:t> </a:t>
            </a:r>
            <a:r>
              <a:rPr lang="zh-TW" altLang="en-US" sz="3200" dirty="0" smtClean="0"/>
              <a:t>學年度高級中等學校特色招生專業群科</a:t>
            </a:r>
            <a:r>
              <a:rPr lang="en-US" altLang="zh-TW" sz="3200" dirty="0" smtClean="0"/>
              <a:t>(</a:t>
            </a:r>
            <a:r>
              <a:rPr lang="zh-TW" altLang="en-US" sz="3200" dirty="0" smtClean="0"/>
              <a:t>高職</a:t>
            </a:r>
            <a:r>
              <a:rPr lang="en-US" altLang="zh-TW" sz="3200" dirty="0" smtClean="0"/>
              <a:t>)</a:t>
            </a:r>
            <a:r>
              <a:rPr lang="zh-TW" altLang="en-US" sz="3200" dirty="0" smtClean="0"/>
              <a:t>甄選</a:t>
            </a:r>
            <a:endParaRPr lang="zh-TW" altLang="en-US" sz="3200" dirty="0"/>
          </a:p>
        </p:txBody>
      </p:sp>
      <p:sp>
        <p:nvSpPr>
          <p:cNvPr id="2" name="矩形 1"/>
          <p:cNvSpPr/>
          <p:nvPr/>
        </p:nvSpPr>
        <p:spPr>
          <a:xfrm>
            <a:off x="1259632" y="6488668"/>
            <a:ext cx="2297424" cy="369332"/>
          </a:xfrm>
          <a:prstGeom prst="rect">
            <a:avLst/>
          </a:prstGeom>
        </p:spPr>
        <p:txBody>
          <a:bodyPr wrap="none">
            <a:spAutoFit/>
          </a:bodyPr>
          <a:lstStyle/>
          <a:p>
            <a:r>
              <a:rPr lang="en-US" altLang="zh-TW" dirty="0">
                <a:solidFill>
                  <a:srgbClr val="7030A0"/>
                </a:solidFill>
              </a:rPr>
              <a:t>(</a:t>
            </a:r>
            <a:r>
              <a:rPr lang="zh-TW" altLang="en-US" dirty="0">
                <a:solidFill>
                  <a:srgbClr val="7030A0"/>
                </a:solidFill>
              </a:rPr>
              <a:t>以</a:t>
            </a:r>
            <a:r>
              <a:rPr lang="en-US" altLang="zh-TW" dirty="0">
                <a:solidFill>
                  <a:srgbClr val="7030A0"/>
                </a:solidFill>
              </a:rPr>
              <a:t>105</a:t>
            </a:r>
            <a:r>
              <a:rPr lang="zh-TW" altLang="en-US" dirty="0">
                <a:solidFill>
                  <a:srgbClr val="7030A0"/>
                </a:solidFill>
              </a:rPr>
              <a:t>年之資料為例</a:t>
            </a:r>
            <a:r>
              <a:rPr lang="en-US" altLang="zh-TW" dirty="0">
                <a:solidFill>
                  <a:srgbClr val="7030A0"/>
                </a:solidFill>
              </a:rPr>
              <a:t>)</a:t>
            </a:r>
            <a:endParaRPr lang="zh-TW" altLang="en-US" dirty="0">
              <a:solidFill>
                <a:srgbClr val="7030A0"/>
              </a:solidFill>
            </a:endParaRPr>
          </a:p>
        </p:txBody>
      </p:sp>
    </p:spTree>
    <p:extLst>
      <p:ext uri="{BB962C8B-B14F-4D97-AF65-F5344CB8AC3E}">
        <p14:creationId xmlns:p14="http://schemas.microsoft.com/office/powerpoint/2010/main" val="7900231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082174590"/>
              </p:ext>
            </p:extLst>
          </p:nvPr>
        </p:nvGraphicFramePr>
        <p:xfrm>
          <a:off x="1043609" y="1232716"/>
          <a:ext cx="7704854" cy="4876800"/>
        </p:xfrm>
        <a:graphic>
          <a:graphicData uri="http://schemas.openxmlformats.org/drawingml/2006/table">
            <a:tbl>
              <a:tblPr firstRow="1" firstCol="1" bandRow="1">
                <a:tableStyleId>{5C22544A-7EE6-4342-B048-85BDC9FD1C3A}</a:tableStyleId>
              </a:tblPr>
              <a:tblGrid>
                <a:gridCol w="1148971"/>
                <a:gridCol w="3129500"/>
                <a:gridCol w="3426383"/>
              </a:tblGrid>
              <a:tr h="578050">
                <a:tc rowSpan="2">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泰北高中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algn="l" defTabSz="914400" rtl="0" eaLnBrk="1" latinLnBrk="0" hangingPunct="1">
                        <a:spcAft>
                          <a:spcPts val="0"/>
                        </a:spcAft>
                      </a:pPr>
                      <a:r>
                        <a:rPr kumimoji="0" lang="zh-TW" sz="2000" b="0" kern="100" dirty="0">
                          <a:solidFill>
                            <a:schemeClr val="tx1"/>
                          </a:solidFill>
                          <a:effectLst/>
                          <a:latin typeface="+mn-lt"/>
                          <a:ea typeface="+mn-ea"/>
                          <a:cs typeface="+mn-cs"/>
                        </a:rPr>
                        <a:t>資訊</a:t>
                      </a:r>
                      <a:r>
                        <a:rPr kumimoji="0" lang="zh-TW" sz="2000" b="0" kern="100" dirty="0" smtClean="0">
                          <a:solidFill>
                            <a:schemeClr val="tx1"/>
                          </a:solidFill>
                          <a:effectLst/>
                          <a:latin typeface="+mn-lt"/>
                          <a:ea typeface="+mn-ea"/>
                          <a:cs typeface="+mn-cs"/>
                        </a:rPr>
                        <a:t>科</a:t>
                      </a:r>
                      <a:r>
                        <a:rPr kumimoji="0" lang="en-US" altLang="zh-TW" sz="2000" b="0" kern="100" dirty="0" smtClean="0">
                          <a:solidFill>
                            <a:schemeClr val="tx1"/>
                          </a:solidFill>
                          <a:effectLst/>
                          <a:latin typeface="+mn-lt"/>
                          <a:ea typeface="+mn-ea"/>
                          <a:cs typeface="+mn-cs"/>
                        </a:rPr>
                        <a:t>(</a:t>
                      </a:r>
                      <a:r>
                        <a:rPr kumimoji="0" lang="zh-TW" altLang="en-US" sz="2000" b="0" kern="100" dirty="0" smtClean="0">
                          <a:solidFill>
                            <a:schemeClr val="tx1"/>
                          </a:solidFill>
                          <a:effectLst/>
                          <a:latin typeface="+mn-lt"/>
                          <a:ea typeface="+mn-ea"/>
                          <a:cs typeface="+mn-cs"/>
                        </a:rPr>
                        <a:t>機器人技術暨手機程式設計班</a:t>
                      </a:r>
                      <a:r>
                        <a:rPr kumimoji="0" lang="en-US" altLang="zh-TW" sz="2000" b="0" kern="100" dirty="0" smtClean="0">
                          <a:solidFill>
                            <a:schemeClr val="tx1"/>
                          </a:solidFill>
                          <a:effectLst/>
                          <a:latin typeface="+mn-lt"/>
                          <a:ea typeface="+mn-ea"/>
                          <a:cs typeface="+mn-cs"/>
                        </a:rPr>
                        <a:t>)</a:t>
                      </a:r>
                      <a:endParaRPr kumimoji="0" lang="zh-TW" sz="2000" b="0" kern="1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Aft>
                          <a:spcPts val="0"/>
                        </a:spcAft>
                      </a:pPr>
                      <a:r>
                        <a:rPr kumimoji="0" lang="zh-TW" altLang="en-US" sz="2000" b="0" kern="100" dirty="0" smtClean="0">
                          <a:solidFill>
                            <a:schemeClr val="tx1"/>
                          </a:solidFill>
                          <a:effectLst/>
                          <a:latin typeface="+mn-lt"/>
                          <a:ea typeface="+mn-ea"/>
                          <a:cs typeface="+mn-cs"/>
                        </a:rPr>
                        <a:t>術科測驗</a:t>
                      </a:r>
                      <a:endParaRPr kumimoji="0" lang="zh-TW" sz="2000" b="0" kern="100" dirty="0">
                        <a:solidFill>
                          <a:schemeClr val="tx1"/>
                        </a:solidFill>
                        <a:effectLst/>
                        <a:latin typeface="+mn-lt"/>
                        <a:ea typeface="+mn-ea"/>
                        <a:cs typeface="+mn-cs"/>
                      </a:endParaRPr>
                    </a:p>
                  </a:txBody>
                  <a:tcPr marL="68580" marR="68580" marT="0" marB="0">
                    <a:solidFill>
                      <a:schemeClr val="accent6">
                        <a:lumMod val="20000"/>
                        <a:lumOff val="80000"/>
                      </a:schemeClr>
                    </a:solidFill>
                  </a:tcPr>
                </a:tc>
              </a:tr>
              <a:tr h="578050">
                <a:tc vMerge="1">
                  <a:txBody>
                    <a:bodyPr/>
                    <a:lstStyle/>
                    <a:p>
                      <a:endParaRPr lang="zh-TW" altLang="en-US"/>
                    </a:p>
                  </a:txBody>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應用外語科日文</a:t>
                      </a:r>
                      <a:r>
                        <a:rPr lang="zh-TW" sz="2000" kern="100" dirty="0" smtClean="0">
                          <a:effectLst/>
                          <a:latin typeface="微軟正黑體" panose="020B0604030504040204" pitchFamily="34" charset="-120"/>
                          <a:ea typeface="微軟正黑體" panose="020B0604030504040204" pitchFamily="34" charset="-120"/>
                        </a:rPr>
                        <a:t>組</a:t>
                      </a:r>
                      <a:r>
                        <a:rPr lang="en-US" altLang="zh-TW" sz="2000" kern="100" dirty="0" smtClean="0">
                          <a:effectLst/>
                          <a:latin typeface="微軟正黑體" panose="020B0604030504040204" pitchFamily="34" charset="-120"/>
                          <a:ea typeface="微軟正黑體" panose="020B0604030504040204" pitchFamily="34" charset="-120"/>
                        </a:rPr>
                        <a:t>(</a:t>
                      </a:r>
                      <a:r>
                        <a:rPr lang="zh-TW" altLang="en-US" sz="2000" kern="100" dirty="0" smtClean="0">
                          <a:effectLst/>
                          <a:latin typeface="微軟正黑體" panose="020B0604030504040204" pitchFamily="34" charset="-120"/>
                          <a:ea typeface="微軟正黑體" panose="020B0604030504040204" pitchFamily="34" charset="-120"/>
                        </a:rPr>
                        <a:t>日本文化特色班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面試</a:t>
                      </a:r>
                      <a:r>
                        <a:rPr lang="en-US" sz="2000" kern="100" dirty="0">
                          <a:effectLst/>
                          <a:latin typeface="微軟正黑體" panose="020B0604030504040204" pitchFamily="34" charset="-120"/>
                          <a:ea typeface="微軟正黑體" panose="020B0604030504040204" pitchFamily="34" charset="-120"/>
                        </a:rPr>
                        <a:t>70%</a:t>
                      </a:r>
                      <a:r>
                        <a:rPr lang="zh-TW" sz="2000" kern="100" dirty="0" smtClean="0">
                          <a:effectLst/>
                          <a:latin typeface="微軟正黑體" panose="020B0604030504040204" pitchFamily="34" charset="-120"/>
                          <a:ea typeface="微軟正黑體" panose="020B0604030504040204" pitchFamily="34" charset="-120"/>
                        </a:rPr>
                        <a:t>＋</a:t>
                      </a:r>
                      <a:r>
                        <a:rPr lang="zh-TW" altLang="en-US" sz="2000" dirty="0" smtClean="0"/>
                        <a:t>術科測驗</a:t>
                      </a:r>
                      <a:r>
                        <a:rPr lang="en-US" sz="2000" kern="100" dirty="0" smtClean="0">
                          <a:effectLst/>
                          <a:latin typeface="微軟正黑體" panose="020B0604030504040204" pitchFamily="34" charset="-120"/>
                          <a:ea typeface="微軟正黑體" panose="020B0604030504040204" pitchFamily="34" charset="-120"/>
                        </a:rPr>
                        <a:t>30</a:t>
                      </a:r>
                      <a:r>
                        <a:rPr lang="en-US" sz="2000" kern="100" dirty="0">
                          <a:effectLst/>
                          <a:latin typeface="微軟正黑體" panose="020B0604030504040204" pitchFamily="34" charset="-120"/>
                          <a:ea typeface="微軟正黑體" panose="020B0604030504040204" pitchFamily="34" charset="-120"/>
                        </a:rPr>
                        <a:t>%</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r h="1445124">
                <a:tc rowSpan="2">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滬江高中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廣告設計</a:t>
                      </a:r>
                      <a:r>
                        <a:rPr lang="zh-TW" sz="2000" kern="100" dirty="0" smtClean="0">
                          <a:effectLst/>
                          <a:latin typeface="微軟正黑體" panose="020B0604030504040204" pitchFamily="34" charset="-120"/>
                          <a:ea typeface="微軟正黑體" panose="020B0604030504040204" pitchFamily="34" charset="-120"/>
                        </a:rPr>
                        <a:t>科</a:t>
                      </a:r>
                      <a:r>
                        <a:rPr lang="en-US" altLang="zh-TW" sz="2000" kern="100" dirty="0" smtClean="0">
                          <a:effectLst/>
                          <a:latin typeface="微軟正黑體" panose="020B0604030504040204" pitchFamily="34" charset="-120"/>
                          <a:ea typeface="微軟正黑體" panose="020B0604030504040204" pitchFamily="34" charset="-120"/>
                        </a:rPr>
                        <a:t>-</a:t>
                      </a:r>
                      <a:r>
                        <a:rPr lang="zh-TW" altLang="en-US" sz="2000" kern="100" dirty="0" smtClean="0">
                          <a:effectLst/>
                          <a:latin typeface="微軟正黑體" panose="020B0604030504040204" pitchFamily="34" charset="-120"/>
                          <a:ea typeface="微軟正黑體" panose="020B0604030504040204" pitchFamily="34" charset="-120"/>
                        </a:rPr>
                        <a:t>漫畫與動畫創作專班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altLang="zh-TW" sz="2000" b="0" kern="100" dirty="0" smtClean="0">
                          <a:solidFill>
                            <a:schemeClr val="tx1"/>
                          </a:solidFill>
                          <a:effectLst/>
                        </a:rPr>
                        <a:t>錄取門檻：國中教育會考國文、英語、數學、社會、自然等科目成績均須通過「基礎」等級。</a:t>
                      </a:r>
                      <a:r>
                        <a:rPr lang="en-US" altLang="zh-TW" sz="2000" b="0" kern="100" dirty="0" smtClean="0">
                          <a:solidFill>
                            <a:schemeClr val="tx1"/>
                          </a:solidFill>
                          <a:effectLst/>
                        </a:rPr>
                        <a:t> </a:t>
                      </a:r>
                      <a:endParaRPr lang="zh-TW" altLang="zh-TW" sz="2000" b="0" kern="100" dirty="0" smtClean="0">
                        <a:solidFill>
                          <a:schemeClr val="tx1"/>
                        </a:solidFill>
                        <a:effectLst/>
                      </a:endParaRPr>
                    </a:p>
                    <a:p>
                      <a:pPr>
                        <a:spcAft>
                          <a:spcPts val="0"/>
                        </a:spcAft>
                      </a:pPr>
                      <a:r>
                        <a:rPr lang="zh-TW" altLang="zh-TW" sz="2000" b="0" kern="100" dirty="0" smtClean="0">
                          <a:solidFill>
                            <a:schemeClr val="tx1"/>
                          </a:solidFill>
                          <a:effectLst/>
                        </a:rPr>
                        <a:t>甄選項目：採設計繪畫術科測驗。</a:t>
                      </a:r>
                      <a:endParaRPr lang="zh-TW"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r>
              <a:tr h="578050">
                <a:tc vMerge="1">
                  <a:txBody>
                    <a:bodyPr/>
                    <a:lstStyle/>
                    <a:p>
                      <a:endParaRPr lang="zh-TW" altLang="en-US"/>
                    </a:p>
                  </a:txBody>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餐飲管理</a:t>
                      </a:r>
                      <a:r>
                        <a:rPr lang="zh-TW" sz="2000" kern="100" dirty="0" smtClean="0">
                          <a:effectLst/>
                          <a:latin typeface="微軟正黑體" panose="020B0604030504040204" pitchFamily="34" charset="-120"/>
                          <a:ea typeface="微軟正黑體" panose="020B0604030504040204" pitchFamily="34" charset="-120"/>
                        </a:rPr>
                        <a:t>科</a:t>
                      </a:r>
                      <a:r>
                        <a:rPr lang="en-US" altLang="zh-TW" sz="2000" kern="100" dirty="0" smtClean="0">
                          <a:effectLst/>
                          <a:latin typeface="微軟正黑體" panose="020B0604030504040204" pitchFamily="34" charset="-120"/>
                          <a:ea typeface="微軟正黑體" panose="020B0604030504040204" pitchFamily="34" charset="-120"/>
                        </a:rPr>
                        <a:t>-</a:t>
                      </a:r>
                      <a:r>
                        <a:rPr lang="zh-TW" altLang="en-US" sz="2000" kern="100" dirty="0" smtClean="0">
                          <a:effectLst/>
                          <a:latin typeface="微軟正黑體" panose="020B0604030504040204" pitchFamily="34" charset="-120"/>
                          <a:ea typeface="微軟正黑體" panose="020B0604030504040204" pitchFamily="34" charset="-120"/>
                        </a:rPr>
                        <a:t>烘焙專班</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rPr>
                        <a:t>術科測驗</a:t>
                      </a:r>
                      <a:r>
                        <a:rPr lang="en-US" sz="2000" kern="100" dirty="0">
                          <a:effectLst/>
                          <a:latin typeface="微軟正黑體" panose="020B0604030504040204" pitchFamily="34" charset="-120"/>
                          <a:ea typeface="微軟正黑體" panose="020B0604030504040204" pitchFamily="34" charset="-120"/>
                        </a:rPr>
                        <a:t>70%</a:t>
                      </a:r>
                      <a:r>
                        <a:rPr lang="zh-TW" sz="2000" kern="100" dirty="0">
                          <a:effectLst/>
                          <a:latin typeface="微軟正黑體" panose="020B0604030504040204" pitchFamily="34" charset="-120"/>
                          <a:ea typeface="微軟正黑體" panose="020B0604030504040204" pitchFamily="34" charset="-120"/>
                        </a:rPr>
                        <a:t>＋書面審查</a:t>
                      </a:r>
                      <a:r>
                        <a:rPr lang="en-US" sz="2000" kern="100" dirty="0">
                          <a:effectLst/>
                          <a:latin typeface="微軟正黑體" panose="020B0604030504040204" pitchFamily="34" charset="-120"/>
                          <a:ea typeface="微軟正黑體" panose="020B0604030504040204" pitchFamily="34" charset="-120"/>
                        </a:rPr>
                        <a:t>30%</a:t>
                      </a:r>
                      <a:endParaRPr lang="zh-TW" sz="2000" kern="100" dirty="0">
                        <a:effectLst/>
                        <a:latin typeface="微軟正黑體" panose="020B0604030504040204" pitchFamily="34" charset="-120"/>
                        <a:ea typeface="微軟正黑體" panose="020B0604030504040204" pitchFamily="34" charset="-120"/>
                      </a:endParaRPr>
                    </a:p>
                    <a:p>
                      <a:pPr>
                        <a:spcAft>
                          <a:spcPts val="0"/>
                        </a:spcAft>
                      </a:pPr>
                      <a:r>
                        <a:rPr lang="zh-TW" sz="2000" kern="100" dirty="0">
                          <a:effectLst/>
                          <a:latin typeface="微軟正黑體" panose="020B0604030504040204" pitchFamily="34" charset="-120"/>
                          <a:ea typeface="微軟正黑體" panose="020B0604030504040204" pitchFamily="34" charset="-120"/>
                        </a:rPr>
                        <a:t>術科測驗：蛋糕裝飾</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r>
              <a:tr h="867074">
                <a:tc>
                  <a:txBody>
                    <a:bodyPr/>
                    <a:lstStyle/>
                    <a:p>
                      <a:pP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mn-cs"/>
                        </a:rPr>
                        <a:t>稻江高商</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algn="l" rtl="0" eaLnBrk="1" latinLnBrk="0" hangingPunct="1">
                        <a:spcAft>
                          <a:spcPts val="0"/>
                        </a:spcAft>
                      </a:pPr>
                      <a:r>
                        <a:rPr kumimoji="0" lang="zh-TW" alt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觀光事業科</a:t>
                      </a:r>
                      <a:r>
                        <a:rPr kumimoji="0" lang="en-US" alt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a:t>
                      </a:r>
                      <a:r>
                        <a:rPr kumimoji="0" lang="zh-TW" alt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五星旅館專才實務班</a:t>
                      </a:r>
                      <a:endPar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tc>
                <a:tc>
                  <a:txBody>
                    <a:bodyPr/>
                    <a:lstStyle/>
                    <a:p>
                      <a:pPr marL="0" algn="l" rtl="0" eaLnBrk="1" latinLnBrk="0" hangingPunct="1">
                        <a:spcAft>
                          <a:spcPts val="0"/>
                        </a:spcAft>
                      </a:pP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術科</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考試</a:t>
                      </a:r>
                      <a:r>
                        <a:rPr kumimoji="0" lang="en-US" alt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3</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0</a:t>
                      </a: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＋書面</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審查</a:t>
                      </a:r>
                      <a:r>
                        <a:rPr kumimoji="0" lang="en-US" alt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2</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0</a:t>
                      </a:r>
                      <a:r>
                        <a:rPr kumimoji="0" lang="en-US" sz="2000" b="0" kern="100" dirty="0">
                          <a:solidFill>
                            <a:schemeClr val="dk1"/>
                          </a:solidFill>
                          <a:effectLst/>
                          <a:latin typeface="微軟正黑體" panose="020B0604030504040204" pitchFamily="34" charset="-120"/>
                          <a:ea typeface="微軟正黑體" panose="020B0604030504040204" pitchFamily="34" charset="-120"/>
                          <a:cs typeface="+mn-cs"/>
                        </a:rPr>
                        <a:t>%</a:t>
                      </a: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面談</a:t>
                      </a:r>
                      <a:r>
                        <a:rPr kumimoji="0" lang="en-US" alt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5</a:t>
                      </a:r>
                      <a:r>
                        <a:rPr kumimoji="0" lang="en-US" sz="2000" b="0" kern="100" dirty="0" smtClean="0">
                          <a:solidFill>
                            <a:schemeClr val="dk1"/>
                          </a:solidFill>
                          <a:effectLst/>
                          <a:latin typeface="微軟正黑體" panose="020B0604030504040204" pitchFamily="34" charset="-120"/>
                          <a:ea typeface="微軟正黑體" panose="020B0604030504040204" pitchFamily="34" charset="-120"/>
                          <a:cs typeface="+mn-cs"/>
                        </a:rPr>
                        <a:t>0%</a:t>
                      </a:r>
                      <a:endPar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endParaRPr>
                    </a:p>
                    <a:p>
                      <a:pPr marL="0" algn="l" rtl="0" eaLnBrk="1" latinLnBrk="0" hangingPunct="1">
                        <a:spcAft>
                          <a:spcPts val="0"/>
                        </a:spcAft>
                      </a:pPr>
                      <a:r>
                        <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rPr>
                        <a:t>術科考試</a:t>
                      </a:r>
                      <a:r>
                        <a:rPr kumimoji="0" lang="zh-TW" sz="2000" b="0" kern="1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2000" b="0" dirty="0" smtClean="0">
                          <a:solidFill>
                            <a:schemeClr val="tx1"/>
                          </a:solidFill>
                          <a:latin typeface="+mn-ea"/>
                          <a:ea typeface="+mn-ea"/>
                        </a:rPr>
                        <a:t>餐飲英語</a:t>
                      </a:r>
                      <a:endParaRPr kumimoji="0" lang="zh-TW" sz="2000" b="0"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tc>
              </a:tr>
            </a:tbl>
          </a:graphicData>
        </a:graphic>
      </p:graphicFrame>
      <p:sp>
        <p:nvSpPr>
          <p:cNvPr id="6" name="標題 1"/>
          <p:cNvSpPr txBox="1">
            <a:spLocks/>
          </p:cNvSpPr>
          <p:nvPr/>
        </p:nvSpPr>
        <p:spPr>
          <a:xfrm>
            <a:off x="1043609" y="116632"/>
            <a:ext cx="7488832" cy="1084982"/>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zh-TW" altLang="en-US" sz="3200" dirty="0" smtClean="0"/>
              <a:t>臺北市 </a:t>
            </a:r>
            <a:r>
              <a:rPr lang="en-US" altLang="zh-TW" sz="3200" dirty="0" smtClean="0">
                <a:solidFill>
                  <a:srgbClr val="FF0000"/>
                </a:solidFill>
              </a:rPr>
              <a:t>105</a:t>
            </a:r>
            <a:r>
              <a:rPr lang="en-US" altLang="zh-TW" sz="3200" dirty="0" smtClean="0"/>
              <a:t> </a:t>
            </a:r>
            <a:r>
              <a:rPr lang="zh-TW" altLang="en-US" sz="3200" dirty="0" smtClean="0"/>
              <a:t>學年度高級中等學校特色招生專業群科</a:t>
            </a:r>
            <a:r>
              <a:rPr lang="en-US" altLang="zh-TW" sz="3200" dirty="0" smtClean="0"/>
              <a:t>(</a:t>
            </a:r>
            <a:r>
              <a:rPr lang="zh-TW" altLang="en-US" sz="3200" dirty="0" smtClean="0"/>
              <a:t>高職</a:t>
            </a:r>
            <a:r>
              <a:rPr lang="en-US" altLang="zh-TW" sz="3200" dirty="0" smtClean="0"/>
              <a:t>)</a:t>
            </a:r>
            <a:r>
              <a:rPr lang="zh-TW" altLang="en-US" sz="3200" dirty="0" smtClean="0"/>
              <a:t>甄選</a:t>
            </a:r>
            <a:endParaRPr lang="zh-TW" altLang="en-US" sz="3200" dirty="0"/>
          </a:p>
        </p:txBody>
      </p:sp>
      <p:sp>
        <p:nvSpPr>
          <p:cNvPr id="2" name="矩形 1"/>
          <p:cNvSpPr/>
          <p:nvPr/>
        </p:nvSpPr>
        <p:spPr>
          <a:xfrm>
            <a:off x="1067138" y="6309320"/>
            <a:ext cx="2297424" cy="369332"/>
          </a:xfrm>
          <a:prstGeom prst="rect">
            <a:avLst/>
          </a:prstGeom>
        </p:spPr>
        <p:txBody>
          <a:bodyPr wrap="none">
            <a:spAutoFit/>
          </a:bodyPr>
          <a:lstStyle/>
          <a:p>
            <a:r>
              <a:rPr lang="en-US" altLang="zh-TW" dirty="0">
                <a:solidFill>
                  <a:srgbClr val="7030A0"/>
                </a:solidFill>
              </a:rPr>
              <a:t>(</a:t>
            </a:r>
            <a:r>
              <a:rPr lang="zh-TW" altLang="en-US" dirty="0">
                <a:solidFill>
                  <a:srgbClr val="7030A0"/>
                </a:solidFill>
              </a:rPr>
              <a:t>以</a:t>
            </a:r>
            <a:r>
              <a:rPr lang="en-US" altLang="zh-TW" dirty="0">
                <a:solidFill>
                  <a:srgbClr val="7030A0"/>
                </a:solidFill>
              </a:rPr>
              <a:t>105</a:t>
            </a:r>
            <a:r>
              <a:rPr lang="zh-TW" altLang="en-US" dirty="0">
                <a:solidFill>
                  <a:srgbClr val="7030A0"/>
                </a:solidFill>
              </a:rPr>
              <a:t>年之資料為例</a:t>
            </a:r>
            <a:r>
              <a:rPr lang="en-US" altLang="zh-TW" dirty="0">
                <a:solidFill>
                  <a:srgbClr val="7030A0"/>
                </a:solidFill>
              </a:rPr>
              <a:t>)</a:t>
            </a:r>
            <a:endParaRPr lang="zh-TW" altLang="en-US" dirty="0">
              <a:solidFill>
                <a:srgbClr val="7030A0"/>
              </a:solidFill>
            </a:endParaRPr>
          </a:p>
        </p:txBody>
      </p:sp>
    </p:spTree>
    <p:extLst>
      <p:ext uri="{BB962C8B-B14F-4D97-AF65-F5344CB8AC3E}">
        <p14:creationId xmlns:p14="http://schemas.microsoft.com/office/powerpoint/2010/main" val="13194636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92161" y="1231234"/>
            <a:ext cx="7925742" cy="4319040"/>
          </a:xfrm>
        </p:spPr>
        <p:txBody>
          <a:bodyPr>
            <a:normAutofit lnSpcReduction="10000"/>
          </a:bodyPr>
          <a:lstStyle/>
          <a:p>
            <a:pPr marL="365760" lvl="0" indent="-256032" eaLnBrk="1" fontAlgn="auto" hangingPunct="1">
              <a:lnSpc>
                <a:spcPct val="100000"/>
              </a:lnSpc>
              <a:spcBef>
                <a:spcPts val="400"/>
              </a:spcBef>
              <a:spcAft>
                <a:spcPts val="0"/>
              </a:spcAft>
              <a:buClr>
                <a:srgbClr val="2DA2BF"/>
              </a:buClr>
              <a:buSzPct val="68000"/>
              <a:buFont typeface="Wingdings 3"/>
              <a:buChar char=""/>
              <a:defRPr/>
            </a:pPr>
            <a:r>
              <a:rPr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何謂產業特殊需求類科</a:t>
            </a:r>
            <a:r>
              <a:rPr lang="en-US" altLang="zh-TW"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以下簡稱產特</a:t>
            </a:r>
            <a:r>
              <a:rPr lang="en-US" altLang="zh-TW"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365760" lvl="0" indent="-256032" eaLnBrk="1" fontAlgn="auto" hangingPunct="1">
              <a:lnSpc>
                <a:spcPct val="100000"/>
              </a:lnSpc>
              <a:spcBef>
                <a:spcPts val="400"/>
              </a:spcBef>
              <a:spcAft>
                <a:spcPts val="0"/>
              </a:spcAft>
              <a:buClr>
                <a:srgbClr val="2DA2BF"/>
              </a:buClr>
              <a:buSzPct val="68000"/>
              <a:buNone/>
              <a:defRPr/>
            </a:pPr>
            <a:r>
              <a:rPr lang="zh-TW" altLang="en-US" sz="2600" dirty="0">
                <a:solidFill>
                  <a:prstClr val="black">
                    <a:lumMod val="95000"/>
                    <a:lumOff val="5000"/>
                  </a:prstClr>
                </a:solidFill>
                <a:latin typeface="微軟正黑體" panose="020B0604030504040204" pitchFamily="34" charset="-120"/>
                <a:ea typeface="微軟正黑體" panose="020B0604030504040204" pitchFamily="34" charset="-120"/>
              </a:rPr>
              <a:t>   產特</a:t>
            </a:r>
            <a:r>
              <a:rPr lang="zh-TW" altLang="zh-TW" sz="2600" dirty="0">
                <a:solidFill>
                  <a:prstClr val="black">
                    <a:lumMod val="95000"/>
                    <a:lumOff val="5000"/>
                  </a:prstClr>
                </a:solidFill>
                <a:latin typeface="微軟正黑體" panose="020B0604030504040204" pitchFamily="34" charset="-120"/>
                <a:ea typeface="微軟正黑體" panose="020B0604030504040204" pitchFamily="34" charset="-120"/>
              </a:rPr>
              <a:t>係指傳統、重要、基礎</a:t>
            </a:r>
            <a:r>
              <a:rPr lang="zh-TW" altLang="en-US" sz="2600" dirty="0">
                <a:solidFill>
                  <a:prstClr val="black">
                    <a:lumMod val="95000"/>
                    <a:lumOff val="5000"/>
                  </a:prstClr>
                </a:solidFill>
                <a:latin typeface="微軟正黑體" panose="020B0604030504040204" pitchFamily="34" charset="-120"/>
                <a:ea typeface="微軟正黑體" panose="020B0604030504040204" pitchFamily="34" charset="-120"/>
              </a:rPr>
              <a:t>，</a:t>
            </a:r>
            <a:r>
              <a:rPr lang="zh-TW" altLang="zh-TW" sz="2600" dirty="0">
                <a:solidFill>
                  <a:prstClr val="black">
                    <a:lumMod val="95000"/>
                    <a:lumOff val="5000"/>
                  </a:prstClr>
                </a:solidFill>
                <a:latin typeface="微軟正黑體" panose="020B0604030504040204" pitchFamily="34" charset="-120"/>
                <a:ea typeface="微軟正黑體" panose="020B0604030504040204" pitchFamily="34" charset="-120"/>
              </a:rPr>
              <a:t>具有急迫需求之行職</a:t>
            </a:r>
            <a:endParaRPr lang="en-US" altLang="zh-TW" sz="2600" dirty="0">
              <a:solidFill>
                <a:prstClr val="black">
                  <a:lumMod val="95000"/>
                  <a:lumOff val="5000"/>
                </a:prstClr>
              </a:solidFill>
              <a:latin typeface="微軟正黑體" panose="020B0604030504040204" pitchFamily="34" charset="-120"/>
              <a:ea typeface="微軟正黑體" panose="020B0604030504040204" pitchFamily="34" charset="-120"/>
            </a:endParaRPr>
          </a:p>
          <a:p>
            <a:pPr marL="365760" lvl="0" indent="-256032" eaLnBrk="1" fontAlgn="auto" hangingPunct="1">
              <a:lnSpc>
                <a:spcPct val="100000"/>
              </a:lnSpc>
              <a:spcBef>
                <a:spcPts val="400"/>
              </a:spcBef>
              <a:spcAft>
                <a:spcPts val="0"/>
              </a:spcAft>
              <a:buClr>
                <a:srgbClr val="2DA2BF"/>
              </a:buClr>
              <a:buSzPct val="68000"/>
              <a:buNone/>
              <a:defRPr/>
            </a:pPr>
            <a:r>
              <a:rPr lang="zh-TW" altLang="en-US" sz="2600" dirty="0">
                <a:solidFill>
                  <a:prstClr val="black">
                    <a:lumMod val="95000"/>
                    <a:lumOff val="5000"/>
                  </a:prstClr>
                </a:solidFill>
                <a:latin typeface="微軟正黑體" panose="020B0604030504040204" pitchFamily="34" charset="-120"/>
                <a:ea typeface="微軟正黑體" panose="020B0604030504040204" pitchFamily="34" charset="-120"/>
              </a:rPr>
              <a:t>   </a:t>
            </a:r>
            <a:r>
              <a:rPr lang="zh-TW" altLang="zh-TW" sz="2600" dirty="0">
                <a:solidFill>
                  <a:prstClr val="black">
                    <a:lumMod val="95000"/>
                    <a:lumOff val="5000"/>
                  </a:prstClr>
                </a:solidFill>
                <a:latin typeface="微軟正黑體" panose="020B0604030504040204" pitchFamily="34" charset="-120"/>
                <a:ea typeface="微軟正黑體" panose="020B0604030504040204" pitchFamily="34" charset="-120"/>
              </a:rPr>
              <a:t>業</a:t>
            </a:r>
            <a:r>
              <a:rPr lang="zh-TW" altLang="en-US" sz="2600" dirty="0">
                <a:solidFill>
                  <a:prstClr val="black">
                    <a:lumMod val="95000"/>
                    <a:lumOff val="5000"/>
                  </a:prstClr>
                </a:solidFill>
                <a:latin typeface="微軟正黑體" panose="020B0604030504040204" pitchFamily="34" charset="-120"/>
                <a:ea typeface="微軟正黑體" panose="020B0604030504040204" pitchFamily="34" charset="-120"/>
              </a:rPr>
              <a:t>，</a:t>
            </a:r>
            <a:r>
              <a:rPr lang="zh-TW" altLang="zh-TW" sz="2600" dirty="0">
                <a:solidFill>
                  <a:prstClr val="black">
                    <a:lumMod val="95000"/>
                    <a:lumOff val="5000"/>
                  </a:prstClr>
                </a:solidFill>
                <a:latin typeface="微軟正黑體" panose="020B0604030504040204" pitchFamily="34" charset="-120"/>
                <a:ea typeface="微軟正黑體" panose="020B0604030504040204" pitchFamily="34" charset="-120"/>
              </a:rPr>
              <a:t>或產業人力傳承困難</a:t>
            </a:r>
            <a:r>
              <a:rPr lang="zh-TW" altLang="en-US" sz="2600" dirty="0">
                <a:solidFill>
                  <a:prstClr val="black">
                    <a:lumMod val="95000"/>
                    <a:lumOff val="5000"/>
                  </a:prstClr>
                </a:solidFill>
                <a:latin typeface="微軟正黑體" panose="020B0604030504040204" pitchFamily="34" charset="-120"/>
                <a:ea typeface="微軟正黑體" panose="020B0604030504040204" pitchFamily="34" charset="-120"/>
              </a:rPr>
              <a:t>，</a:t>
            </a:r>
            <a:r>
              <a:rPr lang="zh-TW" altLang="zh-TW" sz="2600" dirty="0">
                <a:solidFill>
                  <a:prstClr val="black">
                    <a:lumMod val="95000"/>
                    <a:lumOff val="5000"/>
                  </a:prstClr>
                </a:solidFill>
                <a:latin typeface="微軟正黑體" panose="020B0604030504040204" pitchFamily="34" charset="-120"/>
                <a:ea typeface="微軟正黑體" panose="020B0604030504040204" pitchFamily="34" charset="-120"/>
              </a:rPr>
              <a:t>或學生就業意願較低或</a:t>
            </a:r>
            <a:endParaRPr lang="en-US" altLang="zh-TW" sz="2600" dirty="0">
              <a:solidFill>
                <a:prstClr val="black">
                  <a:lumMod val="95000"/>
                  <a:lumOff val="5000"/>
                </a:prstClr>
              </a:solidFill>
              <a:latin typeface="微軟正黑體" panose="020B0604030504040204" pitchFamily="34" charset="-120"/>
              <a:ea typeface="微軟正黑體" panose="020B0604030504040204" pitchFamily="34" charset="-120"/>
            </a:endParaRPr>
          </a:p>
          <a:p>
            <a:pPr marL="365760" lvl="0" indent="-256032" eaLnBrk="1" fontAlgn="auto" hangingPunct="1">
              <a:lnSpc>
                <a:spcPct val="100000"/>
              </a:lnSpc>
              <a:spcBef>
                <a:spcPts val="400"/>
              </a:spcBef>
              <a:spcAft>
                <a:spcPts val="0"/>
              </a:spcAft>
              <a:buClr>
                <a:srgbClr val="2DA2BF"/>
              </a:buClr>
              <a:buSzPct val="68000"/>
              <a:buNone/>
              <a:defRPr/>
            </a:pPr>
            <a:r>
              <a:rPr lang="zh-TW" altLang="en-US" sz="2600" dirty="0">
                <a:solidFill>
                  <a:prstClr val="black">
                    <a:lumMod val="95000"/>
                    <a:lumOff val="5000"/>
                  </a:prstClr>
                </a:solidFill>
                <a:latin typeface="微軟正黑體" panose="020B0604030504040204" pitchFamily="34" charset="-120"/>
                <a:ea typeface="微軟正黑體" panose="020B0604030504040204" pitchFamily="34" charset="-120"/>
              </a:rPr>
              <a:t>   </a:t>
            </a:r>
            <a:r>
              <a:rPr lang="zh-TW" altLang="zh-TW" sz="2600" dirty="0">
                <a:solidFill>
                  <a:prstClr val="black">
                    <a:lumMod val="95000"/>
                    <a:lumOff val="5000"/>
                  </a:prstClr>
                </a:solidFill>
                <a:latin typeface="微軟正黑體" panose="020B0604030504040204" pitchFamily="34" charset="-120"/>
                <a:ea typeface="微軟正黑體" panose="020B0604030504040204" pitchFamily="34" charset="-120"/>
              </a:rPr>
              <a:t>設備投資成本高之類科</a:t>
            </a:r>
            <a:endParaRPr lang="en-US" altLang="zh-TW" sz="2600" dirty="0">
              <a:solidFill>
                <a:prstClr val="black">
                  <a:lumMod val="95000"/>
                  <a:lumOff val="5000"/>
                </a:prstClr>
              </a:solidFill>
              <a:latin typeface="微軟正黑體" panose="020B0604030504040204" pitchFamily="34" charset="-120"/>
              <a:ea typeface="微軟正黑體" panose="020B0604030504040204" pitchFamily="34" charset="-120"/>
            </a:endParaRPr>
          </a:p>
          <a:p>
            <a:pPr marL="365760" lvl="0" indent="-256032" eaLnBrk="1" fontAlgn="auto" hangingPunct="1">
              <a:lnSpc>
                <a:spcPct val="100000"/>
              </a:lnSpc>
              <a:spcBef>
                <a:spcPts val="400"/>
              </a:spcBef>
              <a:spcAft>
                <a:spcPts val="0"/>
              </a:spcAft>
              <a:buClr>
                <a:srgbClr val="2DA2BF"/>
              </a:buClr>
              <a:buSzPct val="68000"/>
              <a:buFont typeface="Wingdings 3"/>
              <a:buChar char=""/>
              <a:defRPr/>
            </a:pP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產</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特就學優待：</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621792" lvl="1" indent="-228600" eaLnBrk="1" fontAlgn="auto" hangingPunct="1">
              <a:lnSpc>
                <a:spcPct val="100000"/>
              </a:lnSpc>
              <a:spcBef>
                <a:spcPts val="324"/>
              </a:spcBef>
              <a:spcAft>
                <a:spcPts val="0"/>
              </a:spcAft>
              <a:buClr>
                <a:srgbClr val="2DA2BF"/>
              </a:buClr>
              <a:buFont typeface="Wingdings" pitchFamily="2" charset="2"/>
              <a:buChar char="l"/>
              <a:defRPr/>
            </a:pPr>
            <a:r>
              <a:rPr lang="zh-TW" altLang="zh-TW" sz="2400" dirty="0">
                <a:solidFill>
                  <a:prstClr val="black">
                    <a:lumMod val="95000"/>
                    <a:lumOff val="5000"/>
                  </a:prstClr>
                </a:solidFill>
                <a:latin typeface="微軟正黑體" panose="020B0604030504040204" pitchFamily="34" charset="-120"/>
                <a:ea typeface="微軟正黑體" panose="020B0604030504040204" pitchFamily="34" charset="-120"/>
              </a:rPr>
              <a:t>對學生之補助：</a:t>
            </a:r>
            <a:endParaRPr lang="en-US" altLang="zh-TW" sz="2400" dirty="0">
              <a:solidFill>
                <a:prstClr val="black">
                  <a:lumMod val="95000"/>
                  <a:lumOff val="5000"/>
                </a:prstClr>
              </a:solidFill>
              <a:latin typeface="微軟正黑體" panose="020B0604030504040204" pitchFamily="34" charset="-120"/>
              <a:ea typeface="微軟正黑體" panose="020B0604030504040204" pitchFamily="34" charset="-120"/>
            </a:endParaRPr>
          </a:p>
          <a:p>
            <a:pPr marL="621792" lvl="1" indent="-228600" eaLnBrk="1" fontAlgn="auto" hangingPunct="1">
              <a:lnSpc>
                <a:spcPct val="100000"/>
              </a:lnSpc>
              <a:spcBef>
                <a:spcPts val="324"/>
              </a:spcBef>
              <a:spcAft>
                <a:spcPts val="0"/>
              </a:spcAft>
              <a:buClr>
                <a:srgbClr val="2DA2BF"/>
              </a:buClr>
              <a:buNone/>
              <a:defRPr/>
            </a:pPr>
            <a:r>
              <a:rPr lang="zh-TW" altLang="en-US" sz="2400" dirty="0">
                <a:solidFill>
                  <a:prstClr val="black">
                    <a:lumMod val="95000"/>
                    <a:lumOff val="5000"/>
                  </a:prstClr>
                </a:solidFill>
                <a:latin typeface="微軟正黑體" panose="020B0604030504040204" pitchFamily="34" charset="-120"/>
                <a:ea typeface="微軟正黑體" panose="020B0604030504040204" pitchFamily="34" charset="-120"/>
              </a:rPr>
              <a:t>   </a:t>
            </a:r>
            <a:r>
              <a:rPr lang="zh-TW" altLang="zh-TW" sz="2400" dirty="0">
                <a:solidFill>
                  <a:srgbClr val="00B050"/>
                </a:solidFill>
                <a:latin typeface="微軟正黑體" panose="020B0604030504040204" pitchFamily="34" charset="-120"/>
                <a:ea typeface="微軟正黑體" panose="020B0604030504040204" pitchFamily="34" charset="-120"/>
              </a:rPr>
              <a:t>在校期間</a:t>
            </a:r>
            <a:r>
              <a:rPr lang="en-US" altLang="zh-TW" sz="2400" dirty="0">
                <a:solidFill>
                  <a:srgbClr val="00B050"/>
                </a:solidFill>
                <a:latin typeface="微軟正黑體" panose="020B0604030504040204" pitchFamily="34" charset="-120"/>
                <a:ea typeface="微軟正黑體" panose="020B0604030504040204" pitchFamily="34" charset="-120"/>
              </a:rPr>
              <a:t>3</a:t>
            </a:r>
            <a:r>
              <a:rPr lang="zh-TW" altLang="zh-TW" sz="2400" dirty="0">
                <a:solidFill>
                  <a:srgbClr val="00B050"/>
                </a:solidFill>
                <a:latin typeface="微軟正黑體" panose="020B0604030504040204" pitchFamily="34" charset="-120"/>
                <a:ea typeface="微軟正黑體" panose="020B0604030504040204" pitchFamily="34" charset="-120"/>
              </a:rPr>
              <a:t>年免學費</a:t>
            </a:r>
            <a:r>
              <a:rPr lang="zh-TW" altLang="en-US" sz="2400" dirty="0">
                <a:solidFill>
                  <a:srgbClr val="00B050"/>
                </a:solidFill>
                <a:latin typeface="微軟正黑體" panose="020B0604030504040204" pitchFamily="34" charset="-120"/>
                <a:ea typeface="微軟正黑體" panose="020B0604030504040204" pitchFamily="34" charset="-120"/>
              </a:rPr>
              <a:t>及雜費</a:t>
            </a:r>
            <a:r>
              <a:rPr lang="en-US" altLang="zh-TW" sz="2400" dirty="0">
                <a:solidFill>
                  <a:srgbClr val="00B050"/>
                </a:solidFill>
                <a:latin typeface="微軟正黑體" panose="020B0604030504040204" pitchFamily="34" charset="-120"/>
                <a:ea typeface="微軟正黑體" panose="020B0604030504040204" pitchFamily="34" charset="-120"/>
              </a:rPr>
              <a:t>(</a:t>
            </a:r>
            <a:r>
              <a:rPr lang="zh-TW" altLang="en-US" sz="2400" dirty="0">
                <a:solidFill>
                  <a:srgbClr val="00B050"/>
                </a:solidFill>
                <a:latin typeface="微軟正黑體" panose="020B0604030504040204" pitchFamily="34" charset="-120"/>
                <a:ea typeface="微軟正黑體" panose="020B0604030504040204" pitchFamily="34" charset="-120"/>
              </a:rPr>
              <a:t>免申請、無門檻</a:t>
            </a:r>
            <a:r>
              <a:rPr lang="en-US" altLang="zh-TW" sz="2400" dirty="0">
                <a:solidFill>
                  <a:srgbClr val="00B050"/>
                </a:solidFill>
                <a:latin typeface="微軟正黑體" panose="020B0604030504040204" pitchFamily="34" charset="-120"/>
                <a:ea typeface="微軟正黑體" panose="020B0604030504040204" pitchFamily="34" charset="-120"/>
              </a:rPr>
              <a:t>)</a:t>
            </a:r>
          </a:p>
          <a:p>
            <a:pPr marL="621792" lvl="1" indent="-228600" eaLnBrk="1" fontAlgn="auto" hangingPunct="1">
              <a:lnSpc>
                <a:spcPct val="100000"/>
              </a:lnSpc>
              <a:spcBef>
                <a:spcPts val="324"/>
              </a:spcBef>
              <a:spcAft>
                <a:spcPts val="0"/>
              </a:spcAft>
              <a:buClr>
                <a:srgbClr val="2DA2BF"/>
              </a:buClr>
              <a:buFont typeface="Wingdings" pitchFamily="2" charset="2"/>
              <a:buChar char="l"/>
              <a:defRPr/>
            </a:pPr>
            <a:r>
              <a:rPr lang="zh-TW" altLang="zh-TW" sz="2400" dirty="0">
                <a:solidFill>
                  <a:prstClr val="black">
                    <a:lumMod val="95000"/>
                    <a:lumOff val="5000"/>
                  </a:prstClr>
                </a:solidFill>
                <a:latin typeface="微軟正黑體" panose="020B0604030504040204" pitchFamily="34" charset="-120"/>
                <a:ea typeface="微軟正黑體" panose="020B0604030504040204" pitchFamily="34" charset="-120"/>
              </a:rPr>
              <a:t>對學校之補助：</a:t>
            </a:r>
            <a:endParaRPr lang="en-US" altLang="zh-TW" sz="2400" dirty="0">
              <a:solidFill>
                <a:prstClr val="black">
                  <a:lumMod val="95000"/>
                  <a:lumOff val="5000"/>
                </a:prstClr>
              </a:solidFill>
              <a:latin typeface="微軟正黑體" panose="020B0604030504040204" pitchFamily="34" charset="-120"/>
              <a:ea typeface="微軟正黑體" panose="020B0604030504040204" pitchFamily="34" charset="-120"/>
            </a:endParaRPr>
          </a:p>
          <a:p>
            <a:pPr marL="621792" lvl="1" indent="-228600" eaLnBrk="1" fontAlgn="auto" hangingPunct="1">
              <a:lnSpc>
                <a:spcPct val="100000"/>
              </a:lnSpc>
              <a:spcBef>
                <a:spcPts val="324"/>
              </a:spcBef>
              <a:spcAft>
                <a:spcPts val="0"/>
              </a:spcAft>
              <a:buClr>
                <a:srgbClr val="2DA2BF"/>
              </a:buClr>
              <a:buNone/>
              <a:defRPr/>
            </a:pPr>
            <a:r>
              <a:rPr lang="zh-TW" altLang="en-US" sz="2400" dirty="0">
                <a:solidFill>
                  <a:prstClr val="black">
                    <a:lumMod val="95000"/>
                    <a:lumOff val="5000"/>
                  </a:prstClr>
                </a:solidFill>
                <a:latin typeface="微軟正黑體" panose="020B0604030504040204" pitchFamily="34" charset="-120"/>
                <a:ea typeface="微軟正黑體" panose="020B0604030504040204" pitchFamily="34" charset="-120"/>
              </a:rPr>
              <a:t>   </a:t>
            </a:r>
            <a:r>
              <a:rPr lang="zh-TW" altLang="zh-TW" sz="2400" dirty="0">
                <a:solidFill>
                  <a:srgbClr val="00B050"/>
                </a:solidFill>
                <a:latin typeface="微軟正黑體" panose="020B0604030504040204" pitchFamily="34" charset="-120"/>
                <a:ea typeface="微軟正黑體" panose="020B0604030504040204" pitchFamily="34" charset="-120"/>
              </a:rPr>
              <a:t>業務費、課業輔導費、實習實驗費、設備費</a:t>
            </a:r>
          </a:p>
          <a:p>
            <a:pPr marL="621792" lvl="1" indent="-228600" eaLnBrk="1" fontAlgn="auto" hangingPunct="1">
              <a:lnSpc>
                <a:spcPct val="100000"/>
              </a:lnSpc>
              <a:spcBef>
                <a:spcPts val="324"/>
              </a:spcBef>
              <a:spcAft>
                <a:spcPts val="0"/>
              </a:spcAft>
              <a:buClr>
                <a:srgbClr val="2DA2BF"/>
              </a:buClr>
              <a:buFont typeface="Wingdings" pitchFamily="2" charset="2"/>
              <a:buChar char="l"/>
              <a:defRPr/>
            </a:pPr>
            <a:r>
              <a:rPr lang="zh-TW" altLang="zh-TW" sz="2400" dirty="0">
                <a:solidFill>
                  <a:prstClr val="black">
                    <a:lumMod val="95000"/>
                    <a:lumOff val="5000"/>
                  </a:prstClr>
                </a:solidFill>
                <a:latin typeface="微軟正黑體" panose="020B0604030504040204" pitchFamily="34" charset="-120"/>
                <a:ea typeface="微軟正黑體" panose="020B0604030504040204" pitchFamily="34" charset="-120"/>
              </a:rPr>
              <a:t>低收入戶子女優先入學</a:t>
            </a:r>
            <a:endParaRPr lang="zh-TW" altLang="en-US" sz="2400" dirty="0">
              <a:solidFill>
                <a:prstClr val="black">
                  <a:lumMod val="95000"/>
                  <a:lumOff val="5000"/>
                </a:prstClr>
              </a:solidFill>
              <a:latin typeface="微軟正黑體" panose="020B0604030504040204" pitchFamily="34" charset="-120"/>
              <a:ea typeface="微軟正黑體" panose="020B0604030504040204" pitchFamily="34" charset="-120"/>
            </a:endParaRPr>
          </a:p>
          <a:p>
            <a:endParaRPr lang="zh-TW" altLang="en-US" dirty="0"/>
          </a:p>
        </p:txBody>
      </p:sp>
      <p:sp>
        <p:nvSpPr>
          <p:cNvPr id="5" name="標題 1"/>
          <p:cNvSpPr txBox="1">
            <a:spLocks/>
          </p:cNvSpPr>
          <p:nvPr/>
        </p:nvSpPr>
        <p:spPr>
          <a:xfrm>
            <a:off x="1187212" y="125760"/>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dirty="0" smtClean="0">
                <a:latin typeface="微軟正黑體" panose="020B0604030504040204" pitchFamily="34" charset="-120"/>
              </a:rPr>
              <a:t>產業特殊需求類科</a:t>
            </a:r>
            <a:endParaRPr lang="zh-TW" altLang="en-US" dirty="0">
              <a:latin typeface="微軟正黑體" panose="020B0604030504040204" pitchFamily="34" charset="-120"/>
            </a:endParaRPr>
          </a:p>
        </p:txBody>
      </p:sp>
    </p:spTree>
    <p:extLst>
      <p:ext uri="{BB962C8B-B14F-4D97-AF65-F5344CB8AC3E}">
        <p14:creationId xmlns:p14="http://schemas.microsoft.com/office/powerpoint/2010/main" val="26778634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8400" y="5131920"/>
            <a:ext cx="1785600" cy="1726080"/>
          </a:xfrm>
          <a:prstGeom prst="rect">
            <a:avLst/>
          </a:prstGeom>
        </p:spPr>
      </p:pic>
      <p:sp>
        <p:nvSpPr>
          <p:cNvPr id="2" name="標題 1"/>
          <p:cNvSpPr>
            <a:spLocks noGrp="1"/>
          </p:cNvSpPr>
          <p:nvPr>
            <p:ph type="title"/>
          </p:nvPr>
        </p:nvSpPr>
        <p:spPr>
          <a:xfrm>
            <a:off x="1259632" y="188640"/>
            <a:ext cx="7488065" cy="1147672"/>
          </a:xfrm>
        </p:spPr>
        <p:txBody>
          <a:bodyPr/>
          <a:lstStyle/>
          <a:p>
            <a:r>
              <a:rPr lang="zh-TW" altLang="en-US" dirty="0">
                <a:latin typeface="微軟正黑體" panose="020B0604030504040204" pitchFamily="34" charset="-120"/>
              </a:rPr>
              <a:t>產業特殊需求類</a:t>
            </a:r>
            <a:r>
              <a:rPr lang="zh-TW" altLang="en-US" dirty="0" smtClean="0">
                <a:latin typeface="微軟正黑體" panose="020B0604030504040204" pitchFamily="34" charset="-120"/>
              </a:rPr>
              <a:t>科</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115616" y="1336312"/>
            <a:ext cx="8208912" cy="5021933"/>
          </a:xfrm>
        </p:spPr>
        <p:txBody>
          <a:bodyPr>
            <a:normAutofit fontScale="92500" lnSpcReduction="10000"/>
          </a:bodyPr>
          <a:lstStyle/>
          <a:p>
            <a:r>
              <a:rPr lang="zh-TW" altLang="en-US" sz="2800" dirty="0">
                <a:latin typeface="微軟正黑體" panose="020B0604030504040204" pitchFamily="34" charset="-120"/>
                <a:ea typeface="微軟正黑體" panose="020B0604030504040204" pitchFamily="34" charset="-120"/>
              </a:rPr>
              <a:t>報名</a:t>
            </a:r>
            <a:r>
              <a:rPr lang="zh-TW" altLang="en-US" sz="2800" dirty="0" smtClean="0">
                <a:latin typeface="微軟正黑體" panose="020B0604030504040204" pitchFamily="34" charset="-120"/>
                <a:ea typeface="微軟正黑體" panose="020B0604030504040204" pitchFamily="34" charset="-120"/>
              </a:rPr>
              <a:t>資格：須同時符合學歷條件之一和特別條件之一</a:t>
            </a:r>
            <a:endParaRPr lang="en-US" altLang="zh-TW" sz="2800" dirty="0" smtClean="0">
              <a:latin typeface="微軟正黑體" panose="020B0604030504040204" pitchFamily="34" charset="-120"/>
              <a:ea typeface="微軟正黑體" panose="020B0604030504040204" pitchFamily="34" charset="-120"/>
            </a:endParaRPr>
          </a:p>
          <a:p>
            <a:pPr lvl="1"/>
            <a:r>
              <a:rPr lang="zh-TW" altLang="en-US" sz="2400" dirty="0" smtClean="0">
                <a:latin typeface="微軟正黑體" panose="020B0604030504040204" pitchFamily="34" charset="-120"/>
                <a:ea typeface="微軟正黑體" panose="020B0604030504040204" pitchFamily="34" charset="-120"/>
              </a:rPr>
              <a:t>學歷條件</a:t>
            </a:r>
            <a:endParaRPr lang="en-US" altLang="zh-TW" sz="24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國中或</a:t>
            </a:r>
            <a:r>
              <a:rPr lang="zh-TW" altLang="en-US" sz="2000" dirty="0" smtClean="0">
                <a:latin typeface="微軟正黑體" panose="020B0604030504040204" pitchFamily="34" charset="-120"/>
                <a:ea typeface="微軟正黑體" panose="020B0604030504040204" pitchFamily="34" charset="-120"/>
              </a:rPr>
              <a:t>同等學歷</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smtClean="0">
                <a:latin typeface="微軟正黑體" panose="020B0604030504040204" pitchFamily="34" charset="-120"/>
                <a:ea typeface="微軟正黑體" panose="020B0604030504040204" pitchFamily="34" charset="-120"/>
              </a:rPr>
              <a:t>丙</a:t>
            </a:r>
            <a:r>
              <a:rPr lang="zh-TW" altLang="en-US" sz="2000" dirty="0">
                <a:latin typeface="微軟正黑體" panose="020B0604030504040204" pitchFamily="34" charset="-120"/>
                <a:ea typeface="微軟正黑體" panose="020B0604030504040204" pitchFamily="34" charset="-120"/>
              </a:rPr>
              <a:t>級技術士證或相當於丙級以上技術士</a:t>
            </a:r>
            <a:r>
              <a:rPr lang="zh-TW" altLang="en-US" sz="2000" dirty="0" smtClean="0">
                <a:latin typeface="微軟正黑體" panose="020B0604030504040204" pitchFamily="34" charset="-120"/>
                <a:ea typeface="微軟正黑體" panose="020B0604030504040204" pitchFamily="34" charset="-120"/>
              </a:rPr>
              <a:t>證</a:t>
            </a:r>
            <a:endParaRPr lang="en-US" altLang="zh-TW" sz="2000" dirty="0" smtClean="0">
              <a:latin typeface="微軟正黑體" panose="020B0604030504040204" pitchFamily="34" charset="-120"/>
              <a:ea typeface="微軟正黑體" panose="020B0604030504040204" pitchFamily="34" charset="-120"/>
            </a:endParaRPr>
          </a:p>
          <a:p>
            <a:pPr lvl="1"/>
            <a:r>
              <a:rPr lang="zh-TW" altLang="en-US" sz="2400" dirty="0" smtClean="0">
                <a:latin typeface="微軟正黑體" panose="020B0604030504040204" pitchFamily="34" charset="-120"/>
                <a:ea typeface="微軟正黑體" panose="020B0604030504040204" pitchFamily="34" charset="-120"/>
              </a:rPr>
              <a:t>特別條件</a:t>
            </a:r>
            <a:endParaRPr lang="en-US" altLang="zh-TW" sz="24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低收入戶子女 </a:t>
            </a:r>
          </a:p>
          <a:p>
            <a:pPr lvl="2"/>
            <a:r>
              <a:rPr lang="zh-TW" altLang="en-US" sz="2000" dirty="0">
                <a:latin typeface="微軟正黑體" panose="020B0604030504040204" pitchFamily="34" charset="-120"/>
                <a:ea typeface="微軟正黑體" panose="020B0604030504040204" pitchFamily="34" charset="-120"/>
              </a:rPr>
              <a:t>中低收入戶</a:t>
            </a:r>
            <a:r>
              <a:rPr lang="zh-TW" altLang="en-US" sz="2000" dirty="0" smtClean="0">
                <a:latin typeface="微軟正黑體" panose="020B0604030504040204" pitchFamily="34" charset="-120"/>
                <a:ea typeface="微軟正黑體" panose="020B0604030504040204" pitchFamily="34" charset="-120"/>
              </a:rPr>
              <a:t>子女</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失業勞工</a:t>
            </a:r>
            <a:r>
              <a:rPr lang="zh-TW" altLang="en-US" sz="2000" dirty="0" smtClean="0">
                <a:latin typeface="微軟正黑體" panose="020B0604030504040204" pitchFamily="34" charset="-120"/>
                <a:ea typeface="微軟正黑體" panose="020B0604030504040204" pitchFamily="34" charset="-120"/>
              </a:rPr>
              <a:t>子女</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特殊境遇家庭</a:t>
            </a:r>
            <a:r>
              <a:rPr lang="zh-TW" altLang="en-US" sz="2000" dirty="0" smtClean="0">
                <a:latin typeface="微軟正黑體" panose="020B0604030504040204" pitchFamily="34" charset="-120"/>
                <a:ea typeface="微軟正黑體" panose="020B0604030504040204" pitchFamily="34" charset="-120"/>
              </a:rPr>
              <a:t>子女</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育幼院</a:t>
            </a:r>
            <a:r>
              <a:rPr lang="zh-TW" altLang="en-US" sz="2000" dirty="0" smtClean="0">
                <a:latin typeface="微軟正黑體" panose="020B0604030504040204" pitchFamily="34" charset="-120"/>
                <a:ea typeface="微軟正黑體" panose="020B0604030504040204" pitchFamily="34" charset="-120"/>
              </a:rPr>
              <a:t>童</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農漁民</a:t>
            </a:r>
            <a:r>
              <a:rPr lang="zh-TW" altLang="en-US" sz="2000" dirty="0" smtClean="0">
                <a:latin typeface="微軟正黑體" panose="020B0604030504040204" pitchFamily="34" charset="-120"/>
                <a:ea typeface="微軟正黑體" panose="020B0604030504040204" pitchFamily="34" charset="-120"/>
              </a:rPr>
              <a:t>子女</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軍公教</a:t>
            </a:r>
            <a:r>
              <a:rPr lang="zh-TW" altLang="en-US" sz="2000" dirty="0" smtClean="0">
                <a:latin typeface="微軟正黑體" panose="020B0604030504040204" pitchFamily="34" charset="-120"/>
                <a:ea typeface="微軟正黑體" panose="020B0604030504040204" pitchFamily="34" charset="-120"/>
              </a:rPr>
              <a:t>遺族</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身心障礙人士</a:t>
            </a:r>
            <a:r>
              <a:rPr lang="zh-TW" altLang="en-US" sz="2000" dirty="0" smtClean="0">
                <a:latin typeface="微軟正黑體" panose="020B0604030504040204" pitchFamily="34" charset="-120"/>
                <a:ea typeface="微軟正黑體" panose="020B0604030504040204" pitchFamily="34" charset="-120"/>
              </a:rPr>
              <a:t>子女</a:t>
            </a:r>
            <a:endParaRPr lang="en-US" altLang="zh-TW" sz="2000" dirty="0" smtClean="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原住民</a:t>
            </a:r>
          </a:p>
        </p:txBody>
      </p:sp>
    </p:spTree>
    <p:extLst>
      <p:ext uri="{BB962C8B-B14F-4D97-AF65-F5344CB8AC3E}">
        <p14:creationId xmlns:p14="http://schemas.microsoft.com/office/powerpoint/2010/main" val="31843299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8400" y="5131920"/>
            <a:ext cx="1785600" cy="1726080"/>
          </a:xfrm>
          <a:prstGeom prst="rect">
            <a:avLst/>
          </a:prstGeom>
        </p:spPr>
      </p:pic>
      <p:sp>
        <p:nvSpPr>
          <p:cNvPr id="6" name="標題 1"/>
          <p:cNvSpPr>
            <a:spLocks noGrp="1"/>
          </p:cNvSpPr>
          <p:nvPr>
            <p:ph type="title"/>
          </p:nvPr>
        </p:nvSpPr>
        <p:spPr>
          <a:xfrm>
            <a:off x="683568" y="644935"/>
            <a:ext cx="7920880" cy="648072"/>
          </a:xfrm>
        </p:spPr>
        <p:txBody>
          <a:bodyPr>
            <a:noAutofit/>
          </a:bodyPr>
          <a:lstStyle/>
          <a:p>
            <a:pPr algn="r"/>
            <a:r>
              <a:rPr lang="en-US" altLang="zh-TW" sz="3600" b="1" dirty="0" smtClean="0">
                <a:solidFill>
                  <a:schemeClr val="accent6">
                    <a:lumMod val="50000"/>
                  </a:schemeClr>
                </a:solidFill>
                <a:effectLst/>
                <a:latin typeface="微軟正黑體" panose="020B0604030504040204" pitchFamily="34" charset="-120"/>
              </a:rPr>
              <a:t>106</a:t>
            </a:r>
            <a:r>
              <a:rPr lang="zh-TW" altLang="en-US" sz="3600" b="1" dirty="0" smtClean="0">
                <a:solidFill>
                  <a:schemeClr val="accent6">
                    <a:lumMod val="50000"/>
                  </a:schemeClr>
                </a:solidFill>
                <a:effectLst/>
                <a:latin typeface="微軟正黑體" panose="020B0604030504040204" pitchFamily="34" charset="-120"/>
              </a:rPr>
              <a:t>學年</a:t>
            </a:r>
            <a:r>
              <a:rPr lang="zh-TW" altLang="en-US" sz="3600" dirty="0" smtClean="0">
                <a:latin typeface="微軟正黑體" panose="020B0604030504040204" pitchFamily="34" charset="-120"/>
              </a:rPr>
              <a:t>產業</a:t>
            </a:r>
            <a:r>
              <a:rPr lang="zh-TW" altLang="en-US" sz="3600" dirty="0">
                <a:latin typeface="微軟正黑體" panose="020B0604030504040204" pitchFamily="34" charset="-120"/>
              </a:rPr>
              <a:t>特殊需求類科</a:t>
            </a:r>
            <a:r>
              <a:rPr lang="zh-TW" altLang="en-US" sz="3600" dirty="0" smtClean="0">
                <a:latin typeface="微軟正黑體" panose="020B0604030504040204" pitchFamily="34" charset="-120"/>
              </a:rPr>
              <a:t>優先入學</a:t>
            </a:r>
            <a:r>
              <a:rPr lang="en-US" altLang="zh-TW" sz="3600" dirty="0" smtClean="0">
                <a:latin typeface="微軟正黑體" panose="020B0604030504040204" pitchFamily="34" charset="-120"/>
              </a:rPr>
              <a:t/>
            </a:r>
            <a:br>
              <a:rPr lang="en-US" altLang="zh-TW" sz="3600" dirty="0" smtClean="0">
                <a:latin typeface="微軟正黑體" panose="020B0604030504040204" pitchFamily="34" charset="-120"/>
              </a:rPr>
            </a:br>
            <a:r>
              <a:rPr lang="en-US" altLang="zh-TW" sz="2800" dirty="0" smtClean="0">
                <a:latin typeface="微軟正黑體" panose="020B0604030504040204" pitchFamily="34" charset="-120"/>
              </a:rPr>
              <a:t>--</a:t>
            </a:r>
            <a:r>
              <a:rPr lang="zh-TW" altLang="en-US" sz="2800" dirty="0" smtClean="0">
                <a:latin typeface="微軟正黑體" panose="020B0604030504040204" pitchFamily="34" charset="-120"/>
              </a:rPr>
              <a:t>承辦學校：</a:t>
            </a:r>
            <a:r>
              <a:rPr lang="zh-TW" altLang="en-US" sz="2800" dirty="0">
                <a:latin typeface="微軟正黑體" panose="020B0604030504040204" pitchFamily="34" charset="-120"/>
              </a:rPr>
              <a:t>新</a:t>
            </a:r>
            <a:r>
              <a:rPr lang="zh-TW" altLang="en-US" sz="2800" dirty="0" smtClean="0">
                <a:latin typeface="微軟正黑體" panose="020B0604030504040204" pitchFamily="34" charset="-120"/>
              </a:rPr>
              <a:t>北市立瑞芳高工</a:t>
            </a:r>
            <a:endParaRPr lang="zh-TW" altLang="en-US" sz="2800" dirty="0">
              <a:latin typeface="微軟正黑體" panose="020B0604030504040204" pitchFamily="34" charset="-120"/>
            </a:endParaRPr>
          </a:p>
        </p:txBody>
      </p:sp>
      <p:sp>
        <p:nvSpPr>
          <p:cNvPr id="3" name="內容版面配置區 2"/>
          <p:cNvSpPr>
            <a:spLocks noGrp="1"/>
          </p:cNvSpPr>
          <p:nvPr>
            <p:ph idx="1"/>
          </p:nvPr>
        </p:nvSpPr>
        <p:spPr>
          <a:xfrm>
            <a:off x="1043608" y="1556792"/>
            <a:ext cx="7848872" cy="4209331"/>
          </a:xfrm>
        </p:spPr>
        <p:txBody>
          <a:bodyPr>
            <a:normAutofit fontScale="92500"/>
          </a:bodyPr>
          <a:lstStyle/>
          <a:p>
            <a:pPr marL="0" indent="0">
              <a:buNone/>
            </a:pPr>
            <a:r>
              <a:rPr lang="zh-TW" altLang="en-US" sz="2400" dirty="0">
                <a:latin typeface="微軟正黑體" panose="020B0604030504040204" pitchFamily="34" charset="-120"/>
                <a:ea typeface="微軟正黑體" panose="020B0604030504040204" pitchFamily="34" charset="-120"/>
              </a:rPr>
              <a:t>教育部國民及學前教育署產業特殊需求類科獎補助作業</a:t>
            </a:r>
            <a:r>
              <a:rPr lang="zh-TW" altLang="en-US" sz="2400" dirty="0" smtClean="0">
                <a:latin typeface="微軟正黑體" panose="020B0604030504040204" pitchFamily="34" charset="-120"/>
                <a:ea typeface="微軟正黑體" panose="020B0604030504040204" pitchFamily="34" charset="-120"/>
              </a:rPr>
              <a:t>要點</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zh-TW" altLang="en-US" sz="2800" dirty="0" smtClean="0">
                <a:latin typeface="微軟正黑體" panose="020B0604030504040204" pitchFamily="34" charset="-120"/>
                <a:ea typeface="微軟正黑體" panose="020B0604030504040204" pitchFamily="34" charset="-120"/>
              </a:rPr>
              <a:t>基北區</a:t>
            </a:r>
            <a:r>
              <a:rPr lang="en-US" altLang="zh-TW" sz="2800" dirty="0" smtClean="0">
                <a:latin typeface="微軟正黑體" panose="020B0604030504040204" pitchFamily="34" charset="-120"/>
                <a:ea typeface="微軟正黑體" panose="020B0604030504040204" pitchFamily="34" charset="-120"/>
              </a:rPr>
              <a:t>106</a:t>
            </a:r>
            <a:r>
              <a:rPr lang="zh-TW" altLang="en-US" sz="2800" dirty="0" smtClean="0">
                <a:latin typeface="微軟正黑體" panose="020B0604030504040204" pitchFamily="34" charset="-120"/>
                <a:ea typeface="微軟正黑體" panose="020B0604030504040204" pitchFamily="34" charset="-120"/>
              </a:rPr>
              <a:t>學年度：</a:t>
            </a:r>
            <a:r>
              <a:rPr lang="en-US" altLang="zh-TW" sz="2800" dirty="0" smtClean="0">
                <a:latin typeface="微軟正黑體" panose="020B0604030504040204" pitchFamily="34" charset="-120"/>
                <a:ea typeface="微軟正黑體" panose="020B0604030504040204" pitchFamily="34" charset="-120"/>
              </a:rPr>
              <a:t>8</a:t>
            </a:r>
            <a:r>
              <a:rPr lang="zh-TW" altLang="en-US" sz="2800" dirty="0" smtClean="0">
                <a:latin typeface="微軟正黑體" panose="020B0604030504040204" pitchFamily="34" charset="-120"/>
                <a:ea typeface="微軟正黑體" panose="020B0604030504040204" pitchFamily="34" charset="-120"/>
              </a:rPr>
              <a:t>校</a:t>
            </a:r>
            <a:r>
              <a:rPr lang="en-US" altLang="zh-TW" sz="2800" dirty="0" smtClean="0">
                <a:latin typeface="微軟正黑體" panose="020B0604030504040204" pitchFamily="34" charset="-120"/>
                <a:ea typeface="微軟正黑體" panose="020B0604030504040204" pitchFamily="34" charset="-120"/>
              </a:rPr>
              <a:t>6</a:t>
            </a:r>
            <a:r>
              <a:rPr lang="zh-TW" altLang="en-US" sz="2800" dirty="0" smtClean="0">
                <a:latin typeface="微軟正黑體" panose="020B0604030504040204" pitchFamily="34" charset="-120"/>
                <a:ea typeface="微軟正黑體" panose="020B0604030504040204" pitchFamily="34" charset="-120"/>
              </a:rPr>
              <a:t>群</a:t>
            </a:r>
            <a:r>
              <a:rPr lang="en-US" altLang="zh-TW" sz="2800" dirty="0" smtClean="0">
                <a:latin typeface="微軟正黑體" panose="020B0604030504040204" pitchFamily="34" charset="-120"/>
                <a:ea typeface="微軟正黑體" panose="020B0604030504040204" pitchFamily="34" charset="-120"/>
              </a:rPr>
              <a:t>11</a:t>
            </a:r>
            <a:r>
              <a:rPr lang="zh-TW" altLang="en-US" sz="2800" dirty="0" smtClean="0">
                <a:latin typeface="微軟正黑體" panose="020B0604030504040204" pitchFamily="34" charset="-120"/>
                <a:ea typeface="微軟正黑體" panose="020B0604030504040204" pitchFamily="34" charset="-120"/>
              </a:rPr>
              <a:t>科</a:t>
            </a:r>
            <a:r>
              <a:rPr lang="en-US" altLang="zh-TW" sz="2800" dirty="0" smtClean="0">
                <a:latin typeface="微軟正黑體" panose="020B0604030504040204" pitchFamily="34" charset="-120"/>
                <a:ea typeface="微軟正黑體" panose="020B0604030504040204" pitchFamily="34" charset="-120"/>
              </a:rPr>
              <a:t>134</a:t>
            </a:r>
            <a:r>
              <a:rPr lang="zh-TW" altLang="en-US" sz="2800" dirty="0" smtClean="0">
                <a:latin typeface="微軟正黑體" panose="020B0604030504040204" pitchFamily="34" charset="-120"/>
                <a:ea typeface="微軟正黑體" panose="020B0604030504040204" pitchFamily="34" charset="-120"/>
              </a:rPr>
              <a:t>名</a:t>
            </a:r>
            <a:endParaRPr lang="en-US" altLang="zh-TW" sz="2800" dirty="0" smtClean="0">
              <a:latin typeface="微軟正黑體" panose="020B0604030504040204" pitchFamily="34" charset="-120"/>
              <a:ea typeface="微軟正黑體" panose="020B0604030504040204" pitchFamily="34" charset="-120"/>
            </a:endParaRPr>
          </a:p>
          <a:p>
            <a:pPr marL="0" indent="0">
              <a:spcBef>
                <a:spcPts val="200"/>
              </a:spcBef>
              <a:buNone/>
            </a:pP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一</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機械群：模具科、鑄造科、板金科</a:t>
            </a:r>
            <a:r>
              <a:rPr lang="zh-TW" altLang="en-US" sz="2000" dirty="0" smtClean="0">
                <a:latin typeface="微軟正黑體" panose="020B0604030504040204" pitchFamily="34" charset="-120"/>
                <a:ea typeface="微軟正黑體" panose="020B0604030504040204" pitchFamily="34" charset="-120"/>
              </a:rPr>
              <a:t>、配</a:t>
            </a:r>
            <a:r>
              <a:rPr lang="zh-TW" altLang="en-US" sz="2000" dirty="0">
                <a:latin typeface="微軟正黑體" panose="020B0604030504040204" pitchFamily="34" charset="-120"/>
                <a:ea typeface="微軟正黑體" panose="020B0604030504040204" pitchFamily="34" charset="-120"/>
              </a:rPr>
              <a:t>管</a:t>
            </a:r>
            <a:r>
              <a:rPr lang="zh-TW" altLang="en-US" sz="2000" dirty="0" smtClean="0">
                <a:latin typeface="微軟正黑體" panose="020B0604030504040204" pitchFamily="34" charset="-120"/>
                <a:ea typeface="微軟正黑體" panose="020B0604030504040204" pitchFamily="34" charset="-120"/>
              </a:rPr>
              <a:t>科</a:t>
            </a:r>
            <a:endParaRPr lang="zh-TW" altLang="en-US" sz="2000" dirty="0">
              <a:latin typeface="微軟正黑體" panose="020B0604030504040204" pitchFamily="34" charset="-120"/>
              <a:ea typeface="微軟正黑體" panose="020B0604030504040204" pitchFamily="34" charset="-120"/>
            </a:endParaRPr>
          </a:p>
          <a:p>
            <a:pPr marL="0" indent="0">
              <a:spcBef>
                <a:spcPts val="200"/>
              </a:spcBef>
              <a:buNone/>
            </a:pPr>
            <a:r>
              <a:rPr lang="en-US" altLang="zh-TW"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二</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動力機械群：重機</a:t>
            </a:r>
            <a:r>
              <a:rPr lang="zh-TW" altLang="en-US" sz="2000" dirty="0" smtClean="0">
                <a:latin typeface="微軟正黑體" panose="020B0604030504040204" pitchFamily="34" charset="-120"/>
                <a:ea typeface="微軟正黑體" panose="020B0604030504040204" pitchFamily="34" charset="-120"/>
              </a:rPr>
              <a:t>科</a:t>
            </a:r>
            <a:endParaRPr lang="zh-TW" altLang="en-US" sz="2000" dirty="0">
              <a:latin typeface="微軟正黑體" panose="020B0604030504040204" pitchFamily="34" charset="-120"/>
              <a:ea typeface="微軟正黑體" panose="020B0604030504040204" pitchFamily="34" charset="-120"/>
            </a:endParaRPr>
          </a:p>
          <a:p>
            <a:pPr marL="0" indent="0">
              <a:spcBef>
                <a:spcPts val="200"/>
              </a:spcBef>
              <a:buNone/>
            </a:pPr>
            <a:r>
              <a:rPr lang="en-US" altLang="zh-TW"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三</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土木</a:t>
            </a:r>
            <a:r>
              <a:rPr lang="zh-TW" altLang="en-US" sz="2000" dirty="0">
                <a:latin typeface="微軟正黑體" panose="020B0604030504040204" pitchFamily="34" charset="-120"/>
                <a:ea typeface="微軟正黑體" panose="020B0604030504040204" pitchFamily="34" charset="-120"/>
              </a:rPr>
              <a:t>與建築群：土木</a:t>
            </a:r>
            <a:r>
              <a:rPr lang="zh-TW" altLang="en-US" sz="2000" dirty="0" smtClean="0">
                <a:latin typeface="微軟正黑體" panose="020B0604030504040204" pitchFamily="34" charset="-120"/>
                <a:ea typeface="微軟正黑體" panose="020B0604030504040204" pitchFamily="34" charset="-120"/>
              </a:rPr>
              <a:t>科</a:t>
            </a:r>
            <a:endParaRPr lang="zh-TW" altLang="en-US" sz="2000" dirty="0">
              <a:latin typeface="微軟正黑體" panose="020B0604030504040204" pitchFamily="34" charset="-120"/>
              <a:ea typeface="微軟正黑體" panose="020B0604030504040204" pitchFamily="34" charset="-120"/>
            </a:endParaRPr>
          </a:p>
          <a:p>
            <a:pPr marL="0" indent="0">
              <a:spcBef>
                <a:spcPts val="200"/>
              </a:spcBef>
              <a:buNone/>
            </a:pP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四</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海事</a:t>
            </a:r>
            <a:r>
              <a:rPr lang="zh-TW" altLang="en-US" sz="2000" dirty="0">
                <a:latin typeface="微軟正黑體" panose="020B0604030504040204" pitchFamily="34" charset="-120"/>
                <a:ea typeface="微軟正黑體" panose="020B0604030504040204" pitchFamily="34" charset="-120"/>
              </a:rPr>
              <a:t>群：航海</a:t>
            </a:r>
            <a:r>
              <a:rPr lang="zh-TW" altLang="en-US" sz="2000" dirty="0" smtClean="0">
                <a:latin typeface="微軟正黑體" panose="020B0604030504040204" pitchFamily="34" charset="-120"/>
                <a:ea typeface="微軟正黑體" panose="020B0604030504040204" pitchFamily="34" charset="-120"/>
              </a:rPr>
              <a:t>科</a:t>
            </a:r>
            <a:r>
              <a:rPr lang="zh-TW" altLang="en-US" sz="2000" dirty="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輪機科</a:t>
            </a:r>
            <a:endParaRPr lang="zh-TW" altLang="en-US" sz="2000" dirty="0">
              <a:latin typeface="微軟正黑體" panose="020B0604030504040204" pitchFamily="34" charset="-120"/>
              <a:ea typeface="微軟正黑體" panose="020B0604030504040204" pitchFamily="34" charset="-120"/>
            </a:endParaRPr>
          </a:p>
          <a:p>
            <a:pPr marL="0" indent="0">
              <a:spcBef>
                <a:spcPts val="200"/>
              </a:spcBef>
              <a:buNone/>
            </a:pP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五</a:t>
            </a:r>
            <a:r>
              <a:rPr lang="en-US" altLang="zh-TW"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水產群：漁業</a:t>
            </a:r>
            <a:r>
              <a:rPr lang="zh-TW" altLang="en-US" sz="2000" dirty="0" smtClean="0">
                <a:latin typeface="微軟正黑體" panose="020B0604030504040204" pitchFamily="34" charset="-120"/>
                <a:ea typeface="微軟正黑體" panose="020B0604030504040204" pitchFamily="34" charset="-120"/>
              </a:rPr>
              <a:t>科</a:t>
            </a:r>
            <a:r>
              <a:rPr lang="zh-TW" altLang="en-US" sz="2000" dirty="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水產</a:t>
            </a:r>
            <a:r>
              <a:rPr lang="zh-TW" altLang="en-US" sz="2000" dirty="0">
                <a:latin typeface="微軟正黑體" panose="020B0604030504040204" pitchFamily="34" charset="-120"/>
                <a:ea typeface="微軟正黑體" panose="020B0604030504040204" pitchFamily="34" charset="-120"/>
              </a:rPr>
              <a:t>養殖</a:t>
            </a:r>
            <a:r>
              <a:rPr lang="zh-TW" altLang="en-US" sz="2000" dirty="0" smtClean="0">
                <a:latin typeface="微軟正黑體" panose="020B0604030504040204" pitchFamily="34" charset="-120"/>
                <a:ea typeface="微軟正黑體" panose="020B0604030504040204" pitchFamily="34" charset="-120"/>
              </a:rPr>
              <a:t>科</a:t>
            </a:r>
            <a:endParaRPr lang="en-US" altLang="zh-TW" sz="2000" dirty="0" smtClean="0">
              <a:latin typeface="微軟正黑體" panose="020B0604030504040204" pitchFamily="34" charset="-120"/>
              <a:ea typeface="微軟正黑體" panose="020B0604030504040204" pitchFamily="34" charset="-120"/>
            </a:endParaRPr>
          </a:p>
          <a:p>
            <a:pPr marL="0" indent="0">
              <a:spcBef>
                <a:spcPts val="200"/>
              </a:spcBef>
              <a:buNone/>
            </a:pP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六</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設計群：陶瓷工程科</a:t>
            </a:r>
            <a:endParaRPr lang="en-US" altLang="zh-TW" sz="2000" dirty="0">
              <a:latin typeface="微軟正黑體" panose="020B0604030504040204" pitchFamily="34" charset="-120"/>
              <a:ea typeface="微軟正黑體" panose="020B0604030504040204" pitchFamily="34" charset="-120"/>
            </a:endParaRPr>
          </a:p>
          <a:p>
            <a:pPr marL="0" indent="0">
              <a:spcBef>
                <a:spcPts val="0"/>
              </a:spcBef>
              <a:buNone/>
            </a:pPr>
            <a:endParaRPr lang="en-US" altLang="zh-TW" sz="3000" dirty="0" smtClean="0">
              <a:solidFill>
                <a:srgbClr val="0000FF"/>
              </a:solidFill>
              <a:latin typeface="微軟正黑體" panose="020B0604030504040204" pitchFamily="34" charset="-120"/>
              <a:ea typeface="微軟正黑體" panose="020B0604030504040204" pitchFamily="34" charset="-120"/>
            </a:endParaRPr>
          </a:p>
          <a:p>
            <a:pPr marL="0" indent="0">
              <a:spcBef>
                <a:spcPts val="0"/>
              </a:spcBef>
              <a:buNone/>
            </a:pPr>
            <a:r>
              <a:rPr lang="zh-TW" altLang="en-US" sz="3000" dirty="0" smtClean="0">
                <a:solidFill>
                  <a:srgbClr val="0000FF"/>
                </a:solidFill>
                <a:latin typeface="微軟正黑體" panose="020B0604030504040204" pitchFamily="34" charset="-120"/>
                <a:ea typeface="微軟正黑體" panose="020B0604030504040204" pitchFamily="34" charset="-120"/>
              </a:rPr>
              <a:t>  </a:t>
            </a:r>
            <a:r>
              <a:rPr lang="zh-TW" altLang="en-US" sz="2800" dirty="0" smtClean="0">
                <a:solidFill>
                  <a:srgbClr val="0000FF"/>
                </a:solidFill>
                <a:latin typeface="微軟正黑體" panose="020B0604030504040204" pitchFamily="34" charset="-120"/>
                <a:ea typeface="微軟正黑體" panose="020B0604030504040204" pitchFamily="34" charset="-120"/>
              </a:rPr>
              <a:t>優點特色</a:t>
            </a:r>
            <a:endParaRPr lang="en-US" altLang="zh-TW" sz="2800" dirty="0" smtClean="0">
              <a:solidFill>
                <a:srgbClr val="0000FF"/>
              </a:solidFill>
              <a:latin typeface="微軟正黑體" panose="020B0604030504040204" pitchFamily="34" charset="-120"/>
              <a:ea typeface="微軟正黑體" panose="020B0604030504040204" pitchFamily="34" charset="-120"/>
            </a:endParaRPr>
          </a:p>
          <a:p>
            <a:pPr>
              <a:spcBef>
                <a:spcPts val="0"/>
              </a:spcBef>
            </a:pPr>
            <a:r>
              <a:rPr lang="zh-TW" altLang="en-US" sz="2800" dirty="0" smtClean="0">
                <a:latin typeface="微軟正黑體" panose="020B0604030504040204" pitchFamily="34" charset="-120"/>
                <a:ea typeface="微軟正黑體" panose="020B0604030504040204" pitchFamily="34" charset="-120"/>
              </a:rPr>
              <a:t>選讀適用科別，</a:t>
            </a:r>
            <a:r>
              <a:rPr lang="zh-TW" altLang="en-US" sz="2800" dirty="0">
                <a:latin typeface="微軟正黑體" panose="020B0604030504040204" pitchFamily="34" charset="-120"/>
                <a:ea typeface="微軟正黑體" panose="020B0604030504040204" pitchFamily="34" charset="-120"/>
              </a:rPr>
              <a:t>享有學費、雜費</a:t>
            </a:r>
            <a:r>
              <a:rPr lang="zh-TW" altLang="en-US" sz="2800" dirty="0" smtClean="0">
                <a:latin typeface="微軟正黑體" panose="020B0604030504040204" pitchFamily="34" charset="-120"/>
                <a:ea typeface="微軟正黑體" panose="020B0604030504040204" pitchFamily="34" charset="-120"/>
              </a:rPr>
              <a:t>補助</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74757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35772" y="282395"/>
            <a:ext cx="6404317" cy="523220"/>
          </a:xfrm>
          <a:prstGeom prst="rect">
            <a:avLst/>
          </a:prstGeom>
          <a:solidFill>
            <a:schemeClr val="accent2">
              <a:lumMod val="20000"/>
              <a:lumOff val="80000"/>
            </a:schemeClr>
          </a:solidFill>
        </p:spPr>
        <p:txBody>
          <a:bodyPr wrap="none">
            <a:spAutoFit/>
          </a:bodyPr>
          <a:lstStyle/>
          <a:p>
            <a:r>
              <a:rPr lang="zh-TW" altLang="en-US"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國中</a:t>
            </a:r>
            <a:r>
              <a:rPr lang="zh-TW" altLang="zh-TW"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教育</a:t>
            </a:r>
            <a:r>
              <a:rPr lang="zh-TW" altLang="zh-TW" sz="2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會考各考試科目之</a:t>
            </a:r>
            <a:r>
              <a:rPr lang="zh-TW" altLang="zh-TW"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時間</a:t>
            </a:r>
            <a:r>
              <a:rPr lang="zh-TW" altLang="en-US"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題數</a:t>
            </a:r>
            <a:endParaRPr lang="zh-TW" altLang="en-US" sz="2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396619673"/>
              </p:ext>
            </p:extLst>
          </p:nvPr>
        </p:nvGraphicFramePr>
        <p:xfrm>
          <a:off x="1187624" y="1052736"/>
          <a:ext cx="7575376" cy="4633869"/>
        </p:xfrm>
        <a:graphic>
          <a:graphicData uri="http://schemas.openxmlformats.org/drawingml/2006/table">
            <a:tbl>
              <a:tblPr firstRow="1" firstCol="1" bandRow="1" bandCol="1">
                <a:tableStyleId>{5C22544A-7EE6-4342-B048-85BDC9FD1C3A}</a:tableStyleId>
              </a:tblPr>
              <a:tblGrid>
                <a:gridCol w="823300"/>
                <a:gridCol w="823300"/>
                <a:gridCol w="944796"/>
                <a:gridCol w="3216392"/>
                <a:gridCol w="1767588"/>
              </a:tblGrid>
              <a:tr h="332426">
                <a:tc gridSpan="2">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時間</a:t>
                      </a:r>
                    </a:p>
                  </a:txBody>
                  <a:tcPr marL="54616" marR="54616" marT="29188" marB="29188" anchor="ctr">
                    <a:solidFill>
                      <a:srgbClr val="7030A0"/>
                    </a:solidFill>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題數</a:t>
                      </a:r>
                    </a:p>
                  </a:txBody>
                  <a:tcPr marL="0" marR="0" marT="0" marB="0" anchor="ctr">
                    <a:solidFill>
                      <a:srgbClr val="7030A0"/>
                    </a:solidFill>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結果呈現</a:t>
                      </a:r>
                    </a:p>
                  </a:txBody>
                  <a:tcPr marL="54616" marR="54616" marT="29188" marB="29188" anchor="ctr">
                    <a:solidFill>
                      <a:srgbClr val="7030A0"/>
                    </a:solidFill>
                  </a:tcPr>
                </a:tc>
              </a:tr>
              <a:tr h="482848">
                <a:tc gridSpan="2">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70</a:t>
                      </a:r>
                      <a:r>
                        <a:rPr lang="zh-TW" sz="180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45</a:t>
                      </a:r>
                      <a:r>
                        <a:rPr lang="zh-TW" sz="1800" kern="100" dirty="0">
                          <a:effectLst/>
                          <a:latin typeface="微軟正黑體" panose="020B0604030504040204" pitchFamily="34" charset="-120"/>
                          <a:ea typeface="微軟正黑體" panose="020B0604030504040204" pitchFamily="34" charset="-120"/>
                        </a:rPr>
                        <a:t>～</a:t>
                      </a:r>
                      <a:r>
                        <a:rPr lang="en-US" sz="1800" kern="100" dirty="0">
                          <a:effectLst/>
                          <a:latin typeface="微軟正黑體" panose="020B0604030504040204" pitchFamily="34" charset="-120"/>
                          <a:ea typeface="微軟正黑體" panose="020B0604030504040204" pitchFamily="34" charset="-120"/>
                        </a:rPr>
                        <a:t>50</a:t>
                      </a:r>
                      <a:r>
                        <a:rPr lang="zh-TW" sz="1800" kern="100" dirty="0">
                          <a:effectLst/>
                          <a:latin typeface="微軟正黑體" panose="020B0604030504040204" pitchFamily="34" charset="-120"/>
                          <a:ea typeface="微軟正黑體" panose="020B0604030504040204" pitchFamily="34" charset="-120"/>
                        </a:rPr>
                        <a:t>題</a:t>
                      </a:r>
                    </a:p>
                  </a:txBody>
                  <a:tcPr marL="0" marR="0" marT="0" marB="0" anchor="ctr"/>
                </a:tc>
                <a:tc rowSpan="6">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分為「精熟</a:t>
                      </a:r>
                      <a:r>
                        <a:rPr lang="zh-TW" sz="1800" kern="100" dirty="0" smtClean="0">
                          <a:effectLst/>
                          <a:latin typeface="微軟正黑體" panose="020B0604030504040204" pitchFamily="34" charset="-120"/>
                          <a:ea typeface="微軟正黑體" panose="020B0604030504040204" pitchFamily="34" charset="-120"/>
                        </a:rPr>
                        <a:t>」</a:t>
                      </a:r>
                      <a:r>
                        <a:rPr lang="zh-TW" altLang="en-US" sz="1800" kern="100" dirty="0" smtClean="0">
                          <a:effectLst/>
                          <a:latin typeface="微軟正黑體" panose="020B0604030504040204" pitchFamily="34" charset="-120"/>
                          <a:ea typeface="微軟正黑體" panose="020B0604030504040204" pitchFamily="34" charset="-120"/>
                        </a:rPr>
                        <a:t>、</a:t>
                      </a:r>
                      <a:r>
                        <a:rPr lang="zh-TW" sz="1800" kern="100" dirty="0" smtClean="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基礎</a:t>
                      </a:r>
                      <a:r>
                        <a:rPr lang="zh-TW" sz="1800" kern="100" dirty="0" smtClean="0">
                          <a:effectLst/>
                          <a:latin typeface="微軟正黑體" panose="020B0604030504040204" pitchFamily="34" charset="-120"/>
                          <a:ea typeface="微軟正黑體" panose="020B0604030504040204" pitchFamily="34" charset="-120"/>
                        </a:rPr>
                        <a:t>」和</a:t>
                      </a:r>
                      <a:r>
                        <a:rPr lang="zh-TW" sz="1800" kern="100" dirty="0">
                          <a:effectLst/>
                          <a:latin typeface="微軟正黑體" panose="020B0604030504040204" pitchFamily="34" charset="-120"/>
                          <a:ea typeface="微軟正黑體" panose="020B0604030504040204" pitchFamily="34" charset="-120"/>
                        </a:rPr>
                        <a:t>「待加強」</a:t>
                      </a:r>
                      <a:r>
                        <a:rPr lang="en-US" sz="1800" kern="100" dirty="0">
                          <a:effectLst/>
                          <a:latin typeface="微軟正黑體" panose="020B0604030504040204" pitchFamily="34" charset="-120"/>
                          <a:ea typeface="微軟正黑體" panose="020B0604030504040204" pitchFamily="34" charset="-120"/>
                        </a:rPr>
                        <a:t>3</a:t>
                      </a:r>
                      <a:r>
                        <a:rPr lang="zh-TW" sz="1800" kern="100" dirty="0" smtClean="0">
                          <a:effectLst/>
                          <a:latin typeface="微軟正黑體" panose="020B0604030504040204" pitchFamily="34" charset="-120"/>
                          <a:ea typeface="微軟正黑體" panose="020B0604030504040204" pitchFamily="34" charset="-120"/>
                        </a:rPr>
                        <a:t>等級</a:t>
                      </a:r>
                      <a:endParaRPr lang="en-US" altLang="zh-TW" sz="1800" kern="100" dirty="0" smtClean="0">
                        <a:effectLst/>
                        <a:latin typeface="微軟正黑體" panose="020B0604030504040204" pitchFamily="34" charset="-120"/>
                        <a:ea typeface="微軟正黑體" panose="020B0604030504040204" pitchFamily="34" charset="-120"/>
                      </a:endParaRPr>
                    </a:p>
                    <a:p>
                      <a:pPr algn="l">
                        <a:spcAft>
                          <a:spcPts val="0"/>
                        </a:spcAft>
                      </a:pPr>
                      <a:endParaRPr lang="en-US" altLang="zh-TW" sz="1800" kern="100" dirty="0" smtClean="0">
                        <a:effectLst/>
                        <a:latin typeface="微軟正黑體" panose="020B0604030504040204" pitchFamily="34" charset="-120"/>
                        <a:ea typeface="微軟正黑體" panose="020B0604030504040204" pitchFamily="34" charset="-120"/>
                      </a:endParaRPr>
                    </a:p>
                    <a:p>
                      <a:pPr algn="l">
                        <a:spcAft>
                          <a:spcPts val="0"/>
                        </a:spcAft>
                      </a:pPr>
                      <a:endParaRPr lang="en-US" altLang="zh-TW" sz="1800" kern="100" dirty="0" smtClean="0">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800" dirty="0" smtClean="0">
                          <a:solidFill>
                            <a:srgbClr val="FF0000"/>
                          </a:solidFill>
                          <a:latin typeface="微軟正黑體" panose="020B0604030504040204" pitchFamily="34" charset="-120"/>
                          <a:ea typeface="微軟正黑體" panose="020B0604030504040204" pitchFamily="34" charset="-120"/>
                        </a:rPr>
                        <a:t>http://cap.ntnu.edu.tw/</a:t>
                      </a:r>
                      <a:endParaRPr lang="zh-TW" altLang="en-US" sz="1800" dirty="0" smtClean="0">
                        <a:solidFill>
                          <a:srgbClr val="FF0000"/>
                        </a:solidFill>
                        <a:latin typeface="微軟正黑體" panose="020B0604030504040204" pitchFamily="34" charset="-120"/>
                        <a:ea typeface="微軟正黑體" panose="020B0604030504040204" pitchFamily="34" charset="-120"/>
                      </a:endParaRPr>
                    </a:p>
                    <a:p>
                      <a:pPr algn="l">
                        <a:spcAft>
                          <a:spcPts val="0"/>
                        </a:spcAft>
                      </a:pPr>
                      <a:endParaRPr lang="zh-TW" sz="1800" kern="100" dirty="0">
                        <a:effectLst/>
                        <a:latin typeface="微軟正黑體" panose="020B0604030504040204" pitchFamily="34" charset="-120"/>
                        <a:ea typeface="微軟正黑體" panose="020B0604030504040204" pitchFamily="34" charset="-120"/>
                      </a:endParaRPr>
                    </a:p>
                  </a:txBody>
                  <a:tcPr marL="54616" marR="54616" marT="29188" marB="29188" anchor="ctr"/>
                </a:tc>
              </a:tr>
              <a:tr h="868557">
                <a:tc>
                  <a:txBody>
                    <a:bodyPr/>
                    <a:lstStyle/>
                    <a:p>
                      <a:pPr algn="ctr">
                        <a:spcAft>
                          <a:spcPts val="0"/>
                        </a:spcAft>
                      </a:pPr>
                      <a:r>
                        <a:rPr lang="zh-TW" sz="1800" kern="100" dirty="0" smtClean="0">
                          <a:effectLst/>
                          <a:latin typeface="微軟正黑體" panose="020B0604030504040204" pitchFamily="34" charset="-120"/>
                          <a:ea typeface="微軟正黑體" panose="020B0604030504040204" pitchFamily="34" charset="-120"/>
                        </a:rPr>
                        <a:t>英語</a:t>
                      </a:r>
                      <a:endParaRPr lang="zh-TW" sz="180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kern="100" dirty="0" smtClean="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smtClean="0">
                          <a:solidFill>
                            <a:schemeClr val="bg1"/>
                          </a:solidFill>
                          <a:effectLst/>
                          <a:latin typeface="微軟正黑體" panose="020B0604030504040204" pitchFamily="34" charset="-120"/>
                          <a:ea typeface="微軟正黑體" panose="020B0604030504040204" pitchFamily="34" charset="-120"/>
                        </a:rPr>
                        <a:t>閱讀</a:t>
                      </a:r>
                      <a:endParaRPr lang="zh-TW" altLang="zh-TW" sz="1800" kern="100" dirty="0" smtClean="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zh-TW" sz="180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en-US" sz="1800" kern="100" dirty="0" smtClean="0">
                          <a:effectLst/>
                          <a:latin typeface="微軟正黑體" panose="020B0604030504040204" pitchFamily="34" charset="-120"/>
                          <a:ea typeface="微軟正黑體" panose="020B0604030504040204" pitchFamily="34" charset="-120"/>
                        </a:rPr>
                        <a:t>60</a:t>
                      </a:r>
                      <a:r>
                        <a:rPr lang="zh-TW" sz="180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zh-TW" sz="1800" kern="100" dirty="0" smtClean="0">
                          <a:effectLst/>
                          <a:latin typeface="微軟正黑體" panose="020B0604030504040204" pitchFamily="34" charset="-120"/>
                          <a:ea typeface="微軟正黑體" panose="020B0604030504040204" pitchFamily="34" charset="-120"/>
                        </a:rPr>
                        <a:t>閱讀</a:t>
                      </a:r>
                      <a:r>
                        <a:rPr lang="en-US" sz="1800" kern="100" dirty="0" smtClean="0">
                          <a:effectLst/>
                          <a:latin typeface="微軟正黑體" panose="020B0604030504040204" pitchFamily="34" charset="-120"/>
                          <a:ea typeface="微軟正黑體" panose="020B0604030504040204" pitchFamily="34" charset="-120"/>
                        </a:rPr>
                        <a:t>40</a:t>
                      </a:r>
                      <a:r>
                        <a:rPr lang="zh-TW" sz="1800" kern="100" dirty="0">
                          <a:effectLst/>
                          <a:latin typeface="微軟正黑體" panose="020B0604030504040204" pitchFamily="34" charset="-120"/>
                          <a:ea typeface="微軟正黑體" panose="020B0604030504040204" pitchFamily="34" charset="-120"/>
                        </a:rPr>
                        <a:t>～</a:t>
                      </a:r>
                      <a:r>
                        <a:rPr lang="en-US" sz="1800" kern="100" dirty="0">
                          <a:effectLst/>
                          <a:latin typeface="微軟正黑體" panose="020B0604030504040204" pitchFamily="34" charset="-120"/>
                          <a:ea typeface="微軟正黑體" panose="020B0604030504040204" pitchFamily="34" charset="-120"/>
                        </a:rPr>
                        <a:t>45</a:t>
                      </a:r>
                      <a:r>
                        <a:rPr lang="zh-TW" sz="1800" kern="100" dirty="0" smtClean="0">
                          <a:effectLst/>
                          <a:latin typeface="微軟正黑體" panose="020B0604030504040204" pitchFamily="34" charset="-120"/>
                          <a:ea typeface="微軟正黑體" panose="020B0604030504040204" pitchFamily="34" charset="-120"/>
                        </a:rPr>
                        <a:t>題</a:t>
                      </a:r>
                      <a:endParaRPr lang="en-US" altLang="zh-TW" sz="1800" kern="100" dirty="0" smtClean="0">
                        <a:effectLst/>
                        <a:latin typeface="微軟正黑體" panose="020B0604030504040204" pitchFamily="34" charset="-120"/>
                        <a:ea typeface="微軟正黑體" panose="020B0604030504040204" pitchFamily="34" charset="-120"/>
                      </a:endParaRPr>
                    </a:p>
                    <a:p>
                      <a:pPr algn="ctr">
                        <a:spcAft>
                          <a:spcPts val="0"/>
                        </a:spcAft>
                      </a:pP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rPr>
                        <a:t>占總成績</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80%)</a:t>
                      </a:r>
                      <a:r>
                        <a:rPr lang="en-US" altLang="zh-TW" sz="1800" kern="100" dirty="0" smtClean="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tr>
              <a:tr h="868557">
                <a:tc>
                  <a:txBody>
                    <a:bodyPr/>
                    <a:lstStyle/>
                    <a:p>
                      <a:pPr algn="ctr">
                        <a:spcAft>
                          <a:spcPts val="0"/>
                        </a:spcAft>
                      </a:pPr>
                      <a:endParaRPr lang="zh-TW" sz="180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kern="100" dirty="0" smtClean="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dirty="0" smtClean="0">
                          <a:solidFill>
                            <a:schemeClr val="bg1"/>
                          </a:solidFill>
                          <a:effectLst/>
                          <a:latin typeface="微軟正黑體" panose="020B0604030504040204" pitchFamily="34" charset="-120"/>
                          <a:ea typeface="微軟正黑體" panose="020B0604030504040204" pitchFamily="34" charset="-120"/>
                        </a:rPr>
                        <a:t>聽力</a:t>
                      </a:r>
                      <a:endParaRPr lang="zh-TW" altLang="zh-TW" sz="1800" kern="100" dirty="0" smtClean="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zh-TW" sz="180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en-US" altLang="zh-TW" sz="1800" kern="100" dirty="0" smtClean="0">
                          <a:effectLst/>
                          <a:latin typeface="微軟正黑體" panose="020B0604030504040204" pitchFamily="34" charset="-120"/>
                          <a:ea typeface="微軟正黑體" panose="020B0604030504040204" pitchFamily="34" charset="-120"/>
                        </a:rPr>
                        <a:t>25</a:t>
                      </a:r>
                      <a:r>
                        <a:rPr lang="zh-TW" altLang="en-US" sz="1800" kern="100" dirty="0" smtClean="0">
                          <a:effectLst/>
                          <a:latin typeface="微軟正黑體" panose="020B0604030504040204" pitchFamily="34" charset="-120"/>
                          <a:ea typeface="微軟正黑體" panose="020B0604030504040204" pitchFamily="34" charset="-120"/>
                        </a:rPr>
                        <a:t>分鐘</a:t>
                      </a:r>
                      <a:endParaRPr lang="zh-TW" sz="1800" kern="100" dirty="0">
                        <a:effectLst/>
                        <a:latin typeface="微軟正黑體" panose="020B0604030504040204" pitchFamily="34" charset="-120"/>
                        <a:ea typeface="微軟正黑體" panose="020B0604030504040204" pitchFamily="34"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00" dirty="0" smtClean="0">
                          <a:effectLst/>
                          <a:latin typeface="微軟正黑體" panose="020B0604030504040204" pitchFamily="34" charset="-120"/>
                          <a:ea typeface="微軟正黑體" panose="020B0604030504040204" pitchFamily="34" charset="-120"/>
                        </a:rPr>
                        <a:t>20</a:t>
                      </a:r>
                      <a:r>
                        <a:rPr lang="zh-TW" altLang="zh-TW" sz="1800" kern="100" dirty="0" smtClean="0">
                          <a:effectLst/>
                          <a:latin typeface="微軟正黑體" panose="020B0604030504040204" pitchFamily="34" charset="-120"/>
                          <a:ea typeface="微軟正黑體" panose="020B0604030504040204" pitchFamily="34" charset="-120"/>
                        </a:rPr>
                        <a:t>～</a:t>
                      </a:r>
                      <a:r>
                        <a:rPr lang="en-US" altLang="zh-TW" sz="1800" kern="100" dirty="0" smtClean="0">
                          <a:effectLst/>
                          <a:latin typeface="微軟正黑體" panose="020B0604030504040204" pitchFamily="34" charset="-120"/>
                          <a:ea typeface="微軟正黑體" panose="020B0604030504040204" pitchFamily="34" charset="-120"/>
                        </a:rPr>
                        <a:t>30</a:t>
                      </a:r>
                      <a:r>
                        <a:rPr lang="zh-TW" altLang="zh-TW" sz="1800" kern="100" dirty="0" smtClean="0">
                          <a:effectLst/>
                          <a:latin typeface="微軟正黑體" panose="020B0604030504040204" pitchFamily="34" charset="-120"/>
                          <a:ea typeface="微軟正黑體" panose="020B0604030504040204" pitchFamily="34" charset="-120"/>
                        </a:rPr>
                        <a:t>題</a:t>
                      </a:r>
                      <a:endParaRPr lang="en-US" altLang="zh-TW" sz="1800" kern="100" dirty="0" smtClean="0">
                        <a:effectLst/>
                        <a:latin typeface="微軟正黑體" panose="020B0604030504040204" pitchFamily="34" charset="-120"/>
                        <a:ea typeface="微軟正黑體" panose="020B0604030504040204" pitchFamily="34" charset="-120"/>
                      </a:endParaRPr>
                    </a:p>
                    <a:p>
                      <a:pPr algn="ctr">
                        <a:spcAft>
                          <a:spcPts val="0"/>
                        </a:spcAft>
                      </a:pP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rPr>
                        <a:t>占總成績</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20%)</a:t>
                      </a:r>
                      <a:endParaRPr lang="zh-TW" sz="180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tr>
              <a:tr h="836937">
                <a:tc gridSpan="2">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80</a:t>
                      </a:r>
                      <a:r>
                        <a:rPr lang="zh-TW" sz="180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Bef>
                          <a:spcPts val="0"/>
                        </a:spcBef>
                        <a:spcAft>
                          <a:spcPts val="0"/>
                        </a:spcAft>
                      </a:pPr>
                      <a:r>
                        <a:rPr lang="en-US" sz="1800" kern="100" dirty="0">
                          <a:effectLst/>
                          <a:latin typeface="微軟正黑體" panose="020B0604030504040204" pitchFamily="34" charset="-120"/>
                          <a:ea typeface="微軟正黑體" panose="020B0604030504040204" pitchFamily="34" charset="-120"/>
                        </a:rPr>
                        <a:t>27</a:t>
                      </a:r>
                      <a:r>
                        <a:rPr lang="zh-TW" sz="1800" kern="100" dirty="0">
                          <a:effectLst/>
                          <a:latin typeface="微軟正黑體" panose="020B0604030504040204" pitchFamily="34" charset="-120"/>
                          <a:ea typeface="微軟正黑體" panose="020B0604030504040204" pitchFamily="34" charset="-120"/>
                        </a:rPr>
                        <a:t>～</a:t>
                      </a:r>
                      <a:r>
                        <a:rPr lang="en-US" sz="1800" kern="100" dirty="0" smtClean="0">
                          <a:effectLst/>
                          <a:latin typeface="微軟正黑體" panose="020B0604030504040204" pitchFamily="34" charset="-120"/>
                          <a:ea typeface="微軟正黑體" panose="020B0604030504040204" pitchFamily="34" charset="-120"/>
                        </a:rPr>
                        <a:t>32</a:t>
                      </a:r>
                      <a:r>
                        <a:rPr lang="zh-TW" sz="1800" kern="100" dirty="0" smtClean="0">
                          <a:effectLst/>
                          <a:latin typeface="微軟正黑體" panose="020B0604030504040204" pitchFamily="34" charset="-120"/>
                          <a:ea typeface="微軟正黑體" panose="020B0604030504040204" pitchFamily="34" charset="-120"/>
                        </a:rPr>
                        <a:t>題</a:t>
                      </a:r>
                      <a:r>
                        <a:rPr lang="en-US" sz="1800" kern="100" dirty="0">
                          <a:effectLst/>
                          <a:latin typeface="微軟正黑體" panose="020B0604030504040204" pitchFamily="34" charset="-120"/>
                          <a:ea typeface="微軟正黑體" panose="020B0604030504040204" pitchFamily="34" charset="-120"/>
                        </a:rPr>
                        <a:t> </a:t>
                      </a:r>
                      <a:endParaRPr lang="en-US" sz="1800" kern="100" dirty="0" smtClean="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1800" kern="100" dirty="0" smtClean="0">
                          <a:effectLst/>
                          <a:latin typeface="微軟正黑體" panose="020B0604030504040204" pitchFamily="34" charset="-120"/>
                          <a:ea typeface="微軟正黑體" panose="020B0604030504040204" pitchFamily="34" charset="-120"/>
                        </a:rPr>
                        <a:t>選擇題</a:t>
                      </a:r>
                      <a:r>
                        <a:rPr lang="en-US" sz="1800" kern="100" dirty="0">
                          <a:effectLst/>
                          <a:latin typeface="微軟正黑體" panose="020B0604030504040204" pitchFamily="34" charset="-120"/>
                          <a:ea typeface="微軟正黑體" panose="020B0604030504040204" pitchFamily="34" charset="-120"/>
                        </a:rPr>
                        <a:t>25</a:t>
                      </a:r>
                      <a:r>
                        <a:rPr lang="zh-TW" sz="1800" kern="100" dirty="0">
                          <a:effectLst/>
                          <a:latin typeface="微軟正黑體" panose="020B0604030504040204" pitchFamily="34" charset="-120"/>
                          <a:ea typeface="微軟正黑體" panose="020B0604030504040204" pitchFamily="34" charset="-120"/>
                        </a:rPr>
                        <a:t>～</a:t>
                      </a:r>
                      <a:r>
                        <a:rPr lang="en-US" sz="1800" kern="100" dirty="0">
                          <a:effectLst/>
                          <a:latin typeface="微軟正黑體" panose="020B0604030504040204" pitchFamily="34" charset="-120"/>
                          <a:ea typeface="微軟正黑體" panose="020B0604030504040204" pitchFamily="34" charset="-120"/>
                        </a:rPr>
                        <a:t>30</a:t>
                      </a:r>
                      <a:r>
                        <a:rPr lang="zh-TW" sz="1800" kern="100" dirty="0" smtClean="0">
                          <a:effectLst/>
                          <a:latin typeface="微軟正黑體" panose="020B0604030504040204" pitchFamily="34" charset="-120"/>
                          <a:ea typeface="微軟正黑體" panose="020B0604030504040204" pitchFamily="34" charset="-120"/>
                        </a:rPr>
                        <a:t>題</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rPr>
                        <a:t>占總成績</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85%)</a:t>
                      </a:r>
                      <a:r>
                        <a:rPr lang="en-US" altLang="zh-TW" sz="1800" kern="100" dirty="0" smtClean="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kern="100" dirty="0" smtClean="0">
                          <a:effectLst/>
                          <a:latin typeface="微軟正黑體" panose="020B0604030504040204" pitchFamily="34" charset="-120"/>
                          <a:ea typeface="微軟正黑體" panose="020B0604030504040204" pitchFamily="34" charset="-120"/>
                        </a:rPr>
                        <a:t>非</a:t>
                      </a:r>
                      <a:r>
                        <a:rPr lang="zh-TW" sz="1800" kern="100" dirty="0">
                          <a:effectLst/>
                          <a:latin typeface="微軟正黑體" panose="020B0604030504040204" pitchFamily="34" charset="-120"/>
                          <a:ea typeface="微軟正黑體" panose="020B0604030504040204" pitchFamily="34" charset="-120"/>
                        </a:rPr>
                        <a:t>選擇題</a:t>
                      </a:r>
                      <a:r>
                        <a:rPr lang="en-US" sz="1800" kern="100" dirty="0" smtClean="0">
                          <a:effectLst/>
                          <a:latin typeface="微軟正黑體" panose="020B0604030504040204" pitchFamily="34" charset="-120"/>
                          <a:ea typeface="微軟正黑體" panose="020B0604030504040204" pitchFamily="34" charset="-120"/>
                        </a:rPr>
                        <a:t>2</a:t>
                      </a:r>
                      <a:r>
                        <a:rPr lang="zh-TW" sz="1800" kern="100" dirty="0" smtClean="0">
                          <a:effectLst/>
                          <a:latin typeface="微軟正黑體" panose="020B0604030504040204" pitchFamily="34" charset="-120"/>
                          <a:ea typeface="微軟正黑體" panose="020B0604030504040204" pitchFamily="34" charset="-120"/>
                        </a:rPr>
                        <a:t>題</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rPr>
                        <a:t>占總成績</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rPr>
                        <a:t>15%)</a:t>
                      </a:r>
                      <a:r>
                        <a:rPr lang="en-US" altLang="zh-TW" sz="1800" kern="100" dirty="0" smtClean="0">
                          <a:effectLst/>
                          <a:latin typeface="微軟正黑體" panose="020B0604030504040204" pitchFamily="34" charset="-120"/>
                          <a:ea typeface="微軟正黑體" panose="020B0604030504040204" pitchFamily="34" charset="-120"/>
                        </a:rPr>
                        <a:t> </a:t>
                      </a:r>
                      <a:endParaRPr lang="zh-TW" altLang="zh-TW" sz="1800" kern="100" dirty="0" smtClean="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tr>
              <a:tr h="447390">
                <a:tc gridSpan="2">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70</a:t>
                      </a:r>
                      <a:r>
                        <a:rPr lang="zh-TW" sz="180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60</a:t>
                      </a:r>
                      <a:r>
                        <a:rPr lang="zh-TW" sz="1800" kern="100" dirty="0">
                          <a:effectLst/>
                          <a:latin typeface="微軟正黑體" panose="020B0604030504040204" pitchFamily="34" charset="-120"/>
                          <a:ea typeface="微軟正黑體" panose="020B0604030504040204" pitchFamily="34" charset="-120"/>
                        </a:rPr>
                        <a:t>～</a:t>
                      </a:r>
                      <a:r>
                        <a:rPr lang="en-US" sz="1800" kern="100" dirty="0">
                          <a:effectLst/>
                          <a:latin typeface="微軟正黑體" panose="020B0604030504040204" pitchFamily="34" charset="-120"/>
                          <a:ea typeface="微軟正黑體" panose="020B0604030504040204" pitchFamily="34" charset="-120"/>
                        </a:rPr>
                        <a:t>70</a:t>
                      </a:r>
                      <a:r>
                        <a:rPr lang="zh-TW" sz="1800"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tr>
              <a:tr h="385663">
                <a:tc gridSpan="2">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自然</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70</a:t>
                      </a:r>
                      <a:r>
                        <a:rPr lang="zh-TW" sz="180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50</a:t>
                      </a:r>
                      <a:r>
                        <a:rPr lang="zh-TW" sz="1800" kern="100" dirty="0">
                          <a:effectLst/>
                          <a:latin typeface="微軟正黑體" panose="020B0604030504040204" pitchFamily="34" charset="-120"/>
                          <a:ea typeface="微軟正黑體" panose="020B0604030504040204" pitchFamily="34" charset="-120"/>
                        </a:rPr>
                        <a:t>～</a:t>
                      </a:r>
                      <a:r>
                        <a:rPr lang="en-US" sz="1800" kern="100" dirty="0">
                          <a:effectLst/>
                          <a:latin typeface="微軟正黑體" panose="020B0604030504040204" pitchFamily="34" charset="-120"/>
                          <a:ea typeface="微軟正黑體" panose="020B0604030504040204" pitchFamily="34" charset="-120"/>
                        </a:rPr>
                        <a:t>60</a:t>
                      </a:r>
                      <a:r>
                        <a:rPr lang="zh-TW" sz="1800"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tr>
              <a:tr h="385663">
                <a:tc gridSpan="2">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50</a:t>
                      </a:r>
                      <a:r>
                        <a:rPr lang="zh-TW" sz="180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1</a:t>
                      </a:r>
                      <a:r>
                        <a:rPr lang="zh-TW" sz="1800" kern="100" dirty="0">
                          <a:effectLst/>
                          <a:latin typeface="微軟正黑體" panose="020B0604030504040204" pitchFamily="34" charset="-120"/>
                          <a:ea typeface="微軟正黑體" panose="020B0604030504040204" pitchFamily="34" charset="-120"/>
                        </a:rPr>
                        <a:t>題</a:t>
                      </a:r>
                    </a:p>
                  </a:txBody>
                  <a:tcPr marL="0" marR="0" marT="0" marB="0" anchor="ct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分為一至六級分</a:t>
                      </a:r>
                    </a:p>
                  </a:txBody>
                  <a:tcPr marL="54616" marR="54616" marT="29188" marB="29188" anchor="ctr"/>
                </a:tc>
              </a:tr>
            </a:tbl>
          </a:graphicData>
        </a:graphic>
      </p:graphicFrame>
      <p:sp>
        <p:nvSpPr>
          <p:cNvPr id="8" name="Rectangle 2"/>
          <p:cNvSpPr>
            <a:spLocks noChangeArrowheads="1"/>
          </p:cNvSpPr>
          <p:nvPr/>
        </p:nvSpPr>
        <p:spPr bwMode="auto">
          <a:xfrm>
            <a:off x="1194399" y="6165304"/>
            <a:ext cx="8328386"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smtClean="0">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smtClean="0">
                <a:latin typeface="微軟正黑體" panose="020B0604030504040204" pitchFamily="34" charset="-120"/>
                <a:ea typeface="微軟正黑體" panose="020B0604030504040204" pitchFamily="34" charset="-120"/>
              </a:rPr>
              <a:t>※</a:t>
            </a:r>
            <a:r>
              <a:rPr lang="zh-TW" altLang="en-US" sz="2200" b="1" dirty="0" smtClean="0">
                <a:solidFill>
                  <a:srgbClr val="3333FF"/>
                </a:solidFill>
                <a:latin typeface="微軟正黑體" panose="020B0604030504040204" pitchFamily="34" charset="-120"/>
                <a:ea typeface="微軟正黑體" panose="020B0604030504040204" pitchFamily="34" charset="-120"/>
              </a:rPr>
              <a:t>「</a:t>
            </a:r>
            <a:r>
              <a:rPr lang="zh-TW" altLang="en-US" sz="2200" b="1" dirty="0">
                <a:solidFill>
                  <a:srgbClr val="3333FF"/>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3333FF"/>
                </a:solidFill>
                <a:latin typeface="微軟正黑體" panose="020B0604030504040204" pitchFamily="34" charset="-120"/>
                <a:ea typeface="微軟正黑體" panose="020B0604030504040204" pitchFamily="34" charset="-120"/>
              </a:rPr>
              <a:t>作答</a:t>
            </a:r>
            <a:r>
              <a:rPr lang="zh-TW" altLang="en-US" sz="2200" b="1" dirty="0">
                <a:latin typeface="微軟正黑體" panose="020B0604030504040204" pitchFamily="34" charset="-120"/>
                <a:ea typeface="微軟正黑體" panose="020B0604030504040204" pitchFamily="34" charset="-120"/>
              </a:rPr>
              <a:t>。</a:t>
            </a:r>
            <a:endParaRPr lang="en-US" altLang="zh-TW" sz="2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16850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22803" y="264366"/>
            <a:ext cx="7514191" cy="1121547"/>
          </a:xfrm>
        </p:spPr>
        <p:txBody>
          <a:bodyPr/>
          <a:lstStyle/>
          <a:p>
            <a:pPr algn="ctr"/>
            <a:r>
              <a:rPr lang="zh-TW" altLang="en-US" b="1" dirty="0" smtClean="0">
                <a:solidFill>
                  <a:srgbClr val="C00000"/>
                </a:solidFill>
                <a:latin typeface="微軟正黑體" panose="020B0604030504040204" pitchFamily="34" charset="-120"/>
              </a:rPr>
              <a:t>實用技能學程入學</a:t>
            </a:r>
            <a:endParaRPr lang="zh-TW" altLang="en-US" b="1" dirty="0">
              <a:solidFill>
                <a:srgbClr val="C00000"/>
              </a:solidFill>
              <a:latin typeface="微軟正黑體" panose="020B0604030504040204" pitchFamily="34" charset="-120"/>
            </a:endParaRPr>
          </a:p>
        </p:txBody>
      </p:sp>
      <p:sp>
        <p:nvSpPr>
          <p:cNvPr id="3" name="內容版面配置區 2"/>
          <p:cNvSpPr>
            <a:spLocks noGrp="1"/>
          </p:cNvSpPr>
          <p:nvPr>
            <p:ph idx="1"/>
          </p:nvPr>
        </p:nvSpPr>
        <p:spPr>
          <a:xfrm>
            <a:off x="1174426" y="1403939"/>
            <a:ext cx="7610946" cy="4022725"/>
          </a:xfrm>
        </p:spPr>
        <p:txBody>
          <a:bodyPr>
            <a:noAutofit/>
          </a:bodyPr>
          <a:lstStyle/>
          <a:p>
            <a:r>
              <a:rPr lang="zh-TW" altLang="en-US" sz="2800" dirty="0" smtClean="0">
                <a:latin typeface="微軟正黑體" panose="020B0604030504040204" pitchFamily="34" charset="-120"/>
                <a:ea typeface="微軟正黑體" panose="020B0604030504040204" pitchFamily="34" charset="-120"/>
              </a:rPr>
              <a:t>實用技能學程是以學生為中心、學校為本位的教育，注重學生多元性向與適性發展教育環境。</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課程設計是</a:t>
            </a:r>
            <a:r>
              <a:rPr lang="zh-TW" altLang="en-US" b="1" dirty="0" smtClean="0">
                <a:solidFill>
                  <a:srgbClr val="FF0000"/>
                </a:solidFill>
                <a:latin typeface="微軟正黑體" panose="020B0604030504040204" pitchFamily="34" charset="-120"/>
                <a:ea typeface="微軟正黑體" panose="020B0604030504040204" pitchFamily="34" charset="-120"/>
              </a:rPr>
              <a:t>延續國中技藝教育課程</a:t>
            </a:r>
            <a:r>
              <a:rPr lang="zh-TW" altLang="en-US" sz="2800" dirty="0" smtClean="0">
                <a:latin typeface="微軟正黑體" panose="020B0604030504040204" pitchFamily="34" charset="-120"/>
                <a:ea typeface="微軟正黑體" panose="020B0604030504040204" pitchFamily="34" charset="-120"/>
              </a:rPr>
              <a:t>，為具有技藝傾向、就業意願和想學習一技之長的學生所設計的學習環境。</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採</a:t>
            </a:r>
            <a:r>
              <a:rPr lang="zh-TW" altLang="en-US" sz="2800" b="1" dirty="0" smtClean="0">
                <a:solidFill>
                  <a:srgbClr val="0070C0"/>
                </a:solidFill>
                <a:latin typeface="微軟正黑體" panose="020B0604030504040204" pitchFamily="34" charset="-120"/>
                <a:ea typeface="微軟正黑體" panose="020B0604030504040204" pitchFamily="34" charset="-120"/>
              </a:rPr>
              <a:t>分區分發</a:t>
            </a:r>
            <a:r>
              <a:rPr lang="zh-TW" altLang="en-US" sz="2800" dirty="0" smtClean="0">
                <a:latin typeface="微軟正黑體" panose="020B0604030504040204" pitchFamily="34" charset="-120"/>
                <a:ea typeface="微軟正黑體" panose="020B0604030504040204" pitchFamily="34" charset="-120"/>
              </a:rPr>
              <a:t>方式。</a:t>
            </a:r>
            <a:r>
              <a:rPr lang="zh-TW" altLang="en-US" b="1" dirty="0" smtClean="0">
                <a:solidFill>
                  <a:srgbClr val="FF0000"/>
                </a:solidFill>
                <a:latin typeface="微軟正黑體" panose="020B0604030504040204" pitchFamily="34" charset="-120"/>
                <a:ea typeface="微軟正黑體" panose="020B0604030504040204" pitchFamily="34" charset="-120"/>
              </a:rPr>
              <a:t>曾選習國中技藝教育學生優先分發，</a:t>
            </a:r>
            <a:r>
              <a:rPr lang="zh-TW" altLang="en-US" sz="2800" dirty="0" smtClean="0">
                <a:latin typeface="微軟正黑體" panose="020B0604030504040204" pitchFamily="34" charset="-120"/>
                <a:ea typeface="微軟正黑體" panose="020B0604030504040204" pitchFamily="34" charset="-120"/>
              </a:rPr>
              <a:t>未曾選習國中技藝教育學生次之。</a:t>
            </a:r>
            <a:endParaRPr lang="zh-TW" altLang="en-US" sz="2800" b="1" dirty="0">
              <a:solidFill>
                <a:srgbClr val="FF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3627234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1640" y="363237"/>
            <a:ext cx="7496774" cy="1121547"/>
          </a:xfrm>
        </p:spPr>
        <p:txBody>
          <a:bodyPr/>
          <a:lstStyle/>
          <a:p>
            <a:r>
              <a:rPr lang="zh-TW" altLang="en-US" dirty="0">
                <a:latin typeface="微軟正黑體" panose="020B0604030504040204" pitchFamily="34" charset="-120"/>
              </a:rPr>
              <a:t>實用技能學</a:t>
            </a:r>
            <a:r>
              <a:rPr lang="zh-TW" altLang="en-US" dirty="0" smtClean="0">
                <a:latin typeface="微軟正黑體" panose="020B0604030504040204" pitchFamily="34" charset="-120"/>
              </a:rPr>
              <a:t>程 </a:t>
            </a:r>
            <a:r>
              <a:rPr lang="en-US" altLang="zh-TW" dirty="0" smtClean="0">
                <a:latin typeface="微軟正黑體" panose="020B0604030504040204" pitchFamily="34" charset="-120"/>
              </a:rPr>
              <a:t>1/2</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331640" y="1484784"/>
            <a:ext cx="8136904" cy="4641379"/>
          </a:xfrm>
        </p:spPr>
        <p:txBody>
          <a:bodyPr>
            <a:normAutofit fontScale="92500"/>
          </a:bodyPr>
          <a:lstStyle/>
          <a:p>
            <a:r>
              <a:rPr lang="zh-TW" altLang="en-US" sz="3000" dirty="0" smtClean="0">
                <a:latin typeface="微軟正黑體" panose="020B0604030504040204" pitchFamily="34" charset="-120"/>
                <a:ea typeface="微軟正黑體" panose="020B0604030504040204" pitchFamily="34" charset="-120"/>
              </a:rPr>
              <a:t>全國分區同時辦理輔導分發入學</a:t>
            </a:r>
            <a:endParaRPr lang="en-US" altLang="zh-TW" sz="3000" dirty="0" smtClean="0">
              <a:latin typeface="微軟正黑體" panose="020B0604030504040204" pitchFamily="34" charset="-120"/>
              <a:ea typeface="微軟正黑體" panose="020B0604030504040204" pitchFamily="34" charset="-120"/>
            </a:endParaRPr>
          </a:p>
          <a:p>
            <a:r>
              <a:rPr lang="zh-TW" altLang="en-US" sz="3000" dirty="0" smtClean="0">
                <a:latin typeface="微軟正黑體" panose="020B0604030504040204" pitchFamily="34" charset="-120"/>
                <a:ea typeface="微軟正黑體" panose="020B0604030504040204" pitchFamily="34" charset="-120"/>
              </a:rPr>
              <a:t>學生可任選一區報名</a:t>
            </a:r>
            <a:r>
              <a:rPr lang="en-US" altLang="zh-TW" sz="3000" dirty="0" smtClean="0">
                <a:latin typeface="微軟正黑體" panose="020B0604030504040204" pitchFamily="34" charset="-120"/>
                <a:ea typeface="微軟正黑體" panose="020B0604030504040204" pitchFamily="34" charset="-120"/>
              </a:rPr>
              <a:t>(</a:t>
            </a:r>
            <a:r>
              <a:rPr lang="zh-TW" altLang="en-US" sz="3000" dirty="0" smtClean="0">
                <a:latin typeface="微軟正黑體" panose="020B0604030504040204" pitchFamily="34" charset="-120"/>
                <a:ea typeface="微軟正黑體" panose="020B0604030504040204" pitchFamily="34" charset="-120"/>
              </a:rPr>
              <a:t>限一區</a:t>
            </a:r>
            <a:r>
              <a:rPr lang="en-US" altLang="zh-TW" sz="3000" dirty="0" smtClean="0">
                <a:latin typeface="微軟正黑體" panose="020B0604030504040204" pitchFamily="34" charset="-120"/>
                <a:ea typeface="微軟正黑體" panose="020B0604030504040204" pitchFamily="34" charset="-120"/>
              </a:rPr>
              <a:t>)</a:t>
            </a:r>
            <a:r>
              <a:rPr lang="zh-TW" altLang="en-US" sz="3000" dirty="0" smtClean="0">
                <a:latin typeface="微軟正黑體" panose="020B0604030504040204" pitchFamily="34" charset="-120"/>
                <a:ea typeface="微軟正黑體" panose="020B0604030504040204" pitchFamily="34" charset="-120"/>
              </a:rPr>
              <a:t>，採志願序分發</a:t>
            </a:r>
            <a:endParaRPr lang="en-US" altLang="zh-TW" sz="3000" dirty="0" smtClean="0">
              <a:latin typeface="微軟正黑體" panose="020B0604030504040204" pitchFamily="34" charset="-120"/>
              <a:ea typeface="微軟正黑體" panose="020B0604030504040204" pitchFamily="34" charset="-120"/>
            </a:endParaRPr>
          </a:p>
          <a:p>
            <a:r>
              <a:rPr lang="zh-TW" altLang="en-US" sz="3000" dirty="0" smtClean="0">
                <a:latin typeface="微軟正黑體" panose="020B0604030504040204" pitchFamily="34" charset="-120"/>
                <a:ea typeface="微軟正黑體" panose="020B0604030504040204" pitchFamily="34" charset="-120"/>
              </a:rPr>
              <a:t>不採計在校或國中教育會考成績</a:t>
            </a:r>
            <a:endParaRPr lang="en-US" altLang="zh-TW" sz="3000" dirty="0" smtClean="0">
              <a:latin typeface="微軟正黑體" panose="020B0604030504040204" pitchFamily="34" charset="-120"/>
              <a:ea typeface="微軟正黑體" panose="020B0604030504040204" pitchFamily="34" charset="-120"/>
            </a:endParaRPr>
          </a:p>
          <a:p>
            <a:r>
              <a:rPr lang="zh-TW" altLang="en-US" sz="3000" b="1" dirty="0">
                <a:solidFill>
                  <a:srgbClr val="FF0000"/>
                </a:solidFill>
                <a:latin typeface="微軟正黑體" panose="020B0604030504040204" pitchFamily="34" charset="-120"/>
                <a:ea typeface="微軟正黑體" panose="020B0604030504040204" pitchFamily="34" charset="-120"/>
              </a:rPr>
              <a:t>修</a:t>
            </a:r>
            <a:r>
              <a:rPr lang="zh-TW" altLang="en-US" sz="3000" b="1" dirty="0" smtClean="0">
                <a:solidFill>
                  <a:srgbClr val="FF0000"/>
                </a:solidFill>
                <a:latin typeface="微軟正黑體" panose="020B0604030504040204" pitchFamily="34" charset="-120"/>
                <a:ea typeface="微軟正黑體" panose="020B0604030504040204" pitchFamily="34" charset="-120"/>
              </a:rPr>
              <a:t>習國中技藝教育課程之國中畢業生優先</a:t>
            </a:r>
            <a:r>
              <a:rPr lang="zh-TW" altLang="en-US" sz="3000" b="1" dirty="0">
                <a:solidFill>
                  <a:srgbClr val="FF0000"/>
                </a:solidFill>
                <a:latin typeface="微軟正黑體" panose="020B0604030504040204" pitchFamily="34" charset="-120"/>
                <a:ea typeface="微軟正黑體" panose="020B0604030504040204" pitchFamily="34" charset="-120"/>
              </a:rPr>
              <a:t>錄取</a:t>
            </a:r>
            <a:endParaRPr lang="en-US" altLang="zh-TW" sz="3000" b="1" dirty="0" smtClean="0">
              <a:solidFill>
                <a:srgbClr val="FF0000"/>
              </a:solidFill>
              <a:latin typeface="微軟正黑體" panose="020B0604030504040204" pitchFamily="34" charset="-120"/>
              <a:ea typeface="微軟正黑體" panose="020B0604030504040204" pitchFamily="34" charset="-120"/>
            </a:endParaRPr>
          </a:p>
          <a:p>
            <a:pPr marL="0" indent="0">
              <a:buNone/>
            </a:pPr>
            <a:r>
              <a:rPr lang="zh-TW" altLang="en-US" sz="3000" dirty="0" smtClean="0">
                <a:latin typeface="微軟正黑體" panose="020B0604030504040204" pitchFamily="34" charset="-120"/>
                <a:ea typeface="微軟正黑體" panose="020B0604030504040204" pitchFamily="34" charset="-120"/>
              </a:rPr>
              <a:t>  </a:t>
            </a:r>
            <a:r>
              <a:rPr lang="zh-TW" altLang="en-US" sz="3000" dirty="0" smtClean="0">
                <a:solidFill>
                  <a:srgbClr val="0000FF"/>
                </a:solidFill>
                <a:latin typeface="微軟正黑體" panose="020B0604030504040204" pitchFamily="34" charset="-120"/>
                <a:ea typeface="微軟正黑體" panose="020B0604030504040204" pitchFamily="34" charset="-120"/>
              </a:rPr>
              <a:t>優點特色</a:t>
            </a:r>
            <a:endParaRPr lang="en-US" altLang="zh-TW" sz="3000" dirty="0" smtClean="0">
              <a:solidFill>
                <a:srgbClr val="0000FF"/>
              </a:solidFill>
              <a:latin typeface="微軟正黑體" panose="020B0604030504040204" pitchFamily="34" charset="-120"/>
              <a:ea typeface="微軟正黑體" panose="020B0604030504040204" pitchFamily="34" charset="-120"/>
            </a:endParaRPr>
          </a:p>
          <a:p>
            <a:r>
              <a:rPr lang="zh-TW" altLang="en-US" sz="3900" dirty="0">
                <a:solidFill>
                  <a:srgbClr val="FF0000"/>
                </a:solidFill>
                <a:latin typeface="微軟正黑體" panose="020B0604030504040204" pitchFamily="34" charset="-120"/>
                <a:ea typeface="微軟正黑體" panose="020B0604030504040204" pitchFamily="34" charset="-120"/>
              </a:rPr>
              <a:t>培養學生職場就業技能為主</a:t>
            </a:r>
            <a:endParaRPr lang="en-US" altLang="zh-TW" sz="3900" dirty="0">
              <a:solidFill>
                <a:srgbClr val="FF0000"/>
              </a:solidFill>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適合有興趣學習技藝，就業意願</a:t>
            </a:r>
            <a:r>
              <a:rPr lang="zh-TW" altLang="en-US" sz="3000" dirty="0" smtClean="0">
                <a:latin typeface="微軟正黑體" panose="020B0604030504040204" pitchFamily="34" charset="-120"/>
                <a:ea typeface="微軟正黑體" panose="020B0604030504040204" pitchFamily="34" charset="-120"/>
              </a:rPr>
              <a:t>高且</a:t>
            </a:r>
            <a:r>
              <a:rPr lang="zh-TW" altLang="en-US" sz="3000" dirty="0">
                <a:latin typeface="微軟正黑體" panose="020B0604030504040204" pitchFamily="34" charset="-120"/>
                <a:ea typeface="微軟正黑體" panose="020B0604030504040204" pitchFamily="34" charset="-120"/>
              </a:rPr>
              <a:t>想</a:t>
            </a:r>
            <a:r>
              <a:rPr lang="zh-TW" altLang="en-US" sz="3000" dirty="0" smtClean="0">
                <a:latin typeface="微軟正黑體" panose="020B0604030504040204" pitchFamily="34" charset="-120"/>
                <a:ea typeface="微軟正黑體" panose="020B0604030504040204" pitchFamily="34" charset="-120"/>
              </a:rPr>
              <a:t>學習</a:t>
            </a:r>
            <a:r>
              <a:rPr lang="en-US" altLang="zh-TW" sz="3000" dirty="0" smtClean="0">
                <a:latin typeface="微軟正黑體" panose="020B0604030504040204" pitchFamily="34" charset="-120"/>
                <a:ea typeface="微軟正黑體" panose="020B0604030504040204" pitchFamily="34" charset="-120"/>
              </a:rPr>
              <a:t/>
            </a:r>
            <a:br>
              <a:rPr lang="en-US" altLang="zh-TW" sz="3000" dirty="0" smtClean="0">
                <a:latin typeface="微軟正黑體" panose="020B0604030504040204" pitchFamily="34" charset="-120"/>
                <a:ea typeface="微軟正黑體" panose="020B0604030504040204" pitchFamily="34" charset="-120"/>
              </a:rPr>
            </a:br>
            <a:r>
              <a:rPr lang="zh-TW" altLang="en-US" sz="3000" dirty="0" smtClean="0">
                <a:latin typeface="微軟正黑體" panose="020B0604030504040204" pitchFamily="34" charset="-120"/>
                <a:ea typeface="微軟正黑體" panose="020B0604030504040204" pitchFamily="34" charset="-120"/>
              </a:rPr>
              <a:t>一技之長</a:t>
            </a:r>
            <a:r>
              <a:rPr lang="zh-TW" altLang="en-US" sz="3000" dirty="0">
                <a:latin typeface="微軟正黑體" panose="020B0604030504040204" pitchFamily="34" charset="-120"/>
                <a:ea typeface="微軟正黑體" panose="020B0604030504040204" pitchFamily="34" charset="-120"/>
              </a:rPr>
              <a:t>的</a:t>
            </a:r>
            <a:r>
              <a:rPr lang="zh-TW" altLang="en-US" sz="3000" dirty="0" smtClean="0">
                <a:latin typeface="微軟正黑體" panose="020B0604030504040204" pitchFamily="34" charset="-120"/>
                <a:ea typeface="微軟正黑體" panose="020B0604030504040204" pitchFamily="34" charset="-120"/>
              </a:rPr>
              <a:t>學生</a:t>
            </a:r>
            <a:endParaRPr lang="en-US" altLang="zh-TW" sz="3000" dirty="0" smtClean="0">
              <a:latin typeface="微軟正黑體" panose="020B0604030504040204" pitchFamily="34" charset="-120"/>
              <a:ea typeface="微軟正黑體" panose="020B0604030504040204" pitchFamily="34" charset="-120"/>
            </a:endParaRPr>
          </a:p>
          <a:p>
            <a:r>
              <a:rPr lang="zh-TW" altLang="en-US" sz="3000" dirty="0" smtClean="0">
                <a:latin typeface="微軟正黑體" panose="020B0604030504040204" pitchFamily="34" charset="-120"/>
                <a:ea typeface="微軟正黑體" panose="020B0604030504040204" pitchFamily="34" charset="-120"/>
              </a:rPr>
              <a:t>日間上課／夜間上</a:t>
            </a:r>
            <a:r>
              <a:rPr lang="zh-TW" altLang="en-US" sz="3000" dirty="0">
                <a:latin typeface="微軟正黑體" panose="020B0604030504040204" pitchFamily="34" charset="-120"/>
                <a:ea typeface="微軟正黑體" panose="020B0604030504040204" pitchFamily="34" charset="-120"/>
              </a:rPr>
              <a:t>課</a:t>
            </a:r>
            <a:endParaRPr lang="en-US" altLang="zh-TW" sz="3000" dirty="0">
              <a:latin typeface="微軟正黑體" panose="020B0604030504040204" pitchFamily="34" charset="-120"/>
              <a:ea typeface="微軟正黑體" panose="020B0604030504040204" pitchFamily="34" charset="-120"/>
            </a:endParaRPr>
          </a:p>
          <a:p>
            <a:pPr marL="0" indent="0">
              <a:buNone/>
            </a:pPr>
            <a:endParaRPr lang="zh-TW" altLang="en-US" sz="3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59485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rPr>
              <a:t>實用技能學</a:t>
            </a:r>
            <a:r>
              <a:rPr lang="zh-TW" altLang="en-US" dirty="0" smtClean="0">
                <a:latin typeface="微軟正黑體" panose="020B0604030504040204" pitchFamily="34" charset="-120"/>
              </a:rPr>
              <a:t>程 </a:t>
            </a:r>
            <a:r>
              <a:rPr lang="en-US" altLang="zh-TW" dirty="0" smtClean="0">
                <a:latin typeface="微軟正黑體" panose="020B0604030504040204" pitchFamily="34" charset="-120"/>
              </a:rPr>
              <a:t>2/2</a:t>
            </a:r>
            <a:endParaRPr lang="zh-TW" altLang="en-US" dirty="0">
              <a:latin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0797542"/>
              </p:ext>
            </p:extLst>
          </p:nvPr>
        </p:nvGraphicFramePr>
        <p:xfrm>
          <a:off x="1043608" y="1556793"/>
          <a:ext cx="7344816" cy="4680518"/>
        </p:xfrm>
        <a:graphic>
          <a:graphicData uri="http://schemas.openxmlformats.org/drawingml/2006/table">
            <a:tbl>
              <a:tblPr>
                <a:tableStyleId>{5C22544A-7EE6-4342-B048-85BDC9FD1C3A}</a:tableStyleId>
              </a:tblPr>
              <a:tblGrid>
                <a:gridCol w="1008112"/>
                <a:gridCol w="1296999"/>
                <a:gridCol w="1367297"/>
                <a:gridCol w="720080"/>
                <a:gridCol w="1008112"/>
                <a:gridCol w="1080120"/>
                <a:gridCol w="864096"/>
              </a:tblGrid>
              <a:tr h="339330">
                <a:tc gridSpan="7">
                  <a:txBody>
                    <a:bodyPr/>
                    <a:lstStyle/>
                    <a:p>
                      <a:pPr algn="ctr" fontAlgn="ctr"/>
                      <a:r>
                        <a:rPr lang="zh-TW" altLang="en-US" sz="2000" u="none" strike="noStrike" dirty="0">
                          <a:effectLst/>
                          <a:latin typeface="微軟正黑體" panose="020B0604030504040204" pitchFamily="34" charset="-120"/>
                          <a:ea typeface="微軟正黑體" panose="020B0604030504040204" pitchFamily="34" charset="-120"/>
                        </a:rPr>
                        <a:t>臺北市</a:t>
                      </a:r>
                      <a:r>
                        <a:rPr lang="en-US" altLang="zh-TW" sz="2000" u="none" strike="noStrike" dirty="0" smtClean="0">
                          <a:effectLst/>
                          <a:latin typeface="微軟正黑體" panose="020B0604030504040204" pitchFamily="34" charset="-120"/>
                          <a:ea typeface="微軟正黑體" panose="020B0604030504040204" pitchFamily="34" charset="-120"/>
                        </a:rPr>
                        <a:t>106</a:t>
                      </a:r>
                      <a:r>
                        <a:rPr lang="zh-TW" altLang="en-US" sz="2000" u="none" strike="noStrike" dirty="0" smtClean="0">
                          <a:effectLst/>
                          <a:latin typeface="微軟正黑體" panose="020B0604030504040204" pitchFamily="34" charset="-120"/>
                          <a:ea typeface="微軟正黑體" panose="020B0604030504040204" pitchFamily="34" charset="-120"/>
                        </a:rPr>
                        <a:t>學年</a:t>
                      </a:r>
                      <a:r>
                        <a:rPr lang="zh-TW" altLang="en-US" sz="2000" u="none" strike="noStrike" dirty="0">
                          <a:effectLst/>
                          <a:latin typeface="微軟正黑體" panose="020B0604030504040204" pitchFamily="34" charset="-120"/>
                          <a:ea typeface="微軟正黑體" panose="020B0604030504040204" pitchFamily="34" charset="-120"/>
                        </a:rPr>
                        <a:t>度實用技能學程各校申請一覽表</a:t>
                      </a:r>
                      <a:endParaRPr lang="zh-TW" altLang="en-US" sz="2000" b="1"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61401">
                <a:tc rowSpan="4">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編號</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rowSpan="4">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學校</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gridSpan="5">
                  <a:txBody>
                    <a:bodyPr/>
                    <a:lstStyle/>
                    <a:p>
                      <a:pPr algn="ctr" fontAlgn="ctr"/>
                      <a:r>
                        <a:rPr lang="en-US" altLang="zh-TW" sz="1600" u="none" strike="noStrike" dirty="0" smtClean="0">
                          <a:effectLst/>
                          <a:latin typeface="微軟正黑體" panose="020B0604030504040204" pitchFamily="34" charset="-120"/>
                          <a:ea typeface="微軟正黑體" panose="020B0604030504040204" pitchFamily="34" charset="-120"/>
                        </a:rPr>
                        <a:t>106</a:t>
                      </a:r>
                      <a:r>
                        <a:rPr lang="zh-TW" altLang="en-US" sz="1600" u="none" strike="noStrike" dirty="0" smtClean="0">
                          <a:effectLst/>
                          <a:latin typeface="微軟正黑體" panose="020B0604030504040204" pitchFamily="34" charset="-120"/>
                          <a:ea typeface="微軟正黑體" panose="020B0604030504040204" pitchFamily="34" charset="-120"/>
                        </a:rPr>
                        <a:t>學年</a:t>
                      </a:r>
                      <a:r>
                        <a:rPr lang="zh-TW" altLang="en-US" sz="1600" u="none" strike="noStrike" dirty="0">
                          <a:effectLst/>
                          <a:latin typeface="微軟正黑體" panose="020B0604030504040204" pitchFamily="34" charset="-120"/>
                          <a:ea typeface="微軟正黑體" panose="020B0604030504040204" pitchFamily="34" charset="-120"/>
                        </a:rPr>
                        <a:t>度申請實用技能學程</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94255">
                <a:tc vMerge="1">
                  <a:txBody>
                    <a:bodyPr/>
                    <a:lstStyle/>
                    <a:p>
                      <a:endParaRPr lang="zh-TW" altLang="en-US"/>
                    </a:p>
                  </a:txBody>
                  <a:tcPr/>
                </a:tc>
                <a:tc vMerge="1">
                  <a:txBody>
                    <a:bodyPr/>
                    <a:lstStyle/>
                    <a:p>
                      <a:endParaRPr lang="zh-TW" altLang="en-US"/>
                    </a:p>
                  </a:txBody>
                  <a:tcPr/>
                </a:tc>
                <a:tc gridSpan="3">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班數、學生人數</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hMerge="1">
                  <a:txBody>
                    <a:bodyPr/>
                    <a:lstStyle/>
                    <a:p>
                      <a:endParaRPr lang="zh-TW" altLang="en-US"/>
                    </a:p>
                  </a:txBody>
                  <a:tcPr/>
                </a:tc>
                <a:tc hMerge="1">
                  <a:txBody>
                    <a:bodyPr/>
                    <a:lstStyle/>
                    <a:p>
                      <a:endParaRPr lang="zh-TW" altLang="en-US"/>
                    </a:p>
                  </a:txBody>
                  <a:tcPr/>
                </a:tc>
                <a:tc gridSpan="2">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上課時段</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hMerge="1">
                  <a:txBody>
                    <a:bodyPr/>
                    <a:lstStyle/>
                    <a:p>
                      <a:endParaRPr lang="zh-TW" altLang="en-US"/>
                    </a:p>
                  </a:txBody>
                  <a:tcPr/>
                </a:tc>
              </a:tr>
              <a:tr h="394255">
                <a:tc vMerge="1">
                  <a:txBody>
                    <a:bodyPr/>
                    <a:lstStyle/>
                    <a:p>
                      <a:endParaRPr lang="zh-TW" altLang="en-US"/>
                    </a:p>
                  </a:txBody>
                  <a:tcPr/>
                </a:tc>
                <a:tc vMerge="1">
                  <a:txBody>
                    <a:bodyPr/>
                    <a:lstStyle/>
                    <a:p>
                      <a:endParaRPr lang="zh-TW" altLang="en-US"/>
                    </a:p>
                  </a:txBody>
                  <a:tcPr/>
                </a:tc>
                <a:tc rowSpan="2">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職群</a:t>
                      </a:r>
                      <a:r>
                        <a:rPr lang="en-US" altLang="zh-TW" sz="1600" u="none" strike="noStrike">
                          <a:effectLst/>
                          <a:latin typeface="微軟正黑體" panose="020B0604030504040204" pitchFamily="34" charset="-120"/>
                          <a:ea typeface="微軟正黑體" panose="020B0604030504040204" pitchFamily="34" charset="-120"/>
                        </a:rPr>
                        <a:t>/</a:t>
                      </a:r>
                      <a:r>
                        <a:rPr lang="zh-TW" altLang="en-US" sz="1600" u="none" strike="noStrike">
                          <a:effectLst/>
                          <a:latin typeface="微軟正黑體" panose="020B0604030504040204" pitchFamily="34" charset="-120"/>
                          <a:ea typeface="微軟正黑體" panose="020B0604030504040204" pitchFamily="34" charset="-120"/>
                        </a:rPr>
                        <a:t>科別</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gridSpan="2">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一年級</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hMerge="1">
                  <a:txBody>
                    <a:bodyPr/>
                    <a:lstStyle/>
                    <a:p>
                      <a:endParaRPr lang="zh-TW" altLang="en-US"/>
                    </a:p>
                  </a:txBody>
                  <a:tcPr/>
                </a:tc>
                <a:tc rowSpan="2">
                  <a:txBody>
                    <a:bodyPr/>
                    <a:lstStyle/>
                    <a:p>
                      <a:pPr algn="ctr" fontAlgn="ctr"/>
                      <a:r>
                        <a:rPr lang="zh-TW" altLang="en-US" sz="1600" u="none" strike="noStrike" dirty="0" smtClean="0">
                          <a:effectLst/>
                          <a:latin typeface="微軟正黑體" panose="020B0604030504040204" pitchFamily="34" charset="-120"/>
                          <a:ea typeface="微軟正黑體" panose="020B0604030504040204" pitchFamily="34" charset="-120"/>
                        </a:rPr>
                        <a:t>日間</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rowSpan="2">
                  <a:txBody>
                    <a:bodyPr/>
                    <a:lstStyle/>
                    <a:p>
                      <a:pPr algn="ctr" fontAlgn="ctr"/>
                      <a:r>
                        <a:rPr lang="zh-TW" altLang="en-US" sz="1600" u="none" strike="noStrike" dirty="0" smtClean="0">
                          <a:effectLst/>
                          <a:latin typeface="微軟正黑體" panose="020B0604030504040204" pitchFamily="34" charset="-120"/>
                          <a:ea typeface="微軟正黑體" panose="020B0604030504040204" pitchFamily="34" charset="-120"/>
                        </a:rPr>
                        <a:t>夜間</a:t>
                      </a:r>
                      <a:r>
                        <a:rPr lang="zh-TW" altLang="en-US" sz="1600" u="none" strike="noStrike" dirty="0">
                          <a:effectLst/>
                          <a:latin typeface="微軟正黑體" panose="020B0604030504040204" pitchFamily="34" charset="-120"/>
                          <a:ea typeface="微軟正黑體" panose="020B0604030504040204" pitchFamily="34" charset="-120"/>
                        </a:rPr>
                        <a:t>　</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r>
              <a:tr h="365781">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班數</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人數</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vMerge="1">
                  <a:txBody>
                    <a:bodyPr/>
                    <a:lstStyle/>
                    <a:p>
                      <a:pPr algn="l" fontAlgn="ctr"/>
                      <a:endParaRPr lang="zh-TW" altLang="en-US" sz="1600" b="0" i="0" u="none" strike="noStrike" dirty="0">
                        <a:effectLst/>
                        <a:latin typeface="標楷體" panose="03000509000000000000" pitchFamily="65" charset="-120"/>
                        <a:ea typeface="標楷體" panose="03000509000000000000" pitchFamily="65" charset="-120"/>
                      </a:endParaRPr>
                    </a:p>
                  </a:txBody>
                  <a:tcPr marL="7620" marR="7620" marT="7620" marB="0" anchor="ctr">
                    <a:solidFill>
                      <a:schemeClr val="accent1">
                        <a:lumMod val="40000"/>
                        <a:lumOff val="60000"/>
                      </a:schemeClr>
                    </a:solidFill>
                  </a:tcPr>
                </a:tc>
                <a:tc vMerge="1">
                  <a:txBody>
                    <a:bodyPr/>
                    <a:lstStyle/>
                    <a:p>
                      <a:pPr algn="l" fontAlgn="ctr"/>
                      <a:endParaRPr lang="zh-TW" altLang="en-US" sz="1600" b="0" i="0" u="none" strike="noStrike" dirty="0">
                        <a:effectLst/>
                        <a:latin typeface="標楷體" panose="03000509000000000000" pitchFamily="65" charset="-120"/>
                        <a:ea typeface="標楷體" panose="03000509000000000000" pitchFamily="65" charset="-120"/>
                      </a:endParaRPr>
                    </a:p>
                  </a:txBody>
                  <a:tcPr marL="7620" marR="7620" marT="7620" marB="0" anchor="ctr">
                    <a:solidFill>
                      <a:schemeClr val="accent1">
                        <a:lumMod val="40000"/>
                        <a:lumOff val="60000"/>
                      </a:schemeClr>
                    </a:solidFill>
                  </a:tcPr>
                </a:tc>
              </a:tr>
              <a:tr h="569480">
                <a:tc>
                  <a:txBody>
                    <a:bodyPr/>
                    <a:lstStyle/>
                    <a:p>
                      <a:pPr algn="ctr" fontAlgn="ctr"/>
                      <a:r>
                        <a:rPr lang="en-US" altLang="zh-TW" sz="1600" u="none" strike="noStrike">
                          <a:effectLst/>
                          <a:latin typeface="微軟正黑體" panose="020B0604030504040204" pitchFamily="34" charset="-120"/>
                          <a:ea typeface="微軟正黑體" panose="020B0604030504040204" pitchFamily="34" charset="-120"/>
                        </a:rPr>
                        <a:t>1</a:t>
                      </a:r>
                      <a:endParaRPr lang="en-US" altLang="zh-TW"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市立</a:t>
                      </a:r>
                      <a:br>
                        <a:rPr lang="zh-TW" altLang="en-US" sz="1600" u="none" strike="noStrike" dirty="0">
                          <a:effectLst/>
                          <a:latin typeface="微軟正黑體" panose="020B0604030504040204" pitchFamily="34" charset="-120"/>
                          <a:ea typeface="微軟正黑體" panose="020B0604030504040204" pitchFamily="34" charset="-120"/>
                        </a:rPr>
                      </a:br>
                      <a:r>
                        <a:rPr lang="zh-TW" altLang="en-US" sz="1600" u="none" strike="noStrike" dirty="0">
                          <a:effectLst/>
                          <a:latin typeface="微軟正黑體" panose="020B0604030504040204" pitchFamily="34" charset="-120"/>
                          <a:ea typeface="微軟正黑體" panose="020B0604030504040204" pitchFamily="34" charset="-120"/>
                        </a:rPr>
                        <a:t>南港高工</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rPr>
                        <a:t>動力機械群</a:t>
                      </a:r>
                      <a:br>
                        <a:rPr lang="zh-TW" altLang="en-US" sz="1600" u="none" strike="noStrike" dirty="0">
                          <a:effectLst/>
                          <a:latin typeface="微軟正黑體" panose="020B0604030504040204" pitchFamily="34" charset="-120"/>
                          <a:ea typeface="微軟正黑體" panose="020B0604030504040204" pitchFamily="34" charset="-120"/>
                        </a:rPr>
                      </a:br>
                      <a:r>
                        <a:rPr lang="zh-TW" altLang="en-US" sz="1600" u="none" strike="noStrike" dirty="0">
                          <a:effectLst/>
                          <a:latin typeface="微軟正黑體" panose="020B0604030504040204" pitchFamily="34" charset="-120"/>
                          <a:ea typeface="微軟正黑體" panose="020B0604030504040204" pitchFamily="34" charset="-120"/>
                        </a:rPr>
                        <a:t>汽車修護科</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solidFill>
                      <a:schemeClr val="accent1">
                        <a:lumMod val="60000"/>
                        <a:lumOff val="40000"/>
                      </a:schemeClr>
                    </a:solidFill>
                  </a:tcPr>
                </a:tc>
                <a:tc>
                  <a:txBody>
                    <a:bodyPr/>
                    <a:lstStyle/>
                    <a:p>
                      <a:pPr algn="r" fontAlgn="ctr"/>
                      <a:r>
                        <a:rPr lang="en-US" altLang="zh-TW" sz="2000" u="none" strike="noStrike" dirty="0">
                          <a:effectLst/>
                          <a:latin typeface="微軟正黑體" panose="020B0604030504040204" pitchFamily="34" charset="-120"/>
                          <a:ea typeface="微軟正黑體" panose="020B0604030504040204" pitchFamily="34" charset="-120"/>
                        </a:rPr>
                        <a:t>1</a:t>
                      </a: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r" fontAlgn="ct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l" fontAlgn="ctr"/>
                      <a:r>
                        <a:rPr lang="zh-TW" altLang="en-US" sz="1600" u="none" strike="noStrike" dirty="0">
                          <a:effectLst/>
                          <a:latin typeface="微軟正黑體" panose="020B0604030504040204" pitchFamily="34" charset="-120"/>
                          <a:ea typeface="微軟正黑體" panose="020B0604030504040204" pitchFamily="34" charset="-120"/>
                        </a:rPr>
                        <a:t>　</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r>
              <a:tr h="569480">
                <a:tc>
                  <a:txBody>
                    <a:bodyPr/>
                    <a:lstStyle/>
                    <a:p>
                      <a:pPr algn="ctr" fontAlgn="ctr"/>
                      <a:r>
                        <a:rPr lang="en-US" altLang="zh-TW" sz="1600" b="0" i="0" u="none" strike="noStrike" dirty="0" smtClean="0">
                          <a:effectLst/>
                          <a:latin typeface="微軟正黑體" panose="020B0604030504040204" pitchFamily="34" charset="-120"/>
                          <a:ea typeface="微軟正黑體" panose="020B0604030504040204" pitchFamily="34" charset="-120"/>
                        </a:rPr>
                        <a:t>2</a:t>
                      </a:r>
                      <a:endParaRPr lang="en-US" altLang="zh-TW"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私立</a:t>
                      </a:r>
                      <a:br>
                        <a:rPr lang="zh-TW" altLang="en-US" sz="1600" u="none" strike="noStrike">
                          <a:effectLst/>
                          <a:latin typeface="微軟正黑體" panose="020B0604030504040204" pitchFamily="34" charset="-120"/>
                          <a:ea typeface="微軟正黑體" panose="020B0604030504040204" pitchFamily="34" charset="-120"/>
                        </a:rPr>
                      </a:br>
                      <a:r>
                        <a:rPr lang="zh-TW" altLang="en-US" sz="1600" u="none" strike="noStrike">
                          <a:effectLst/>
                          <a:latin typeface="微軟正黑體" panose="020B0604030504040204" pitchFamily="34" charset="-120"/>
                          <a:ea typeface="微軟正黑體" panose="020B0604030504040204" pitchFamily="34" charset="-120"/>
                        </a:rPr>
                        <a:t>稻江商職</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餐旅群</a:t>
                      </a:r>
                      <a:br>
                        <a:rPr lang="zh-TW" altLang="en-US" sz="1600" u="none" strike="noStrike" dirty="0">
                          <a:effectLst/>
                          <a:latin typeface="微軟正黑體" panose="020B0604030504040204" pitchFamily="34" charset="-120"/>
                          <a:ea typeface="微軟正黑體" panose="020B0604030504040204" pitchFamily="34" charset="-120"/>
                        </a:rPr>
                      </a:br>
                      <a:r>
                        <a:rPr lang="zh-TW" altLang="en-US" sz="1600" u="none" strike="noStrike" dirty="0">
                          <a:effectLst/>
                          <a:latin typeface="微軟正黑體" panose="020B0604030504040204" pitchFamily="34" charset="-120"/>
                          <a:ea typeface="微軟正黑體" panose="020B0604030504040204" pitchFamily="34" charset="-120"/>
                        </a:rPr>
                        <a:t>餐飲技術科</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2000" u="none" strike="noStrike">
                          <a:effectLst/>
                          <a:latin typeface="微軟正黑體" panose="020B0604030504040204" pitchFamily="34" charset="-120"/>
                          <a:ea typeface="微軟正黑體" panose="020B0604030504040204" pitchFamily="34" charset="-120"/>
                        </a:rPr>
                        <a:t>2</a:t>
                      </a:r>
                      <a:endParaRPr lang="en-US" altLang="zh-TW" sz="20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l" fontAlgn="ctr"/>
                      <a:r>
                        <a:rPr lang="zh-TW" altLang="en-US" sz="1600" u="none" strike="noStrike">
                          <a:effectLst/>
                          <a:latin typeface="微軟正黑體" panose="020B0604030504040204" pitchFamily="34" charset="-120"/>
                          <a:ea typeface="微軟正黑體" panose="020B0604030504040204" pitchFamily="34" charset="-120"/>
                        </a:rPr>
                        <a:t>　</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r>
              <a:tr h="569480">
                <a:tc>
                  <a:txBody>
                    <a:bodyPr/>
                    <a:lstStyle/>
                    <a:p>
                      <a:pPr algn="ctr" fontAlgn="ctr"/>
                      <a:r>
                        <a:rPr lang="en-US" altLang="zh-TW" sz="1600" b="0" i="0" u="none" strike="noStrike" dirty="0" smtClean="0">
                          <a:effectLst/>
                          <a:latin typeface="微軟正黑體" panose="020B0604030504040204" pitchFamily="34" charset="-120"/>
                          <a:ea typeface="微軟正黑體" panose="020B0604030504040204" pitchFamily="34" charset="-120"/>
                        </a:rPr>
                        <a:t>3</a:t>
                      </a:r>
                      <a:endParaRPr lang="en-US" altLang="zh-TW"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私立</a:t>
                      </a:r>
                      <a:br>
                        <a:rPr lang="zh-TW" altLang="en-US" sz="1600" u="none" strike="noStrike">
                          <a:effectLst/>
                          <a:latin typeface="微軟正黑體" panose="020B0604030504040204" pitchFamily="34" charset="-120"/>
                          <a:ea typeface="微軟正黑體" panose="020B0604030504040204" pitchFamily="34" charset="-120"/>
                        </a:rPr>
                      </a:br>
                      <a:r>
                        <a:rPr lang="zh-TW" altLang="en-US" sz="1600" u="none" strike="noStrike">
                          <a:effectLst/>
                          <a:latin typeface="微軟正黑體" panose="020B0604030504040204" pitchFamily="34" charset="-120"/>
                          <a:ea typeface="微軟正黑體" panose="020B0604030504040204" pitchFamily="34" charset="-120"/>
                        </a:rPr>
                        <a:t>開平餐飲</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餐旅群</a:t>
                      </a:r>
                      <a:br>
                        <a:rPr lang="zh-TW" altLang="en-US" sz="1600" u="none" strike="noStrike" dirty="0">
                          <a:effectLst/>
                          <a:latin typeface="微軟正黑體" panose="020B0604030504040204" pitchFamily="34" charset="-120"/>
                          <a:ea typeface="微軟正黑體" panose="020B0604030504040204" pitchFamily="34" charset="-120"/>
                        </a:rPr>
                      </a:br>
                      <a:r>
                        <a:rPr lang="zh-TW" altLang="en-US" sz="1600" u="none" strike="noStrike" dirty="0">
                          <a:effectLst/>
                          <a:latin typeface="微軟正黑體" panose="020B0604030504040204" pitchFamily="34" charset="-120"/>
                          <a:ea typeface="微軟正黑體" panose="020B0604030504040204" pitchFamily="34" charset="-120"/>
                        </a:rPr>
                        <a:t>餐飲技術科</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r" fontAlgn="ctr"/>
                      <a:r>
                        <a:rPr lang="en-US" altLang="zh-TW" sz="2000" u="none" strike="noStrike">
                          <a:effectLst/>
                          <a:latin typeface="微軟正黑體" panose="020B0604030504040204" pitchFamily="34" charset="-120"/>
                          <a:ea typeface="微軟正黑體" panose="020B0604030504040204" pitchFamily="34" charset="-120"/>
                        </a:rPr>
                        <a:t>1</a:t>
                      </a:r>
                      <a:endParaRPr lang="en-US" altLang="zh-TW" sz="20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r" fontAlgn="ct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l" fontAlgn="ctr"/>
                      <a:r>
                        <a:rPr lang="zh-TW" altLang="en-US" sz="1600" u="none" strike="noStrike">
                          <a:effectLst/>
                          <a:latin typeface="微軟正黑體" panose="020B0604030504040204" pitchFamily="34" charset="-120"/>
                          <a:ea typeface="微軟正黑體" panose="020B0604030504040204" pitchFamily="34" charset="-120"/>
                        </a:rPr>
                        <a:t>　</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60000"/>
                        <a:lumOff val="40000"/>
                      </a:schemeClr>
                    </a:solidFill>
                  </a:tcPr>
                </a:tc>
              </a:tr>
              <a:tr h="569480">
                <a:tc>
                  <a:txBody>
                    <a:bodyPr/>
                    <a:lstStyle/>
                    <a:p>
                      <a:pPr algn="ctr" fontAlgn="ctr"/>
                      <a:r>
                        <a:rPr lang="en-US" altLang="zh-TW" sz="1600" b="0" i="0" u="none" strike="noStrike" dirty="0" smtClean="0">
                          <a:effectLst/>
                          <a:latin typeface="微軟正黑體" panose="020B0604030504040204" pitchFamily="34" charset="-120"/>
                          <a:ea typeface="微軟正黑體" panose="020B0604030504040204" pitchFamily="34" charset="-120"/>
                        </a:rPr>
                        <a:t>4</a:t>
                      </a:r>
                      <a:endParaRPr lang="en-US" altLang="zh-TW"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私立</a:t>
                      </a:r>
                      <a:br>
                        <a:rPr lang="zh-TW" altLang="en-US" sz="1600" u="none" strike="noStrike">
                          <a:effectLst/>
                          <a:latin typeface="微軟正黑體" panose="020B0604030504040204" pitchFamily="34" charset="-120"/>
                          <a:ea typeface="微軟正黑體" panose="020B0604030504040204" pitchFamily="34" charset="-120"/>
                        </a:rPr>
                      </a:br>
                      <a:r>
                        <a:rPr lang="zh-TW" altLang="en-US" sz="1600" u="none" strike="noStrike">
                          <a:effectLst/>
                          <a:latin typeface="微軟正黑體" panose="020B0604030504040204" pitchFamily="34" charset="-120"/>
                          <a:ea typeface="微軟正黑體" panose="020B0604030504040204" pitchFamily="34" charset="-120"/>
                        </a:rPr>
                        <a:t>滬江高中</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餐旅群</a:t>
                      </a:r>
                      <a:br>
                        <a:rPr lang="zh-TW" altLang="en-US" sz="1600" u="none" strike="noStrike" dirty="0">
                          <a:effectLst/>
                          <a:latin typeface="微軟正黑體" panose="020B0604030504040204" pitchFamily="34" charset="-120"/>
                          <a:ea typeface="微軟正黑體" panose="020B0604030504040204" pitchFamily="34" charset="-120"/>
                        </a:rPr>
                      </a:br>
                      <a:r>
                        <a:rPr lang="zh-TW" altLang="en-US" sz="1600" u="none" strike="noStrike" dirty="0">
                          <a:effectLst/>
                          <a:latin typeface="微軟正黑體" panose="020B0604030504040204" pitchFamily="34" charset="-120"/>
                          <a:ea typeface="微軟正黑體" panose="020B0604030504040204" pitchFamily="34" charset="-120"/>
                        </a:rPr>
                        <a:t>餐飲技術科</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r>
                        <a:rPr lang="en-US" altLang="zh-TW" sz="2000" u="none" strike="noStrike">
                          <a:effectLst/>
                          <a:latin typeface="微軟正黑體" panose="020B0604030504040204" pitchFamily="34" charset="-120"/>
                          <a:ea typeface="微軟正黑體" panose="020B0604030504040204" pitchFamily="34" charset="-120"/>
                        </a:rPr>
                        <a:t>1</a:t>
                      </a:r>
                      <a:endParaRPr lang="en-US" altLang="zh-TW" sz="20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r" fontAlgn="ct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c>
                  <a:txBody>
                    <a:bodyPr/>
                    <a:lstStyle/>
                    <a:p>
                      <a:pPr algn="l" fontAlgn="ctr"/>
                      <a:r>
                        <a:rPr lang="zh-TW" altLang="en-US" sz="1600" u="none" strike="noStrike" dirty="0">
                          <a:effectLst/>
                          <a:latin typeface="微軟正黑體" panose="020B0604030504040204" pitchFamily="34" charset="-120"/>
                          <a:ea typeface="微軟正黑體" panose="020B0604030504040204" pitchFamily="34" charset="-120"/>
                        </a:rPr>
                        <a:t>　</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solidFill>
                      <a:schemeClr val="accent1">
                        <a:lumMod val="40000"/>
                        <a:lumOff val="60000"/>
                      </a:schemeClr>
                    </a:solidFill>
                  </a:tcPr>
                </a:tc>
              </a:tr>
              <a:tr h="547576">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合計</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rPr>
                        <a:t>　</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ctr" fontAlgn="ctr"/>
                      <a:r>
                        <a:rPr lang="zh-TW" altLang="en-US" sz="1600" u="none" strike="noStrike">
                          <a:effectLst/>
                          <a:latin typeface="微軟正黑體" panose="020B0604030504040204" pitchFamily="34" charset="-120"/>
                          <a:ea typeface="微軟正黑體" panose="020B0604030504040204" pitchFamily="34" charset="-120"/>
                        </a:rPr>
                        <a:t>　</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2000" u="none" strike="noStrike" dirty="0">
                          <a:effectLst/>
                          <a:latin typeface="微軟正黑體" panose="020B0604030504040204" pitchFamily="34" charset="-120"/>
                          <a:ea typeface="微軟正黑體" panose="020B0604030504040204" pitchFamily="34" charset="-120"/>
                        </a:rPr>
                        <a:t>5</a:t>
                      </a: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r" fontAlgn="ctr"/>
                      <a:r>
                        <a:rPr lang="en-US" altLang="zh-TW" sz="2000" u="none" strike="noStrike" dirty="0">
                          <a:effectLst/>
                          <a:latin typeface="微軟正黑體" panose="020B0604030504040204" pitchFamily="34" charset="-120"/>
                          <a:ea typeface="微軟正黑體" panose="020B0604030504040204" pitchFamily="34" charset="-120"/>
                        </a:rPr>
                        <a:t>236</a:t>
                      </a:r>
                      <a:endParaRPr lang="en-US" altLang="zh-TW" sz="20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r>
                        <a:rPr lang="zh-TW" altLang="en-US" sz="1600" u="none" strike="noStrike">
                          <a:effectLst/>
                          <a:latin typeface="微軟正黑體" panose="020B0604030504040204" pitchFamily="34" charset="-120"/>
                          <a:ea typeface="微軟正黑體" panose="020B0604030504040204" pitchFamily="34" charset="-120"/>
                        </a:rPr>
                        <a:t>　</a:t>
                      </a:r>
                      <a:endParaRPr lang="zh-TW" altLang="en-US" sz="1600" b="0" i="0" u="none" strike="noStrike">
                        <a:effectLst/>
                        <a:latin typeface="微軟正黑體" panose="020B0604030504040204" pitchFamily="34" charset="-120"/>
                        <a:ea typeface="微軟正黑體" panose="020B0604030504040204" pitchFamily="34" charset="-120"/>
                      </a:endParaRPr>
                    </a:p>
                  </a:txBody>
                  <a:tcPr marL="7620" marR="7620" marT="7620" marB="0" anchor="ctr"/>
                </a:tc>
                <a:tc>
                  <a:txBody>
                    <a:bodyPr/>
                    <a:lstStyle/>
                    <a:p>
                      <a:pPr algn="l" fontAlgn="ctr"/>
                      <a:r>
                        <a:rPr lang="zh-TW" altLang="en-US" sz="1600" u="none" strike="noStrike" dirty="0">
                          <a:effectLst/>
                          <a:latin typeface="微軟正黑體" panose="020B0604030504040204" pitchFamily="34" charset="-120"/>
                          <a:ea typeface="微軟正黑體" panose="020B0604030504040204" pitchFamily="34" charset="-120"/>
                        </a:rPr>
                        <a:t>　</a:t>
                      </a:r>
                      <a:endParaRPr lang="zh-TW" altLang="en-US" sz="1600" b="0" i="0" u="none" strike="noStrike" dirty="0">
                        <a:effectLst/>
                        <a:latin typeface="微軟正黑體" panose="020B0604030504040204" pitchFamily="34" charset="-120"/>
                        <a:ea typeface="微軟正黑體" panose="020B0604030504040204" pitchFamily="34" charset="-120"/>
                      </a:endParaRPr>
                    </a:p>
                  </a:txBody>
                  <a:tcPr marL="7620" marR="7620" marT="7620" marB="0" anchor="ctr"/>
                </a:tc>
              </a:tr>
            </a:tbl>
          </a:graphicData>
        </a:graphic>
      </p:graphicFrame>
    </p:spTree>
    <p:extLst>
      <p:ext uri="{BB962C8B-B14F-4D97-AF65-F5344CB8AC3E}">
        <p14:creationId xmlns:p14="http://schemas.microsoft.com/office/powerpoint/2010/main" val="32866511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rPr>
              <a:t>產學攜手合作</a:t>
            </a:r>
            <a:r>
              <a:rPr lang="zh-TW" altLang="en-US" dirty="0" smtClean="0">
                <a:latin typeface="微軟正黑體" panose="020B0604030504040204" pitchFamily="34" charset="-120"/>
              </a:rPr>
              <a:t>計畫 </a:t>
            </a:r>
            <a:r>
              <a:rPr lang="en-US" altLang="zh-TW" dirty="0" smtClean="0">
                <a:latin typeface="微軟正黑體" panose="020B0604030504040204" pitchFamily="34" charset="-120"/>
              </a:rPr>
              <a:t>1/2</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323528" y="1600200"/>
            <a:ext cx="8712968" cy="4525963"/>
          </a:xfrm>
        </p:spPr>
        <p:txBody>
          <a:bodyPr/>
          <a:lstStyle/>
          <a:p>
            <a:r>
              <a:rPr lang="zh-TW" altLang="en-US" dirty="0" smtClean="0">
                <a:latin typeface="微軟正黑體" panose="020B0604030504040204" pitchFamily="34" charset="-120"/>
                <a:ea typeface="微軟正黑體" panose="020B0604030504040204" pitchFamily="34" charset="-120"/>
              </a:rPr>
              <a:t>四</a:t>
            </a:r>
            <a:r>
              <a:rPr lang="zh-TW" altLang="en-US" dirty="0">
                <a:latin typeface="微軟正黑體" panose="020B0604030504040204" pitchFamily="34" charset="-120"/>
                <a:ea typeface="微軟正黑體" panose="020B0604030504040204" pitchFamily="34" charset="-120"/>
              </a:rPr>
              <a:t>合一合作</a:t>
            </a:r>
            <a:r>
              <a:rPr lang="zh-TW" altLang="en-US" dirty="0" smtClean="0">
                <a:latin typeface="微軟正黑體" panose="020B0604030504040204" pitchFamily="34" charset="-120"/>
                <a:ea typeface="微軟正黑體" panose="020B0604030504040204" pitchFamily="34" charset="-120"/>
              </a:rPr>
              <a:t>模</a:t>
            </a:r>
            <a:r>
              <a:rPr lang="zh-TW" altLang="en-US" dirty="0">
                <a:latin typeface="微軟正黑體" panose="020B0604030504040204" pitchFamily="34" charset="-120"/>
                <a:ea typeface="微軟正黑體" panose="020B0604030504040204" pitchFamily="34" charset="-120"/>
              </a:rPr>
              <a:t>式</a:t>
            </a:r>
            <a:r>
              <a:rPr lang="zh-TW" altLang="en-US" dirty="0" smtClean="0">
                <a:latin typeface="微軟正黑體" panose="020B0604030504040204" pitchFamily="34" charset="-120"/>
                <a:ea typeface="微軟正黑體" panose="020B0604030504040204" pitchFamily="34" charset="-120"/>
              </a:rPr>
              <a:t>：</a:t>
            </a:r>
            <a:r>
              <a:rPr lang="zh-TW" altLang="en-US" dirty="0" smtClean="0">
                <a:solidFill>
                  <a:srgbClr val="0000FF"/>
                </a:solidFill>
                <a:latin typeface="微軟正黑體" panose="020B0604030504040204" pitchFamily="34" charset="-120"/>
                <a:ea typeface="微軟正黑體" panose="020B0604030504040204" pitchFamily="34" charset="-120"/>
              </a:rPr>
              <a:t>高職</a:t>
            </a:r>
            <a:r>
              <a:rPr lang="zh-TW" altLang="en-US" dirty="0">
                <a:latin typeface="微軟正黑體" panose="020B0604030504040204" pitchFamily="34" charset="-120"/>
                <a:ea typeface="微軟正黑體" panose="020B0604030504040204" pitchFamily="34" charset="-120"/>
              </a:rPr>
              <a:t>＋</a:t>
            </a:r>
            <a:r>
              <a:rPr lang="zh-TW" altLang="en-US" dirty="0" smtClean="0">
                <a:solidFill>
                  <a:srgbClr val="0000FF"/>
                </a:solidFill>
                <a:latin typeface="微軟正黑體" panose="020B0604030504040204" pitchFamily="34" charset="-120"/>
                <a:ea typeface="微軟正黑體" panose="020B0604030504040204" pitchFamily="34" charset="-120"/>
              </a:rPr>
              <a:t>技</a:t>
            </a:r>
            <a:r>
              <a:rPr lang="zh-TW" altLang="en-US" dirty="0">
                <a:solidFill>
                  <a:srgbClr val="0000FF"/>
                </a:solidFill>
                <a:latin typeface="微軟正黑體" panose="020B0604030504040204" pitchFamily="34" charset="-120"/>
                <a:ea typeface="微軟正黑體" panose="020B0604030504040204" pitchFamily="34" charset="-120"/>
              </a:rPr>
              <a:t>專校</a:t>
            </a:r>
            <a:r>
              <a:rPr lang="zh-TW" altLang="en-US" dirty="0" smtClean="0">
                <a:solidFill>
                  <a:srgbClr val="0000FF"/>
                </a:solidFill>
                <a:latin typeface="微軟正黑體" panose="020B0604030504040204" pitchFamily="34" charset="-120"/>
                <a:ea typeface="微軟正黑體" panose="020B0604030504040204" pitchFamily="34" charset="-120"/>
              </a:rPr>
              <a:t>院</a:t>
            </a:r>
            <a:r>
              <a:rPr lang="zh-TW" altLang="en-US" dirty="0">
                <a:latin typeface="微軟正黑體" panose="020B0604030504040204" pitchFamily="34" charset="-120"/>
                <a:ea typeface="微軟正黑體" panose="020B0604030504040204" pitchFamily="34" charset="-120"/>
              </a:rPr>
              <a:t>＋</a:t>
            </a:r>
            <a:r>
              <a:rPr lang="zh-TW" altLang="en-US" dirty="0" smtClean="0">
                <a:solidFill>
                  <a:srgbClr val="0000FF"/>
                </a:solidFill>
                <a:latin typeface="微軟正黑體" panose="020B0604030504040204" pitchFamily="34" charset="-120"/>
                <a:ea typeface="微軟正黑體" panose="020B0604030504040204" pitchFamily="34" charset="-120"/>
              </a:rPr>
              <a:t>產業界</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                ＋</a:t>
            </a:r>
            <a:r>
              <a:rPr lang="zh-TW" altLang="en-US" dirty="0" smtClean="0">
                <a:solidFill>
                  <a:srgbClr val="0000FF"/>
                </a:solidFill>
                <a:latin typeface="微軟正黑體" panose="020B0604030504040204" pitchFamily="34" charset="-120"/>
                <a:ea typeface="微軟正黑體" panose="020B0604030504040204" pitchFamily="34" charset="-120"/>
              </a:rPr>
              <a:t>勞動部職訓中心</a:t>
            </a:r>
            <a:endParaRPr lang="en-US" altLang="zh-TW" dirty="0" smtClean="0">
              <a:solidFill>
                <a:srgbClr val="0000FF"/>
              </a:solidFill>
              <a:latin typeface="微軟正黑體" panose="020B0604030504040204" pitchFamily="34" charset="-120"/>
              <a:ea typeface="微軟正黑體" panose="020B0604030504040204" pitchFamily="34" charset="-120"/>
            </a:endParaRPr>
          </a:p>
        </p:txBody>
      </p:sp>
      <p:graphicFrame>
        <p:nvGraphicFramePr>
          <p:cNvPr id="5" name="物件 4"/>
          <p:cNvGraphicFramePr>
            <a:graphicFrameLocks noChangeAspect="1"/>
          </p:cNvGraphicFramePr>
          <p:nvPr>
            <p:extLst/>
          </p:nvPr>
        </p:nvGraphicFramePr>
        <p:xfrm>
          <a:off x="230868" y="2564904"/>
          <a:ext cx="8832023" cy="4077072"/>
        </p:xfrm>
        <a:graphic>
          <a:graphicData uri="http://schemas.openxmlformats.org/presentationml/2006/ole">
            <mc:AlternateContent xmlns:mc="http://schemas.openxmlformats.org/markup-compatibility/2006">
              <mc:Choice xmlns:v="urn:schemas-microsoft-com:vml" Requires="v">
                <p:oleObj spid="_x0000_s2195" name="PhotoImpact" r:id="rId3" imgW="23443920" imgH="13334760" progId="PI3.Image">
                  <p:embed/>
                </p:oleObj>
              </mc:Choice>
              <mc:Fallback>
                <p:oleObj name="PhotoImpact" r:id="rId3" imgW="23443920" imgH="13334760" progId="PI3.Image">
                  <p:embed/>
                  <p:pic>
                    <p:nvPicPr>
                      <p:cNvPr id="0" name=""/>
                      <p:cNvPicPr/>
                      <p:nvPr/>
                    </p:nvPicPr>
                    <p:blipFill>
                      <a:blip r:embed="rId4"/>
                      <a:stretch>
                        <a:fillRect/>
                      </a:stretch>
                    </p:blipFill>
                    <p:spPr>
                      <a:xfrm>
                        <a:off x="230868" y="2564904"/>
                        <a:ext cx="8832023" cy="4077072"/>
                      </a:xfrm>
                      <a:prstGeom prst="rect">
                        <a:avLst/>
                      </a:prstGeom>
                    </p:spPr>
                  </p:pic>
                </p:oleObj>
              </mc:Fallback>
            </mc:AlternateContent>
          </a:graphicData>
        </a:graphic>
      </p:graphicFrame>
    </p:spTree>
    <p:extLst>
      <p:ext uri="{BB962C8B-B14F-4D97-AF65-F5344CB8AC3E}">
        <p14:creationId xmlns:p14="http://schemas.microsoft.com/office/powerpoint/2010/main" val="24332676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69151" y="214045"/>
            <a:ext cx="7498080" cy="1143000"/>
          </a:xfrm>
        </p:spPr>
        <p:txBody>
          <a:bodyPr/>
          <a:lstStyle/>
          <a:p>
            <a:r>
              <a:rPr lang="zh-TW" altLang="en-US" dirty="0">
                <a:latin typeface="微軟正黑體" panose="020B0604030504040204" pitchFamily="34" charset="-120"/>
              </a:rPr>
              <a:t>產學攜手合作</a:t>
            </a:r>
            <a:r>
              <a:rPr lang="zh-TW" altLang="en-US" dirty="0" smtClean="0">
                <a:latin typeface="微軟正黑體" panose="020B0604030504040204" pitchFamily="34" charset="-120"/>
              </a:rPr>
              <a:t>計畫 </a:t>
            </a:r>
            <a:r>
              <a:rPr lang="en-US" altLang="zh-TW" dirty="0" smtClean="0">
                <a:latin typeface="微軟正黑體" panose="020B0604030504040204" pitchFamily="34" charset="-120"/>
              </a:rPr>
              <a:t>2/2</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369151" y="1484784"/>
            <a:ext cx="8064896" cy="4525963"/>
          </a:xfrm>
        </p:spPr>
        <p:txBody>
          <a:bodyPr/>
          <a:lstStyle/>
          <a:p>
            <a:pPr marL="0" indent="0">
              <a:buNone/>
            </a:pPr>
            <a:r>
              <a:rPr lang="zh-TW" altLang="en-US" dirty="0" smtClean="0">
                <a:solidFill>
                  <a:srgbClr val="0000FF"/>
                </a:solidFill>
                <a:latin typeface="微軟正黑體" panose="020B0604030504040204" pitchFamily="34" charset="-120"/>
                <a:ea typeface="微軟正黑體" panose="020B0604030504040204" pitchFamily="34" charset="-120"/>
              </a:rPr>
              <a:t>優點特色＝學歷＋</a:t>
            </a:r>
            <a:r>
              <a:rPr lang="zh-TW" altLang="en-US" dirty="0">
                <a:solidFill>
                  <a:srgbClr val="0000FF"/>
                </a:solidFill>
                <a:latin typeface="微軟正黑體" panose="020B0604030504040204" pitchFamily="34" charset="-120"/>
                <a:ea typeface="微軟正黑體" panose="020B0604030504040204" pitchFamily="34" charset="-120"/>
              </a:rPr>
              <a:t>工作</a:t>
            </a:r>
            <a:r>
              <a:rPr lang="zh-TW" altLang="en-US" dirty="0" smtClean="0">
                <a:solidFill>
                  <a:srgbClr val="0000FF"/>
                </a:solidFill>
                <a:latin typeface="微軟正黑體" panose="020B0604030504040204" pitchFamily="34" charset="-120"/>
                <a:ea typeface="微軟正黑體" panose="020B0604030504040204" pitchFamily="34" charset="-120"/>
              </a:rPr>
              <a:t>　</a:t>
            </a:r>
            <a:endParaRPr lang="en-US" altLang="zh-TW" dirty="0" smtClean="0">
              <a:solidFill>
                <a:srgbClr val="0000FF"/>
              </a:solidFill>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高職學生</a:t>
            </a:r>
            <a:r>
              <a:rPr lang="zh-TW" altLang="en-US" sz="2800" dirty="0">
                <a:latin typeface="微軟正黑體" panose="020B0604030504040204" pitchFamily="34" charset="-120"/>
                <a:ea typeface="微軟正黑體" panose="020B0604030504040204" pitchFamily="34" charset="-120"/>
              </a:rPr>
              <a:t>可</a:t>
            </a:r>
            <a:r>
              <a:rPr lang="zh-TW" altLang="en-US" sz="2800" dirty="0" smtClean="0">
                <a:latin typeface="微軟正黑體" panose="020B0604030504040204" pitchFamily="34" charset="-120"/>
                <a:ea typeface="微軟正黑體" panose="020B0604030504040204" pitchFamily="34" charset="-120"/>
              </a:rPr>
              <a:t>透過甄審升讀合作的技專校院</a:t>
            </a: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學歷</a:t>
            </a:r>
            <a:r>
              <a:rPr lang="en-US" altLang="zh-TW" sz="2800" dirty="0" smtClean="0">
                <a:latin typeface="微軟正黑體" panose="020B0604030504040204" pitchFamily="34" charset="-120"/>
                <a:ea typeface="微軟正黑體" panose="020B0604030504040204" pitchFamily="34" charset="-120"/>
              </a:rPr>
              <a:t>)</a:t>
            </a:r>
          </a:p>
          <a:p>
            <a:r>
              <a:rPr lang="zh-TW" altLang="en-US" sz="2800" dirty="0" smtClean="0">
                <a:latin typeface="微軟正黑體" panose="020B0604030504040204" pitchFamily="34" charset="-120"/>
                <a:ea typeface="微軟正黑體" panose="020B0604030504040204" pitchFamily="34" charset="-120"/>
              </a:rPr>
              <a:t>成為合作廠商員工</a:t>
            </a: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工作</a:t>
            </a:r>
            <a:r>
              <a:rPr lang="en-US" altLang="zh-TW" sz="2800" dirty="0" smtClean="0">
                <a:latin typeface="微軟正黑體" panose="020B0604030504040204" pitchFamily="34" charset="-120"/>
                <a:ea typeface="微軟正黑體" panose="020B0604030504040204" pitchFamily="34" charset="-120"/>
              </a:rPr>
              <a:t>)</a:t>
            </a:r>
          </a:p>
          <a:p>
            <a:pPr marL="0" indent="0">
              <a:buNone/>
            </a:pPr>
            <a:r>
              <a:rPr lang="en-US" altLang="zh-TW" dirty="0" smtClean="0">
                <a:solidFill>
                  <a:srgbClr val="0000FF"/>
                </a:solidFill>
                <a:latin typeface="微軟正黑體" panose="020B0604030504040204" pitchFamily="34" charset="-120"/>
                <a:ea typeface="微軟正黑體" panose="020B0604030504040204" pitchFamily="34" charset="-120"/>
              </a:rPr>
              <a:t>106</a:t>
            </a:r>
            <a:r>
              <a:rPr lang="zh-TW" altLang="en-US" dirty="0" smtClean="0">
                <a:solidFill>
                  <a:srgbClr val="0000FF"/>
                </a:solidFill>
                <a:latin typeface="微軟正黑體" panose="020B0604030504040204" pitchFamily="34" charset="-120"/>
                <a:ea typeface="微軟正黑體" panose="020B0604030504040204" pitchFamily="34" charset="-120"/>
              </a:rPr>
              <a:t>學年</a:t>
            </a:r>
            <a:r>
              <a:rPr lang="zh-TW" altLang="en-US" dirty="0">
                <a:solidFill>
                  <a:srgbClr val="0000FF"/>
                </a:solidFill>
                <a:latin typeface="微軟正黑體" panose="020B0604030504040204" pitchFamily="34" charset="-120"/>
                <a:ea typeface="微軟正黑體" panose="020B0604030504040204" pitchFamily="34" charset="-120"/>
              </a:rPr>
              <a:t>度辦理情形</a:t>
            </a:r>
            <a:endParaRPr lang="en-US" altLang="zh-TW" dirty="0">
              <a:solidFill>
                <a:srgbClr val="0000FF"/>
              </a:solidFill>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校</a:t>
            </a:r>
            <a:r>
              <a:rPr lang="zh-TW" altLang="en-US" sz="2800" dirty="0" smtClean="0">
                <a:latin typeface="微軟正黑體" panose="020B0604030504040204" pitchFamily="34" charset="-120"/>
                <a:ea typeface="微軟正黑體" panose="020B0604030504040204" pitchFamily="34" charset="-120"/>
              </a:rPr>
              <a:t>數：</a:t>
            </a:r>
            <a:r>
              <a:rPr lang="en-US" altLang="zh-TW" sz="2800" dirty="0" smtClean="0">
                <a:latin typeface="微軟正黑體" panose="020B0604030504040204" pitchFamily="34" charset="-120"/>
                <a:ea typeface="微軟正黑體" panose="020B0604030504040204" pitchFamily="34" charset="-120"/>
              </a:rPr>
              <a:t>70</a:t>
            </a:r>
            <a:r>
              <a:rPr lang="zh-TW" altLang="en-US" sz="2800" dirty="0">
                <a:latin typeface="微軟正黑體" panose="020B0604030504040204" pitchFamily="34" charset="-120"/>
                <a:ea typeface="微軟正黑體" panose="020B0604030504040204" pitchFamily="34" charset="-120"/>
              </a:rPr>
              <a:t>校</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班</a:t>
            </a:r>
            <a:r>
              <a:rPr lang="zh-TW" altLang="en-US" sz="2800" dirty="0" smtClean="0">
                <a:latin typeface="微軟正黑體" panose="020B0604030504040204" pitchFamily="34" charset="-120"/>
                <a:ea typeface="微軟正黑體" panose="020B0604030504040204" pitchFamily="34" charset="-120"/>
              </a:rPr>
              <a:t>數：</a:t>
            </a:r>
            <a:r>
              <a:rPr lang="en-US" altLang="zh-TW" sz="2800" dirty="0" smtClean="0">
                <a:latin typeface="微軟正黑體" panose="020B0604030504040204" pitchFamily="34" charset="-120"/>
                <a:ea typeface="微軟正黑體" panose="020B0604030504040204" pitchFamily="34" charset="-120"/>
              </a:rPr>
              <a:t>139</a:t>
            </a:r>
            <a:r>
              <a:rPr lang="zh-TW" altLang="en-US" sz="2800" dirty="0">
                <a:latin typeface="微軟正黑體" panose="020B0604030504040204" pitchFamily="34" charset="-120"/>
                <a:ea typeface="微軟正黑體" panose="020B0604030504040204" pitchFamily="34" charset="-120"/>
              </a:rPr>
              <a:t>班</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smtClean="0">
                <a:latin typeface="微軟正黑體" panose="020B0604030504040204" pitchFamily="34" charset="-120"/>
                <a:ea typeface="微軟正黑體" panose="020B0604030504040204" pitchFamily="34" charset="-120"/>
              </a:rPr>
              <a:t>核定學生數：</a:t>
            </a:r>
            <a:r>
              <a:rPr lang="en-US" altLang="zh-TW" sz="2800" dirty="0" smtClean="0">
                <a:latin typeface="微軟正黑體" panose="020B0604030504040204" pitchFamily="34" charset="-120"/>
                <a:ea typeface="微軟正黑體" panose="020B0604030504040204" pitchFamily="34" charset="-120"/>
              </a:rPr>
              <a:t>6,031</a:t>
            </a:r>
            <a:r>
              <a:rPr lang="zh-TW" altLang="en-US" sz="2800" dirty="0" smtClean="0">
                <a:latin typeface="微軟正黑體" panose="020B0604030504040204" pitchFamily="34" charset="-120"/>
                <a:ea typeface="微軟正黑體" panose="020B0604030504040204" pitchFamily="34" charset="-120"/>
              </a:rPr>
              <a:t>人</a:t>
            </a:r>
            <a:endParaRPr lang="en-US" altLang="zh-TW" sz="2800" dirty="0">
              <a:latin typeface="微軟正黑體" panose="020B0604030504040204" pitchFamily="34" charset="-120"/>
              <a:ea typeface="微軟正黑體" panose="020B0604030504040204" pitchFamily="34" charset="-120"/>
            </a:endParaRPr>
          </a:p>
          <a:p>
            <a:pPr marL="0" indent="0">
              <a:buNone/>
            </a:pPr>
            <a:endParaRPr lang="zh-TW" altLang="en-US"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89717" y="5373216"/>
            <a:ext cx="2476630" cy="1495789"/>
          </a:xfrm>
          <a:prstGeom prst="rect">
            <a:avLst/>
          </a:prstGeom>
        </p:spPr>
      </p:pic>
    </p:spTree>
    <p:extLst>
      <p:ext uri="{BB962C8B-B14F-4D97-AF65-F5344CB8AC3E}">
        <p14:creationId xmlns:p14="http://schemas.microsoft.com/office/powerpoint/2010/main" val="23229951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11616" y="260648"/>
            <a:ext cx="7498080" cy="1143000"/>
          </a:xfrm>
        </p:spPr>
        <p:txBody>
          <a:bodyPr/>
          <a:lstStyle/>
          <a:p>
            <a:r>
              <a:rPr lang="zh-TW" altLang="en-US" dirty="0">
                <a:latin typeface="微軟正黑體" panose="020B0604030504040204" pitchFamily="34" charset="-120"/>
              </a:rPr>
              <a:t>建教合作</a:t>
            </a:r>
            <a:r>
              <a:rPr lang="zh-TW" altLang="en-US" dirty="0" smtClean="0">
                <a:latin typeface="微軟正黑體" panose="020B0604030504040204" pitchFamily="34" charset="-120"/>
              </a:rPr>
              <a:t>班 </a:t>
            </a:r>
            <a:r>
              <a:rPr lang="en-US" altLang="zh-TW" dirty="0" smtClean="0">
                <a:latin typeface="微軟正黑體" panose="020B0604030504040204" pitchFamily="34" charset="-120"/>
              </a:rPr>
              <a:t>1/2</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187624" y="1628800"/>
            <a:ext cx="7746064" cy="4314801"/>
          </a:xfrm>
        </p:spPr>
        <p:txBody>
          <a:bodyPr>
            <a:normAutofit fontScale="92500"/>
          </a:bodyPr>
          <a:lstStyle/>
          <a:p>
            <a:pPr marL="0" indent="0">
              <a:buNone/>
            </a:pPr>
            <a:r>
              <a:rPr lang="zh-TW" altLang="en-US" dirty="0" smtClean="0">
                <a:solidFill>
                  <a:srgbClr val="0000FF"/>
                </a:solidFill>
                <a:latin typeface="微軟正黑體" panose="020B0604030504040204" pitchFamily="34" charset="-120"/>
                <a:ea typeface="微軟正黑體" panose="020B0604030504040204" pitchFamily="34" charset="-120"/>
              </a:rPr>
              <a:t>  輪調式建教合作</a:t>
            </a:r>
            <a:r>
              <a:rPr lang="zh-TW" altLang="en-US" dirty="0" smtClean="0">
                <a:latin typeface="微軟正黑體" panose="020B0604030504040204" pitchFamily="34" charset="-120"/>
                <a:ea typeface="微軟正黑體" panose="020B0604030504040204" pitchFamily="34" charset="-120"/>
              </a:rPr>
              <a:t>：學校與企業合作</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一方面在校修習課程：三個月在學校</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一方面到企業實習訓練：</a:t>
            </a:r>
            <a:r>
              <a:rPr lang="zh-TW" altLang="en-US" dirty="0">
                <a:latin typeface="微軟正黑體" panose="020B0604030504040204" pitchFamily="34" charset="-120"/>
                <a:ea typeface="微軟正黑體" panose="020B0604030504040204" pitchFamily="34" charset="-120"/>
              </a:rPr>
              <a:t>三個月</a:t>
            </a:r>
            <a:r>
              <a:rPr lang="zh-TW" altLang="en-US" dirty="0" smtClean="0">
                <a:latin typeface="微軟正黑體" panose="020B0604030504040204" pitchFamily="34" charset="-120"/>
                <a:ea typeface="微軟正黑體" panose="020B0604030504040204" pitchFamily="34" charset="-120"/>
              </a:rPr>
              <a:t>在事業單位</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solidFill>
                  <a:srgbClr val="0000FF"/>
                </a:solidFill>
                <a:latin typeface="微軟正黑體" panose="020B0604030504040204" pitchFamily="34" charset="-120"/>
                <a:ea typeface="微軟正黑體" panose="020B0604030504040204" pitchFamily="34" charset="-120"/>
              </a:rPr>
              <a:t>  階梯式</a:t>
            </a:r>
            <a:r>
              <a:rPr lang="zh-TW" altLang="en-US" dirty="0">
                <a:solidFill>
                  <a:srgbClr val="0000FF"/>
                </a:solidFill>
                <a:latin typeface="微軟正黑體" panose="020B0604030504040204" pitchFamily="34" charset="-120"/>
                <a:ea typeface="微軟正黑體" panose="020B0604030504040204" pitchFamily="34" charset="-120"/>
              </a:rPr>
              <a:t>建教合作</a:t>
            </a:r>
            <a:r>
              <a:rPr lang="zh-TW" altLang="en-US" dirty="0">
                <a:latin typeface="微軟正黑體" panose="020B0604030504040204" pitchFamily="34" charset="-120"/>
                <a:ea typeface="微軟正黑體" panose="020B0604030504040204" pitchFamily="34" charset="-120"/>
              </a:rPr>
              <a:t>：學校與企業合作</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一方面在校修習課程</a:t>
            </a:r>
            <a:r>
              <a:rPr lang="zh-TW" altLang="en-US" dirty="0" smtClean="0">
                <a:latin typeface="微軟正黑體" panose="020B0604030504040204" pitchFamily="34" charset="-120"/>
                <a:ea typeface="微軟正黑體" panose="020B0604030504040204" pitchFamily="34" charset="-120"/>
              </a:rPr>
              <a:t>：高一、高二在</a:t>
            </a:r>
            <a:r>
              <a:rPr lang="zh-TW" altLang="en-US" dirty="0">
                <a:latin typeface="微軟正黑體" panose="020B0604030504040204" pitchFamily="34" charset="-120"/>
                <a:ea typeface="微軟正黑體" panose="020B0604030504040204" pitchFamily="34" charset="-120"/>
              </a:rPr>
              <a:t>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一方面到企業實習訓練</a:t>
            </a:r>
            <a:r>
              <a:rPr lang="zh-TW" altLang="en-US" dirty="0" smtClean="0">
                <a:latin typeface="微軟正黑體" panose="020B0604030504040204" pitchFamily="34" charset="-120"/>
                <a:ea typeface="微軟正黑體" panose="020B0604030504040204" pitchFamily="34" charset="-120"/>
              </a:rPr>
              <a:t>：高三在</a:t>
            </a:r>
            <a:r>
              <a:rPr lang="zh-TW" altLang="en-US" dirty="0">
                <a:latin typeface="微軟正黑體" panose="020B0604030504040204" pitchFamily="34" charset="-120"/>
                <a:ea typeface="微軟正黑體" panose="020B0604030504040204" pitchFamily="34" charset="-120"/>
              </a:rPr>
              <a:t>事業單位</a:t>
            </a:r>
            <a:endParaRPr lang="en-US" altLang="zh-TW" dirty="0">
              <a:latin typeface="微軟正黑體" panose="020B0604030504040204" pitchFamily="34" charset="-120"/>
              <a:ea typeface="微軟正黑體" panose="020B0604030504040204" pitchFamily="34" charset="-120"/>
            </a:endParaRPr>
          </a:p>
          <a:p>
            <a:pPr marL="0" indent="0">
              <a:buNone/>
            </a:pP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76413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60648"/>
            <a:ext cx="7498080" cy="1143000"/>
          </a:xfrm>
        </p:spPr>
        <p:txBody>
          <a:bodyPr/>
          <a:lstStyle/>
          <a:p>
            <a:r>
              <a:rPr lang="zh-TW" altLang="en-US" dirty="0">
                <a:latin typeface="微軟正黑體" panose="020B0604030504040204" pitchFamily="34" charset="-120"/>
              </a:rPr>
              <a:t>建教合作</a:t>
            </a:r>
            <a:r>
              <a:rPr lang="zh-TW" altLang="en-US" dirty="0" smtClean="0">
                <a:latin typeface="微軟正黑體" panose="020B0604030504040204" pitchFamily="34" charset="-120"/>
              </a:rPr>
              <a:t>班 </a:t>
            </a:r>
            <a:r>
              <a:rPr lang="en-US" altLang="zh-TW" dirty="0" smtClean="0">
                <a:latin typeface="微軟正黑體" panose="020B0604030504040204" pitchFamily="34" charset="-120"/>
              </a:rPr>
              <a:t>2/2</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003012" y="1484784"/>
            <a:ext cx="8363272" cy="4525963"/>
          </a:xfrm>
        </p:spPr>
        <p:txBody>
          <a:bodyPr/>
          <a:lstStyle/>
          <a:p>
            <a:pPr marL="0" indent="0">
              <a:buNone/>
            </a:pPr>
            <a:r>
              <a:rPr lang="zh-TW" altLang="en-US" dirty="0" smtClean="0">
                <a:solidFill>
                  <a:srgbClr val="0000FF"/>
                </a:solidFill>
                <a:latin typeface="微軟正黑體" panose="020B0604030504040204" pitchFamily="34" charset="-120"/>
                <a:ea typeface="微軟正黑體" panose="020B0604030504040204" pitchFamily="34" charset="-120"/>
              </a:rPr>
              <a:t>  優點特色</a:t>
            </a:r>
            <a:endParaRPr lang="en-US" altLang="zh-TW" dirty="0" smtClean="0">
              <a:solidFill>
                <a:srgbClr val="0000FF"/>
              </a:solidFill>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學習專業實用技能</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實習訓練期間有生活津貼</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享有免學費補助</a:t>
            </a:r>
            <a:endParaRPr lang="en-US" altLang="zh-TW" dirty="0">
              <a:latin typeface="微軟正黑體" panose="020B0604030504040204" pitchFamily="34" charset="-120"/>
              <a:ea typeface="微軟正黑體" panose="020B0604030504040204" pitchFamily="34" charset="-120"/>
            </a:endParaRPr>
          </a:p>
          <a:p>
            <a:pPr marL="0" indent="0">
              <a:buNone/>
            </a:pP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90554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職業學校科別</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596226052"/>
              </p:ext>
            </p:extLst>
          </p:nvPr>
        </p:nvGraphicFramePr>
        <p:xfrm>
          <a:off x="1435100" y="1447800"/>
          <a:ext cx="7499349" cy="4820920"/>
        </p:xfrm>
        <a:graphic>
          <a:graphicData uri="http://schemas.openxmlformats.org/drawingml/2006/table">
            <a:tbl>
              <a:tblPr firstRow="1" bandRow="1">
                <a:tableStyleId>{5C22544A-7EE6-4342-B048-85BDC9FD1C3A}</a:tableStyleId>
              </a:tblPr>
              <a:tblGrid>
                <a:gridCol w="2499783"/>
                <a:gridCol w="2499783"/>
                <a:gridCol w="2499783"/>
              </a:tblGrid>
              <a:tr h="370840">
                <a:tc>
                  <a:txBody>
                    <a:bodyPr/>
                    <a:lstStyle/>
                    <a:p>
                      <a:r>
                        <a:rPr lang="zh-TW" altLang="en-US" dirty="0" smtClean="0"/>
                        <a:t>科別</a:t>
                      </a:r>
                      <a:endParaRPr lang="zh-TW" altLang="en-US" dirty="0"/>
                    </a:p>
                  </a:txBody>
                  <a:tcPr/>
                </a:tc>
                <a:tc>
                  <a:txBody>
                    <a:bodyPr/>
                    <a:lstStyle/>
                    <a:p>
                      <a:endParaRPr lang="zh-TW" altLang="en-US" dirty="0"/>
                    </a:p>
                  </a:txBody>
                  <a:tcPr/>
                </a:tc>
                <a:tc>
                  <a:txBody>
                    <a:bodyPr/>
                    <a:lstStyle/>
                    <a:p>
                      <a:endParaRPr lang="zh-TW"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資訊科</a:t>
                      </a:r>
                      <a:endParaRPr lang="zh-TW" altLang="en-US" dirty="0"/>
                    </a:p>
                  </a:txBody>
                  <a:tcPr/>
                </a:tc>
                <a:tc>
                  <a:txBody>
                    <a:bodyPr/>
                    <a:lstStyle/>
                    <a:p>
                      <a:r>
                        <a:rPr lang="zh-TW" altLang="en-US" dirty="0" smtClean="0"/>
                        <a:t>機械科</a:t>
                      </a:r>
                      <a:endParaRPr lang="en-US" altLang="zh-TW" dirty="0" smtClean="0"/>
                    </a:p>
                  </a:txBody>
                  <a:tcPr/>
                </a:tc>
                <a:tc>
                  <a:txBody>
                    <a:bodyPr/>
                    <a:lstStyle/>
                    <a:p>
                      <a:r>
                        <a:rPr lang="zh-TW" altLang="en-US" dirty="0" smtClean="0"/>
                        <a:t>模具科</a:t>
                      </a:r>
                      <a:endParaRPr lang="zh-TW"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資料處理科</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電子科</a:t>
                      </a:r>
                    </a:p>
                  </a:txBody>
                  <a:tcPr/>
                </a:tc>
                <a:tc>
                  <a:txBody>
                    <a:bodyPr/>
                    <a:lstStyle/>
                    <a:p>
                      <a:r>
                        <a:rPr lang="zh-TW" altLang="en-US" dirty="0" smtClean="0"/>
                        <a:t>重機科</a:t>
                      </a:r>
                      <a:endParaRPr lang="zh-TW" altLang="en-US" dirty="0"/>
                    </a:p>
                  </a:txBody>
                  <a:tcPr/>
                </a:tc>
              </a:tr>
              <a:tr h="370840">
                <a:tc>
                  <a:txBody>
                    <a:bodyPr/>
                    <a:lstStyle/>
                    <a:p>
                      <a:r>
                        <a:rPr lang="zh-TW" altLang="en-US" dirty="0" smtClean="0"/>
                        <a:t>廣告設計科</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汽車科</a:t>
                      </a:r>
                      <a:endParaRPr lang="zh-TW" altLang="en-US" dirty="0"/>
                    </a:p>
                  </a:txBody>
                  <a:tcPr/>
                </a:tc>
                <a:tc>
                  <a:txBody>
                    <a:bodyPr/>
                    <a:lstStyle/>
                    <a:p>
                      <a:r>
                        <a:rPr lang="zh-TW" altLang="en-US" dirty="0" smtClean="0"/>
                        <a:t>園藝科</a:t>
                      </a:r>
                      <a:endParaRPr lang="zh-TW" altLang="en-US" dirty="0"/>
                    </a:p>
                  </a:txBody>
                  <a:tcPr/>
                </a:tc>
              </a:tr>
              <a:tr h="370840">
                <a:tc>
                  <a:txBody>
                    <a:bodyPr/>
                    <a:lstStyle/>
                    <a:p>
                      <a:r>
                        <a:rPr lang="zh-TW" altLang="en-US" dirty="0" smtClean="0"/>
                        <a:t>多媒體設計科</a:t>
                      </a:r>
                      <a:endParaRPr lang="zh-TW" altLang="en-US" dirty="0"/>
                    </a:p>
                  </a:txBody>
                  <a:tcPr/>
                </a:tc>
                <a:tc>
                  <a:txBody>
                    <a:bodyPr/>
                    <a:lstStyle/>
                    <a:p>
                      <a:r>
                        <a:rPr lang="zh-TW" altLang="en-US" dirty="0" smtClean="0"/>
                        <a:t>電機科</a:t>
                      </a:r>
                      <a:endParaRPr lang="zh-TW" altLang="en-US" dirty="0"/>
                    </a:p>
                  </a:txBody>
                  <a:tcPr/>
                </a:tc>
                <a:tc>
                  <a:txBody>
                    <a:bodyPr/>
                    <a:lstStyle/>
                    <a:p>
                      <a:r>
                        <a:rPr lang="zh-TW" altLang="en-US" dirty="0" smtClean="0"/>
                        <a:t>食品加工科</a:t>
                      </a:r>
                      <a:endParaRPr lang="zh-TW" altLang="en-US" dirty="0"/>
                    </a:p>
                  </a:txBody>
                  <a:tcPr/>
                </a:tc>
              </a:tr>
              <a:tr h="370840">
                <a:tc>
                  <a:txBody>
                    <a:bodyPr/>
                    <a:lstStyle/>
                    <a:p>
                      <a:r>
                        <a:rPr lang="zh-TW" altLang="en-US" dirty="0" smtClean="0"/>
                        <a:t>國際貿易科</a:t>
                      </a:r>
                      <a:endParaRPr lang="zh-TW" altLang="en-US" dirty="0"/>
                    </a:p>
                  </a:txBody>
                  <a:tcPr/>
                </a:tc>
                <a:tc>
                  <a:txBody>
                    <a:bodyPr/>
                    <a:lstStyle/>
                    <a:p>
                      <a:r>
                        <a:rPr lang="zh-TW" altLang="en-US" dirty="0" smtClean="0"/>
                        <a:t>化工科</a:t>
                      </a:r>
                      <a:endParaRPr lang="zh-TW" altLang="en-US" dirty="0"/>
                    </a:p>
                  </a:txBody>
                  <a:tcPr/>
                </a:tc>
                <a:tc>
                  <a:txBody>
                    <a:bodyPr/>
                    <a:lstStyle/>
                    <a:p>
                      <a:r>
                        <a:rPr lang="zh-TW" altLang="en-US" dirty="0" smtClean="0"/>
                        <a:t>漁業科</a:t>
                      </a:r>
                      <a:endParaRPr lang="zh-TW" altLang="en-US" dirty="0"/>
                    </a:p>
                  </a:txBody>
                  <a:tcPr/>
                </a:tc>
              </a:tr>
              <a:tr h="370840">
                <a:tc>
                  <a:txBody>
                    <a:bodyPr/>
                    <a:lstStyle/>
                    <a:p>
                      <a:r>
                        <a:rPr lang="zh-TW" altLang="en-US" dirty="0" smtClean="0"/>
                        <a:t>觀光事業科</a:t>
                      </a:r>
                      <a:endParaRPr lang="zh-TW" altLang="en-US" dirty="0"/>
                    </a:p>
                  </a:txBody>
                  <a:tcPr/>
                </a:tc>
                <a:tc>
                  <a:txBody>
                    <a:bodyPr/>
                    <a:lstStyle/>
                    <a:p>
                      <a:r>
                        <a:rPr lang="zh-TW" altLang="en-US" dirty="0" smtClean="0"/>
                        <a:t>控制科</a:t>
                      </a:r>
                      <a:endParaRPr lang="zh-TW" altLang="en-US" dirty="0"/>
                    </a:p>
                  </a:txBody>
                  <a:tcPr/>
                </a:tc>
                <a:tc>
                  <a:txBody>
                    <a:bodyPr/>
                    <a:lstStyle/>
                    <a:p>
                      <a:r>
                        <a:rPr lang="zh-TW" altLang="en-US" dirty="0" smtClean="0"/>
                        <a:t>輪機科</a:t>
                      </a:r>
                      <a:endParaRPr lang="zh-TW" altLang="en-US" dirty="0"/>
                    </a:p>
                  </a:txBody>
                  <a:tcPr/>
                </a:tc>
              </a:tr>
              <a:tr h="370840">
                <a:tc>
                  <a:txBody>
                    <a:bodyPr/>
                    <a:lstStyle/>
                    <a:p>
                      <a:r>
                        <a:rPr lang="zh-TW" altLang="en-US" dirty="0" smtClean="0"/>
                        <a:t>商業經營科</a:t>
                      </a:r>
                      <a:endParaRPr lang="zh-TW" altLang="en-US" dirty="0"/>
                    </a:p>
                  </a:txBody>
                  <a:tcPr/>
                </a:tc>
                <a:tc>
                  <a:txBody>
                    <a:bodyPr/>
                    <a:lstStyle/>
                    <a:p>
                      <a:r>
                        <a:rPr lang="zh-TW" altLang="en-US" dirty="0" smtClean="0"/>
                        <a:t>冷凍空調科</a:t>
                      </a:r>
                      <a:endParaRPr lang="zh-TW" altLang="en-US" dirty="0"/>
                    </a:p>
                  </a:txBody>
                  <a:tcPr/>
                </a:tc>
                <a:tc>
                  <a:txBody>
                    <a:bodyPr/>
                    <a:lstStyle/>
                    <a:p>
                      <a:r>
                        <a:rPr lang="zh-TW" altLang="en-US" dirty="0" smtClean="0"/>
                        <a:t>水產養殖科</a:t>
                      </a:r>
                      <a:endParaRPr lang="zh-TW" altLang="en-US" dirty="0"/>
                    </a:p>
                  </a:txBody>
                  <a:tcPr/>
                </a:tc>
              </a:tr>
              <a:tr h="370840">
                <a:tc>
                  <a:txBody>
                    <a:bodyPr/>
                    <a:lstStyle/>
                    <a:p>
                      <a:r>
                        <a:rPr lang="zh-TW" altLang="en-US" dirty="0" smtClean="0"/>
                        <a:t>流行服飾科</a:t>
                      </a:r>
                      <a:endParaRPr lang="zh-TW" altLang="en-US" dirty="0"/>
                    </a:p>
                  </a:txBody>
                  <a:tcPr/>
                </a:tc>
                <a:tc>
                  <a:txBody>
                    <a:bodyPr/>
                    <a:lstStyle/>
                    <a:p>
                      <a:r>
                        <a:rPr lang="zh-TW" altLang="en-US" dirty="0" smtClean="0"/>
                        <a:t>建築科</a:t>
                      </a:r>
                      <a:endParaRPr lang="zh-TW" altLang="en-US" dirty="0"/>
                    </a:p>
                  </a:txBody>
                  <a:tcPr/>
                </a:tc>
                <a:tc>
                  <a:txBody>
                    <a:bodyPr/>
                    <a:lstStyle/>
                    <a:p>
                      <a:r>
                        <a:rPr lang="zh-TW" altLang="en-US" dirty="0" smtClean="0"/>
                        <a:t>航運管理科</a:t>
                      </a:r>
                      <a:endParaRPr lang="zh-TW" altLang="en-US" dirty="0"/>
                    </a:p>
                  </a:txBody>
                  <a:tcPr/>
                </a:tc>
              </a:tr>
              <a:tr h="370840">
                <a:tc>
                  <a:txBody>
                    <a:bodyPr/>
                    <a:lstStyle/>
                    <a:p>
                      <a:r>
                        <a:rPr lang="zh-TW" altLang="en-US" dirty="0" smtClean="0"/>
                        <a:t>時尚造型科</a:t>
                      </a:r>
                      <a:endParaRPr lang="zh-TW" altLang="en-US" dirty="0"/>
                    </a:p>
                  </a:txBody>
                  <a:tcPr/>
                </a:tc>
                <a:tc>
                  <a:txBody>
                    <a:bodyPr/>
                    <a:lstStyle/>
                    <a:p>
                      <a:r>
                        <a:rPr lang="zh-TW" altLang="en-US" dirty="0" smtClean="0"/>
                        <a:t>製圖科</a:t>
                      </a:r>
                      <a:endParaRPr lang="zh-TW" altLang="en-US" dirty="0"/>
                    </a:p>
                  </a:txBody>
                  <a:tcPr/>
                </a:tc>
                <a:tc>
                  <a:txBody>
                    <a:bodyPr/>
                    <a:lstStyle/>
                    <a:p>
                      <a:r>
                        <a:rPr lang="zh-TW" altLang="en-US" dirty="0" smtClean="0"/>
                        <a:t>土木科</a:t>
                      </a:r>
                      <a:endParaRPr lang="zh-TW" altLang="en-US" dirty="0"/>
                    </a:p>
                  </a:txBody>
                  <a:tcPr/>
                </a:tc>
              </a:tr>
              <a:tr h="370840">
                <a:tc>
                  <a:txBody>
                    <a:bodyPr/>
                    <a:lstStyle/>
                    <a:p>
                      <a:r>
                        <a:rPr lang="zh-TW" altLang="en-US" dirty="0" smtClean="0"/>
                        <a:t>應用外語科</a:t>
                      </a:r>
                      <a:endParaRPr lang="zh-TW" altLang="en-US" dirty="0"/>
                    </a:p>
                  </a:txBody>
                  <a:tcPr/>
                </a:tc>
                <a:tc>
                  <a:txBody>
                    <a:bodyPr/>
                    <a:lstStyle/>
                    <a:p>
                      <a:r>
                        <a:rPr lang="zh-TW" altLang="en-US" dirty="0" smtClean="0"/>
                        <a:t>圖文傳播科</a:t>
                      </a:r>
                      <a:endParaRPr lang="zh-TW" altLang="en-US" dirty="0"/>
                    </a:p>
                  </a:txBody>
                  <a:tcPr/>
                </a:tc>
                <a:tc>
                  <a:txBody>
                    <a:bodyPr/>
                    <a:lstStyle/>
                    <a:p>
                      <a:r>
                        <a:rPr lang="zh-TW" altLang="en-US" dirty="0" smtClean="0"/>
                        <a:t>餐飲管理科</a:t>
                      </a:r>
                      <a:endParaRPr lang="zh-TW" altLang="en-US" dirty="0"/>
                    </a:p>
                  </a:txBody>
                  <a:tcPr/>
                </a:tc>
              </a:tr>
              <a:tr h="370840">
                <a:tc>
                  <a:txBody>
                    <a:bodyPr/>
                    <a:lstStyle/>
                    <a:p>
                      <a:r>
                        <a:rPr lang="zh-TW" altLang="en-US" dirty="0" smtClean="0"/>
                        <a:t>幼兒保育科</a:t>
                      </a:r>
                      <a:endParaRPr lang="zh-TW" altLang="en-US" dirty="0"/>
                    </a:p>
                  </a:txBody>
                  <a:tcPr/>
                </a:tc>
                <a:tc>
                  <a:txBody>
                    <a:bodyPr/>
                    <a:lstStyle/>
                    <a:p>
                      <a:r>
                        <a:rPr lang="zh-TW" altLang="en-US" dirty="0" smtClean="0"/>
                        <a:t>鑄造科</a:t>
                      </a:r>
                      <a:endParaRPr lang="zh-TW" altLang="en-US" dirty="0"/>
                    </a:p>
                  </a:txBody>
                  <a:tcPr/>
                </a:tc>
                <a:tc>
                  <a:txBody>
                    <a:bodyPr/>
                    <a:lstStyle/>
                    <a:p>
                      <a:r>
                        <a:rPr lang="zh-TW" altLang="en-US" dirty="0" smtClean="0"/>
                        <a:t>美術工藝科</a:t>
                      </a:r>
                      <a:endParaRPr lang="zh-TW" altLang="en-US" dirty="0"/>
                    </a:p>
                  </a:txBody>
                  <a:tcPr/>
                </a:tc>
              </a:tr>
              <a:tr h="370840">
                <a:tc>
                  <a:txBody>
                    <a:bodyPr/>
                    <a:lstStyle/>
                    <a:p>
                      <a:r>
                        <a:rPr lang="zh-TW" altLang="en-US" dirty="0" smtClean="0"/>
                        <a:t>室內設計科</a:t>
                      </a:r>
                      <a:endParaRPr lang="zh-TW" altLang="en-US" dirty="0"/>
                    </a:p>
                  </a:txBody>
                  <a:tcPr/>
                </a:tc>
                <a:tc>
                  <a:txBody>
                    <a:bodyPr/>
                    <a:lstStyle/>
                    <a:p>
                      <a:r>
                        <a:rPr lang="zh-TW" altLang="en-US" dirty="0" smtClean="0"/>
                        <a:t>配管科</a:t>
                      </a:r>
                      <a:endParaRPr lang="zh-TW" altLang="en-US" dirty="0"/>
                    </a:p>
                  </a:txBody>
                  <a:tcPr/>
                </a:tc>
                <a:tc>
                  <a:txBody>
                    <a:bodyPr/>
                    <a:lstStyle/>
                    <a:p>
                      <a:r>
                        <a:rPr lang="zh-TW" altLang="en-US" dirty="0" smtClean="0"/>
                        <a:t>陶瓷工程科</a:t>
                      </a:r>
                      <a:endParaRPr lang="zh-TW" altLang="en-US" dirty="0"/>
                    </a:p>
                  </a:txBody>
                  <a:tcPr/>
                </a:tc>
              </a:tr>
            </a:tbl>
          </a:graphicData>
        </a:graphic>
      </p:graphicFrame>
    </p:spTree>
    <p:extLst>
      <p:ext uri="{BB962C8B-B14F-4D97-AF65-F5344CB8AC3E}">
        <p14:creationId xmlns:p14="http://schemas.microsoft.com/office/powerpoint/2010/main" val="35173499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矩形 1"/>
          <p:cNvSpPr>
            <a:spLocks noChangeArrowheads="1"/>
          </p:cNvSpPr>
          <p:nvPr/>
        </p:nvSpPr>
        <p:spPr bwMode="auto">
          <a:xfrm>
            <a:off x="1043608" y="1412776"/>
            <a:ext cx="7992888"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ts val="600"/>
              </a:spcBef>
              <a:buFont typeface="Arial" pitchFamily="34" charset="0"/>
              <a:buNone/>
            </a:pPr>
            <a:r>
              <a:rPr lang="en-US" altLang="zh-TW" sz="2000" dirty="0">
                <a:solidFill>
                  <a:srgbClr val="000000"/>
                </a:solidFill>
                <a:latin typeface="微軟正黑體" panose="020B0604030504040204" pitchFamily="34" charset="-120"/>
                <a:ea typeface="微軟正黑體" panose="020B0604030504040204" pitchFamily="34" charset="-120"/>
              </a:rPr>
              <a:t>(</a:t>
            </a:r>
            <a:r>
              <a:rPr lang="zh-TW" altLang="en-US" sz="2000" dirty="0">
                <a:solidFill>
                  <a:srgbClr val="000000"/>
                </a:solidFill>
                <a:latin typeface="微軟正黑體" panose="020B0604030504040204" pitchFamily="34" charset="-120"/>
                <a:ea typeface="微軟正黑體" panose="020B0604030504040204" pitchFamily="34" charset="-120"/>
              </a:rPr>
              <a:t>一</a:t>
            </a:r>
            <a:r>
              <a:rPr lang="en-US" altLang="zh-TW" sz="2000" dirty="0">
                <a:solidFill>
                  <a:srgbClr val="00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各五專招生學校得訂定採計之比序</a:t>
            </a:r>
            <a:r>
              <a:rPr lang="zh-TW" altLang="en-US" sz="3600" b="1" dirty="0" smtClean="0">
                <a:solidFill>
                  <a:srgbClr val="FF0000"/>
                </a:solidFill>
                <a:latin typeface="微軟正黑體" panose="020B0604030504040204" pitchFamily="34" charset="-120"/>
                <a:ea typeface="微軟正黑體" panose="020B0604030504040204" pitchFamily="34" charset="-120"/>
              </a:rPr>
              <a:t>項</a:t>
            </a:r>
            <a:endParaRPr lang="en-US" altLang="zh-TW" sz="3600" b="1" dirty="0" smtClean="0">
              <a:solidFill>
                <a:srgbClr val="FF0000"/>
              </a:solidFill>
              <a:latin typeface="微軟正黑體" panose="020B0604030504040204" pitchFamily="34" charset="-120"/>
              <a:ea typeface="微軟正黑體" panose="020B0604030504040204" pitchFamily="34" charset="-120"/>
            </a:endParaRPr>
          </a:p>
          <a:p>
            <a:pPr>
              <a:spcBef>
                <a:spcPts val="600"/>
              </a:spcBef>
              <a:buFont typeface="Arial" pitchFamily="34" charset="0"/>
              <a:buNone/>
            </a:pPr>
            <a:r>
              <a:rPr lang="zh-TW" altLang="en-US" sz="3600" b="1" dirty="0">
                <a:solidFill>
                  <a:srgbClr val="FF0000"/>
                </a:solidFill>
                <a:latin typeface="微軟正黑體" panose="020B0604030504040204" pitchFamily="34" charset="-120"/>
                <a:ea typeface="微軟正黑體" panose="020B0604030504040204" pitchFamily="34" charset="-120"/>
              </a:rPr>
              <a:t> </a:t>
            </a:r>
            <a:r>
              <a:rPr lang="zh-TW" altLang="en-US" sz="3600" b="1" dirty="0" smtClean="0">
                <a:solidFill>
                  <a:srgbClr val="FF0000"/>
                </a:solidFill>
                <a:latin typeface="微軟正黑體" panose="020B0604030504040204" pitchFamily="34" charset="-120"/>
                <a:ea typeface="微軟正黑體" panose="020B0604030504040204" pitchFamily="34" charset="-120"/>
              </a:rPr>
              <a:t>   目</a:t>
            </a:r>
            <a:r>
              <a:rPr lang="zh-TW" altLang="en-US" sz="3600" b="1" dirty="0">
                <a:solidFill>
                  <a:srgbClr val="FF0000"/>
                </a:solidFill>
                <a:latin typeface="微軟正黑體" panose="020B0604030504040204" pitchFamily="34" charset="-120"/>
                <a:ea typeface="微軟正黑體" panose="020B0604030504040204" pitchFamily="34" charset="-120"/>
              </a:rPr>
              <a:t>，並</a:t>
            </a:r>
            <a:r>
              <a:rPr lang="zh-TW" altLang="en-US" sz="3600" b="1" dirty="0" smtClean="0">
                <a:solidFill>
                  <a:srgbClr val="FF0000"/>
                </a:solidFill>
                <a:latin typeface="微軟正黑體" panose="020B0604030504040204" pitchFamily="34" charset="-120"/>
                <a:ea typeface="微軟正黑體" panose="020B0604030504040204" pitchFamily="34" charset="-120"/>
              </a:rPr>
              <a:t>以積分</a:t>
            </a:r>
            <a:r>
              <a:rPr lang="zh-TW" altLang="en-US" sz="3600" b="1" dirty="0">
                <a:solidFill>
                  <a:srgbClr val="FF0000"/>
                </a:solidFill>
                <a:latin typeface="微軟正黑體" panose="020B0604030504040204" pitchFamily="34" charset="-120"/>
                <a:ea typeface="微軟正黑體" panose="020B0604030504040204" pitchFamily="34" charset="-120"/>
              </a:rPr>
              <a:t>方式</a:t>
            </a:r>
            <a:r>
              <a:rPr lang="zh-TW" altLang="en-US" sz="3600" b="1" dirty="0" smtClean="0">
                <a:solidFill>
                  <a:srgbClr val="FF0000"/>
                </a:solidFill>
                <a:latin typeface="微軟正黑體" panose="020B0604030504040204" pitchFamily="34" charset="-120"/>
                <a:ea typeface="微軟正黑體" panose="020B0604030504040204" pitchFamily="34" charset="-120"/>
              </a:rPr>
              <a:t>作 </a:t>
            </a:r>
            <a:r>
              <a:rPr lang="zh-TW" altLang="en-US" sz="3600" b="1" dirty="0">
                <a:solidFill>
                  <a:srgbClr val="FF0000"/>
                </a:solidFill>
                <a:latin typeface="微軟正黑體" panose="020B0604030504040204" pitchFamily="34" charset="-120"/>
                <a:ea typeface="微軟正黑體" panose="020B0604030504040204" pitchFamily="34" charset="-120"/>
              </a:rPr>
              <a:t>為分發依據。</a:t>
            </a:r>
          </a:p>
          <a:p>
            <a:pPr>
              <a:spcBef>
                <a:spcPts val="600"/>
              </a:spcBef>
              <a:buFont typeface="Arial" pitchFamily="34" charset="0"/>
              <a:buNone/>
            </a:pPr>
            <a:r>
              <a:rPr lang="en-US" altLang="zh-TW" sz="2000" dirty="0">
                <a:solidFill>
                  <a:srgbClr val="000000"/>
                </a:solidFill>
                <a:latin typeface="微軟正黑體" panose="020B0604030504040204" pitchFamily="34" charset="-120"/>
                <a:ea typeface="微軟正黑體" panose="020B0604030504040204" pitchFamily="34" charset="-120"/>
              </a:rPr>
              <a:t>(</a:t>
            </a:r>
            <a:r>
              <a:rPr lang="zh-TW" altLang="en-US" sz="2000" dirty="0">
                <a:solidFill>
                  <a:srgbClr val="000000"/>
                </a:solidFill>
                <a:latin typeface="微軟正黑體" panose="020B0604030504040204" pitchFamily="34" charset="-120"/>
                <a:ea typeface="微軟正黑體" panose="020B0604030504040204" pitchFamily="34" charset="-120"/>
              </a:rPr>
              <a:t>二</a:t>
            </a:r>
            <a:r>
              <a:rPr lang="en-US" altLang="zh-TW" sz="2000" dirty="0">
                <a:solidFill>
                  <a:srgbClr val="000000"/>
                </a:solidFill>
                <a:latin typeface="微軟正黑體" panose="020B0604030504040204" pitchFamily="34" charset="-120"/>
                <a:ea typeface="微軟正黑體" panose="020B0604030504040204" pitchFamily="34" charset="-120"/>
              </a:rPr>
              <a:t>)</a:t>
            </a:r>
            <a:r>
              <a:rPr lang="zh-TW" altLang="en-US" sz="3600" b="1" dirty="0">
                <a:solidFill>
                  <a:srgbClr val="002060"/>
                </a:solidFill>
                <a:latin typeface="微軟正黑體" panose="020B0604030504040204" pitchFamily="34" charset="-120"/>
                <a:ea typeface="微軟正黑體" panose="020B0604030504040204" pitchFamily="34" charset="-120"/>
              </a:rPr>
              <a:t>參加免試入學學生得同時報名北、中</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endParaRPr lang="en-US" altLang="zh-TW" sz="3600" b="1" dirty="0" smtClean="0">
              <a:solidFill>
                <a:srgbClr val="002060"/>
              </a:solidFill>
              <a:latin typeface="微軟正黑體" panose="020B0604030504040204" pitchFamily="34" charset="-120"/>
              <a:ea typeface="微軟正黑體" panose="020B0604030504040204" pitchFamily="34" charset="-120"/>
            </a:endParaRPr>
          </a:p>
          <a:p>
            <a:pPr>
              <a:spcBef>
                <a:spcPts val="600"/>
              </a:spcBef>
              <a:buFont typeface="Arial" pitchFamily="34" charset="0"/>
              <a:buNone/>
            </a:pPr>
            <a:r>
              <a:rPr lang="zh-TW" altLang="en-US" sz="3600" b="1" dirty="0">
                <a:solidFill>
                  <a:srgbClr val="002060"/>
                </a:solidFill>
                <a:latin typeface="微軟正黑體" panose="020B0604030504040204" pitchFamily="34" charset="-120"/>
                <a:ea typeface="微軟正黑體" panose="020B0604030504040204" pitchFamily="34" charset="-120"/>
              </a:rPr>
              <a:t> </a:t>
            </a:r>
            <a:r>
              <a:rPr lang="zh-TW" altLang="en-US" sz="3600" b="1" dirty="0" smtClean="0">
                <a:solidFill>
                  <a:srgbClr val="002060"/>
                </a:solidFill>
                <a:latin typeface="微軟正黑體" panose="020B0604030504040204" pitchFamily="34" charset="-120"/>
                <a:ea typeface="微軟正黑體" panose="020B0604030504040204" pitchFamily="34" charset="-120"/>
              </a:rPr>
              <a:t>    南</a:t>
            </a:r>
            <a:r>
              <a:rPr lang="zh-TW" altLang="en-US" sz="3600" b="1" dirty="0">
                <a:solidFill>
                  <a:srgbClr val="002060"/>
                </a:solidFill>
                <a:latin typeface="微軟正黑體" panose="020B0604030504040204" pitchFamily="34" charset="-120"/>
                <a:ea typeface="微軟正黑體" panose="020B0604030504040204" pitchFamily="34" charset="-120"/>
              </a:rPr>
              <a:t>各</a:t>
            </a:r>
            <a:r>
              <a:rPr lang="zh-TW" altLang="en-US" sz="3600" b="1" dirty="0" smtClean="0">
                <a:solidFill>
                  <a:srgbClr val="002060"/>
                </a:solidFill>
                <a:latin typeface="微軟正黑體" panose="020B0604030504040204" pitchFamily="34" charset="-120"/>
                <a:ea typeface="微軟正黑體" panose="020B0604030504040204" pitchFamily="34" charset="-120"/>
              </a:rPr>
              <a:t>一所</a:t>
            </a:r>
            <a:r>
              <a:rPr lang="zh-TW" altLang="en-US" sz="3600" b="1" dirty="0">
                <a:solidFill>
                  <a:srgbClr val="002060"/>
                </a:solidFill>
                <a:latin typeface="微軟正黑體" panose="020B0604030504040204" pitchFamily="34" charset="-120"/>
                <a:ea typeface="微軟正黑體" panose="020B0604030504040204" pitchFamily="34" charset="-120"/>
              </a:rPr>
              <a:t>五專</a:t>
            </a:r>
            <a:r>
              <a:rPr lang="zh-TW" altLang="en-US" sz="3600" b="1" dirty="0" smtClean="0">
                <a:solidFill>
                  <a:srgbClr val="002060"/>
                </a:solidFill>
                <a:latin typeface="微軟正黑體" panose="020B0604030504040204" pitchFamily="34" charset="-120"/>
                <a:ea typeface="微軟正黑體" panose="020B0604030504040204" pitchFamily="34" charset="-120"/>
              </a:rPr>
              <a:t>招生學校</a:t>
            </a:r>
            <a:r>
              <a:rPr lang="zh-TW" altLang="en-US" sz="3600" b="1" dirty="0">
                <a:solidFill>
                  <a:srgbClr val="002060"/>
                </a:solidFill>
                <a:latin typeface="微軟正黑體" panose="020B0604030504040204" pitchFamily="34" charset="-120"/>
                <a:ea typeface="微軟正黑體" panose="020B0604030504040204" pitchFamily="34" charset="-120"/>
              </a:rPr>
              <a:t>，惟應僅</a:t>
            </a:r>
            <a:r>
              <a:rPr lang="zh-TW" altLang="en-US" sz="3600" b="1" dirty="0" smtClean="0">
                <a:solidFill>
                  <a:srgbClr val="002060"/>
                </a:solidFill>
                <a:latin typeface="微軟正黑體" panose="020B0604030504040204" pitchFamily="34" charset="-120"/>
                <a:ea typeface="微軟正黑體" panose="020B0604030504040204" pitchFamily="34" charset="-120"/>
              </a:rPr>
              <a:t>得</a:t>
            </a:r>
            <a:endParaRPr lang="en-US" altLang="zh-TW" sz="3600" b="1" dirty="0" smtClean="0">
              <a:solidFill>
                <a:srgbClr val="002060"/>
              </a:solidFill>
              <a:latin typeface="微軟正黑體" panose="020B0604030504040204" pitchFamily="34" charset="-120"/>
              <a:ea typeface="微軟正黑體" panose="020B0604030504040204" pitchFamily="34" charset="-120"/>
            </a:endParaRPr>
          </a:p>
          <a:p>
            <a:pPr>
              <a:spcBef>
                <a:spcPts val="600"/>
              </a:spcBef>
              <a:buFont typeface="Arial" pitchFamily="34" charset="0"/>
              <a:buNone/>
            </a:pPr>
            <a:r>
              <a:rPr lang="zh-TW" altLang="en-US" sz="3600" b="1" dirty="0">
                <a:solidFill>
                  <a:srgbClr val="002060"/>
                </a:solidFill>
                <a:latin typeface="微軟正黑體" panose="020B0604030504040204" pitchFamily="34" charset="-120"/>
                <a:ea typeface="微軟正黑體" panose="020B0604030504040204" pitchFamily="34" charset="-120"/>
              </a:rPr>
              <a:t> </a:t>
            </a:r>
            <a:r>
              <a:rPr lang="zh-TW" altLang="en-US" sz="3600" b="1" dirty="0" smtClean="0">
                <a:solidFill>
                  <a:srgbClr val="002060"/>
                </a:solidFill>
                <a:latin typeface="微軟正黑體" panose="020B0604030504040204" pitchFamily="34" charset="-120"/>
                <a:ea typeface="微軟正黑體" panose="020B0604030504040204" pitchFamily="34" charset="-120"/>
              </a:rPr>
              <a:t>   擇</a:t>
            </a:r>
            <a:r>
              <a:rPr lang="zh-TW" altLang="en-US" sz="3600" b="1" dirty="0">
                <a:solidFill>
                  <a:srgbClr val="002060"/>
                </a:solidFill>
                <a:latin typeface="微軟正黑體" panose="020B0604030504040204" pitchFamily="34" charset="-120"/>
                <a:ea typeface="微軟正黑體" panose="020B0604030504040204" pitchFamily="34" charset="-120"/>
              </a:rPr>
              <a:t>其中一所五專</a:t>
            </a:r>
            <a:r>
              <a:rPr lang="zh-TW" altLang="en-US" sz="3600" b="1" dirty="0" smtClean="0">
                <a:solidFill>
                  <a:srgbClr val="002060"/>
                </a:solidFill>
                <a:latin typeface="微軟正黑體" panose="020B0604030504040204" pitchFamily="34" charset="-120"/>
                <a:ea typeface="微軟正黑體" panose="020B0604030504040204" pitchFamily="34" charset="-120"/>
              </a:rPr>
              <a:t>招生</a:t>
            </a:r>
            <a:r>
              <a:rPr lang="zh-TW" altLang="en-US" sz="3600" b="1" dirty="0">
                <a:solidFill>
                  <a:srgbClr val="002060"/>
                </a:solidFill>
                <a:latin typeface="微軟正黑體" panose="020B0604030504040204" pitchFamily="34" charset="-120"/>
                <a:ea typeface="微軟正黑體" panose="020B0604030504040204" pitchFamily="34" charset="-120"/>
              </a:rPr>
              <a:t>學校參加現場</a:t>
            </a:r>
            <a:r>
              <a:rPr lang="zh-TW" altLang="en-US" sz="3600" b="1" dirty="0" smtClean="0">
                <a:solidFill>
                  <a:srgbClr val="002060"/>
                </a:solidFill>
                <a:latin typeface="微軟正黑體" panose="020B0604030504040204" pitchFamily="34" charset="-120"/>
                <a:ea typeface="微軟正黑體" panose="020B0604030504040204" pitchFamily="34" charset="-120"/>
              </a:rPr>
              <a:t>登</a:t>
            </a:r>
            <a:endParaRPr lang="en-US" altLang="zh-TW" sz="3600" b="1" dirty="0" smtClean="0">
              <a:solidFill>
                <a:srgbClr val="002060"/>
              </a:solidFill>
              <a:latin typeface="微軟正黑體" panose="020B0604030504040204" pitchFamily="34" charset="-120"/>
              <a:ea typeface="微軟正黑體" panose="020B0604030504040204" pitchFamily="34" charset="-120"/>
            </a:endParaRPr>
          </a:p>
          <a:p>
            <a:pPr>
              <a:spcBef>
                <a:spcPts val="600"/>
              </a:spcBef>
              <a:buFont typeface="Arial" pitchFamily="34" charset="0"/>
              <a:buNone/>
            </a:pPr>
            <a:r>
              <a:rPr lang="zh-TW" altLang="en-US" sz="3600" b="1" dirty="0">
                <a:solidFill>
                  <a:srgbClr val="002060"/>
                </a:solidFill>
                <a:latin typeface="微軟正黑體" panose="020B0604030504040204" pitchFamily="34" charset="-120"/>
                <a:ea typeface="微軟正黑體" panose="020B0604030504040204" pitchFamily="34" charset="-120"/>
              </a:rPr>
              <a:t> </a:t>
            </a:r>
            <a:r>
              <a:rPr lang="zh-TW" altLang="en-US" sz="3600" b="1" dirty="0" smtClean="0">
                <a:solidFill>
                  <a:srgbClr val="002060"/>
                </a:solidFill>
                <a:latin typeface="微軟正黑體" panose="020B0604030504040204" pitchFamily="34" charset="-120"/>
                <a:ea typeface="微軟正黑體" panose="020B0604030504040204" pitchFamily="34" charset="-120"/>
              </a:rPr>
              <a:t>    記分發報到。</a:t>
            </a:r>
            <a:endParaRPr lang="en-US" altLang="zh-TW" sz="3600"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p:txBody>
      </p:sp>
      <p:sp>
        <p:nvSpPr>
          <p:cNvPr id="6" name="標題 2"/>
          <p:cNvSpPr txBox="1">
            <a:spLocks/>
          </p:cNvSpPr>
          <p:nvPr/>
        </p:nvSpPr>
        <p:spPr bwMode="auto">
          <a:xfrm>
            <a:off x="2051720" y="476672"/>
            <a:ext cx="5616624" cy="576262"/>
          </a:xfrm>
          <a:prstGeom prst="rect">
            <a:avLst/>
          </a:prstGeom>
          <a:solidFill>
            <a:srgbClr val="FFFF99">
              <a:alpha val="44000"/>
            </a:srgbClr>
          </a:solid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defTabSz="1244600" eaLnBrk="1" hangingPunct="1">
              <a:lnSpc>
                <a:spcPct val="90000"/>
              </a:lnSpc>
              <a:defRPr/>
            </a:pPr>
            <a:r>
              <a:rPr lang="zh-TW" altLang="en-US" sz="3600" b="1" dirty="0" smtClean="0">
                <a:latin typeface="微軟正黑體" panose="020B0604030504040204" pitchFamily="34" charset="-120"/>
                <a:ea typeface="微軟正黑體" panose="020B0604030504040204" pitchFamily="34" charset="-120"/>
              </a:rPr>
              <a:t>五專</a:t>
            </a:r>
            <a:r>
              <a:rPr lang="zh-TW" altLang="en-US" sz="3600" b="1" dirty="0">
                <a:latin typeface="微軟正黑體" panose="020B0604030504040204" pitchFamily="34" charset="-120"/>
                <a:ea typeface="微軟正黑體" panose="020B0604030504040204" pitchFamily="34" charset="-120"/>
              </a:rPr>
              <a:t>免試入學</a:t>
            </a:r>
          </a:p>
        </p:txBody>
      </p:sp>
    </p:spTree>
    <p:extLst>
      <p:ext uri="{BB962C8B-B14F-4D97-AF65-F5344CB8AC3E}">
        <p14:creationId xmlns:p14="http://schemas.microsoft.com/office/powerpoint/2010/main" val="1444477231"/>
      </p:ext>
    </p:extLst>
  </p:cSld>
  <p:clrMapOvr>
    <a:masterClrMapping/>
  </p:clrMapOvr>
  <p:transition spd="med">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79512" y="109266"/>
            <a:ext cx="9072810" cy="943470"/>
          </a:xfrm>
          <a:prstGeom prst="rect">
            <a:avLst/>
          </a:prstGeom>
          <a:solidFill>
            <a:schemeClr val="accent2">
              <a:lumMod val="20000"/>
              <a:lumOff val="80000"/>
            </a:schemeClr>
          </a:solidFill>
          <a:ln w="28575" algn="ctr">
            <a:solidFill>
              <a:srgbClr val="003366"/>
            </a:solidFill>
            <a:prstDash val="sysDot"/>
            <a:miter lim="800000"/>
            <a:headEnd/>
            <a:tailEnd/>
          </a:ln>
          <a:effectLst/>
        </p:spPr>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457200" indent="-457200" algn="ctr" eaLnBrk="1" hangingPunct="1">
              <a:defRPr/>
            </a:pPr>
            <a:r>
              <a:rPr lang="en-US" altLang="zh-TW" sz="3600" b="1" dirty="0" smtClean="0">
                <a:latin typeface="微軟正黑體" panose="020B0604030504040204" pitchFamily="34" charset="-120"/>
                <a:ea typeface="微軟正黑體" panose="020B0604030504040204" pitchFamily="34" charset="-120"/>
                <a:cs typeface="+mj-cs"/>
              </a:rPr>
              <a:t>106</a:t>
            </a:r>
            <a:r>
              <a:rPr lang="zh-TW" altLang="en-US" sz="3600" b="1" dirty="0" smtClean="0">
                <a:latin typeface="微軟正黑體" panose="020B0604030504040204" pitchFamily="34" charset="-120"/>
                <a:ea typeface="微軟正黑體" panose="020B0604030504040204" pitchFamily="34" charset="-120"/>
                <a:cs typeface="+mj-cs"/>
              </a:rPr>
              <a:t>學年</a:t>
            </a:r>
            <a:r>
              <a:rPr lang="zh-TW" altLang="en-US" sz="3600" b="1" dirty="0">
                <a:latin typeface="微軟正黑體" panose="020B0604030504040204" pitchFamily="34" charset="-120"/>
                <a:ea typeface="微軟正黑體" panose="020B0604030504040204" pitchFamily="34" charset="-120"/>
                <a:cs typeface="+mj-cs"/>
              </a:rPr>
              <a:t>度五專升學進路時間序列圖</a:t>
            </a:r>
            <a:r>
              <a:rPr lang="en-US" altLang="zh-TW" sz="3600" b="1" dirty="0">
                <a:latin typeface="微軟正黑體" panose="020B0604030504040204" pitchFamily="34" charset="-120"/>
                <a:ea typeface="微軟正黑體" panose="020B0604030504040204" pitchFamily="34" charset="-120"/>
                <a:cs typeface="+mj-cs"/>
              </a:rPr>
              <a:t>(</a:t>
            </a:r>
            <a:r>
              <a:rPr lang="zh-TW" altLang="en-US" sz="3600" b="1" dirty="0">
                <a:latin typeface="微軟正黑體" panose="020B0604030504040204" pitchFamily="34" charset="-120"/>
                <a:ea typeface="微軟正黑體" panose="020B0604030504040204" pitchFamily="34" charset="-120"/>
                <a:cs typeface="+mj-cs"/>
              </a:rPr>
              <a:t>基北區</a:t>
            </a:r>
            <a:r>
              <a:rPr lang="en-US" altLang="zh-TW" sz="3200" b="1" kern="0" dirty="0" smtClean="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3200" b="1" kern="0"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28003" name="圖片 5" descr="五專入學管道流程圖.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19672" y="1199884"/>
            <a:ext cx="6413968" cy="565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文字方塊 1"/>
          <p:cNvSpPr txBox="1">
            <a:spLocks noChangeArrowheads="1"/>
          </p:cNvSpPr>
          <p:nvPr/>
        </p:nvSpPr>
        <p:spPr bwMode="auto">
          <a:xfrm>
            <a:off x="5077643" y="2813898"/>
            <a:ext cx="121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smtClean="0">
                <a:solidFill>
                  <a:schemeClr val="bg1"/>
                </a:solidFill>
                <a:latin typeface="Arial" pitchFamily="34" charset="0"/>
                <a:ea typeface="新細明體" pitchFamily="18" charset="-120"/>
              </a:rPr>
              <a:t>5/20~5/21</a:t>
            </a:r>
            <a:endParaRPr lang="zh-TW" altLang="en-US" sz="1800" dirty="0">
              <a:solidFill>
                <a:schemeClr val="bg1"/>
              </a:solidFill>
              <a:latin typeface="Arial" pitchFamily="34" charset="0"/>
              <a:ea typeface="新細明體" pitchFamily="18" charset="-120"/>
            </a:endParaRPr>
          </a:p>
        </p:txBody>
      </p:sp>
      <p:sp>
        <p:nvSpPr>
          <p:cNvPr id="128006" name="文字方塊 5"/>
          <p:cNvSpPr txBox="1">
            <a:spLocks noChangeArrowheads="1"/>
          </p:cNvSpPr>
          <p:nvPr/>
        </p:nvSpPr>
        <p:spPr bwMode="auto">
          <a:xfrm>
            <a:off x="5077643" y="3701945"/>
            <a:ext cx="1088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smtClean="0">
                <a:solidFill>
                  <a:schemeClr val="bg1"/>
                </a:solidFill>
                <a:latin typeface="Arial" pitchFamily="34" charset="0"/>
                <a:ea typeface="新細明體" pitchFamily="18" charset="-120"/>
              </a:rPr>
              <a:t>6/20~7/3</a:t>
            </a:r>
            <a:endParaRPr lang="zh-TW" altLang="en-US" sz="1800" dirty="0">
              <a:solidFill>
                <a:schemeClr val="bg1"/>
              </a:solidFill>
              <a:latin typeface="Arial" pitchFamily="34" charset="0"/>
              <a:ea typeface="新細明體" pitchFamily="18" charset="-120"/>
            </a:endParaRPr>
          </a:p>
        </p:txBody>
      </p:sp>
      <p:sp>
        <p:nvSpPr>
          <p:cNvPr id="128007" name="文字方塊 7"/>
          <p:cNvSpPr txBox="1">
            <a:spLocks noChangeArrowheads="1"/>
          </p:cNvSpPr>
          <p:nvPr/>
        </p:nvSpPr>
        <p:spPr bwMode="auto">
          <a:xfrm>
            <a:off x="6041255" y="6337547"/>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smtClean="0">
                <a:solidFill>
                  <a:schemeClr val="bg1"/>
                </a:solidFill>
                <a:latin typeface="Arial" pitchFamily="34" charset="0"/>
                <a:ea typeface="新細明體" pitchFamily="18" charset="-120"/>
              </a:rPr>
              <a:t>7/12</a:t>
            </a:r>
            <a:endParaRPr lang="zh-TW" altLang="en-US" sz="1800" dirty="0">
              <a:solidFill>
                <a:schemeClr val="bg1"/>
              </a:solidFill>
              <a:latin typeface="Arial" pitchFamily="34" charset="0"/>
              <a:ea typeface="新細明體" pitchFamily="18" charset="-120"/>
            </a:endParaRPr>
          </a:p>
        </p:txBody>
      </p:sp>
    </p:spTree>
    <p:extLst>
      <p:ext uri="{BB962C8B-B14F-4D97-AF65-F5344CB8AC3E}">
        <p14:creationId xmlns:p14="http://schemas.microsoft.com/office/powerpoint/2010/main" val="4142352625"/>
      </p:ext>
    </p:extLst>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515717" y="250226"/>
            <a:ext cx="6466484" cy="646331"/>
          </a:xfrm>
          <a:prstGeom prst="rect">
            <a:avLst/>
          </a:prstGeom>
          <a:solidFill>
            <a:schemeClr val="accent2">
              <a:lumMod val="20000"/>
              <a:lumOff val="80000"/>
            </a:schemeClr>
          </a:solidFill>
        </p:spPr>
        <p:txBody>
          <a:bodyPr wrap="square">
            <a:spAutoFit/>
          </a:bodyPr>
          <a:lstStyle/>
          <a:p>
            <a:r>
              <a:rPr lang="en-US" altLang="zh-TW" sz="3600" b="1" kern="100" dirty="0" smtClean="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3600" b="1" kern="100" dirty="0" smtClean="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zh-TW" altLang="en-US" sz="1000" b="1" kern="100" dirty="0" smtClean="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r>
              <a:rPr lang="zh-TW" altLang="zh-TW" sz="2800" b="1" kern="1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考試日期和時間</a:t>
            </a:r>
            <a:endParaRPr lang="zh-TW" altLang="en-US"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5" name="內容版面配置區 3"/>
          <p:cNvGraphicFramePr>
            <a:graphicFrameLocks/>
          </p:cNvGraphicFramePr>
          <p:nvPr>
            <p:extLst>
              <p:ext uri="{D42A27DB-BD31-4B8C-83A1-F6EECF244321}">
                <p14:modId xmlns:p14="http://schemas.microsoft.com/office/powerpoint/2010/main" val="2896118690"/>
              </p:ext>
            </p:extLst>
          </p:nvPr>
        </p:nvGraphicFramePr>
        <p:xfrm>
          <a:off x="1115616" y="1080448"/>
          <a:ext cx="7560643" cy="5516904"/>
        </p:xfrm>
        <a:graphic>
          <a:graphicData uri="http://schemas.openxmlformats.org/drawingml/2006/table">
            <a:tbl>
              <a:tblPr/>
              <a:tblGrid>
                <a:gridCol w="650378"/>
                <a:gridCol w="1615797"/>
                <a:gridCol w="1675523"/>
                <a:gridCol w="1742544"/>
                <a:gridCol w="1876401"/>
              </a:tblGrid>
              <a:tr h="355451">
                <a:tc>
                  <a:txBody>
                    <a:bodyPr/>
                    <a:lstStyle/>
                    <a:p>
                      <a:pPr algn="ctr"/>
                      <a:endParaRPr lang="zh-TW" altLang="en-US" sz="1200" dirty="0">
                        <a:effectLst/>
                      </a:endParaRPr>
                    </a:p>
                  </a:txBody>
                  <a:tcPr marL="60017" marR="60017" marT="29977" marB="29977" anchor="ctr">
                    <a:lnL w="9525" cap="flat" cmpd="sng" algn="ctr">
                      <a:solidFill>
                        <a:srgbClr val="BF9A3D"/>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smtClean="0">
                          <a:effectLst/>
                          <a:latin typeface="微軟正黑體" panose="020B0604030504040204" pitchFamily="34" charset="-120"/>
                          <a:ea typeface="微軟正黑體" panose="020B0604030504040204" pitchFamily="34" charset="-120"/>
                        </a:rPr>
                        <a:t>106</a:t>
                      </a:r>
                      <a:r>
                        <a:rPr lang="zh-TW" altLang="en-US" sz="2000" b="1" dirty="0" smtClean="0">
                          <a:effectLst/>
                          <a:latin typeface="微軟正黑體" panose="020B0604030504040204" pitchFamily="34" charset="-120"/>
                          <a:ea typeface="微軟正黑體" panose="020B0604030504040204" pitchFamily="34" charset="-120"/>
                        </a:rPr>
                        <a:t>年</a:t>
                      </a:r>
                      <a:r>
                        <a:rPr lang="en-US" altLang="zh-TW" sz="2000" b="1" dirty="0" smtClean="0">
                          <a:effectLst/>
                          <a:latin typeface="微軟正黑體" panose="020B0604030504040204" pitchFamily="34" charset="-120"/>
                          <a:ea typeface="微軟正黑體" panose="020B0604030504040204" pitchFamily="34" charset="-120"/>
                        </a:rPr>
                        <a:t>5</a:t>
                      </a:r>
                      <a:r>
                        <a:rPr lang="zh-TW" altLang="en-US" sz="2000" b="1" dirty="0" smtClean="0">
                          <a:effectLst/>
                          <a:latin typeface="微軟正黑體" panose="020B0604030504040204" pitchFamily="34" charset="-120"/>
                          <a:ea typeface="微軟正黑體" panose="020B0604030504040204" pitchFamily="34" charset="-120"/>
                        </a:rPr>
                        <a:t>月</a:t>
                      </a:r>
                      <a:r>
                        <a:rPr lang="en-US" altLang="zh-TW" sz="2000" b="1" dirty="0" smtClean="0">
                          <a:effectLst/>
                          <a:latin typeface="微軟正黑體" panose="020B0604030504040204" pitchFamily="34" charset="-120"/>
                          <a:ea typeface="微軟正黑體" panose="020B0604030504040204" pitchFamily="34" charset="-120"/>
                        </a:rPr>
                        <a:t>20</a:t>
                      </a:r>
                      <a:r>
                        <a:rPr lang="zh-TW" altLang="en-US" sz="2000" b="1" dirty="0" smtClean="0">
                          <a:effectLst/>
                          <a:latin typeface="微軟正黑體" panose="020B0604030504040204" pitchFamily="34" charset="-120"/>
                          <a:ea typeface="微軟正黑體" panose="020B0604030504040204" pitchFamily="34" charset="-120"/>
                        </a:rPr>
                        <a:t>日（六</a:t>
                      </a:r>
                      <a:r>
                        <a:rPr lang="zh-TW" altLang="en-US" sz="2000" b="1" dirty="0">
                          <a:effectLst/>
                          <a:latin typeface="微軟正黑體" panose="020B0604030504040204" pitchFamily="34" charset="-120"/>
                          <a:ea typeface="微軟正黑體" panose="020B0604030504040204" pitchFamily="34" charset="-120"/>
                        </a:rPr>
                        <a:t>）</a:t>
                      </a:r>
                    </a:p>
                  </a:txBody>
                  <a:tcPr marL="60017" marR="60017" marT="29977" marB="29977" anchor="ctr">
                    <a:lnL w="1270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smtClean="0">
                          <a:effectLst/>
                          <a:latin typeface="微軟正黑體" panose="020B0604030504040204" pitchFamily="34" charset="-120"/>
                          <a:ea typeface="微軟正黑體" panose="020B0604030504040204" pitchFamily="34" charset="-120"/>
                        </a:rPr>
                        <a:t>106</a:t>
                      </a:r>
                      <a:r>
                        <a:rPr lang="zh-TW" altLang="en-US" sz="2000" b="1" dirty="0" smtClean="0">
                          <a:effectLst/>
                          <a:latin typeface="微軟正黑體" panose="020B0604030504040204" pitchFamily="34" charset="-120"/>
                          <a:ea typeface="微軟正黑體" panose="020B0604030504040204" pitchFamily="34" charset="-120"/>
                        </a:rPr>
                        <a:t>年</a:t>
                      </a:r>
                      <a:r>
                        <a:rPr lang="en-US" altLang="zh-TW" sz="2000" b="1" dirty="0" smtClean="0">
                          <a:effectLst/>
                          <a:latin typeface="微軟正黑體" panose="020B0604030504040204" pitchFamily="34" charset="-120"/>
                          <a:ea typeface="微軟正黑體" panose="020B0604030504040204" pitchFamily="34" charset="-120"/>
                        </a:rPr>
                        <a:t>5</a:t>
                      </a:r>
                      <a:r>
                        <a:rPr lang="zh-TW" altLang="en-US" sz="2000" b="1" dirty="0" smtClean="0">
                          <a:effectLst/>
                          <a:latin typeface="微軟正黑體" panose="020B0604030504040204" pitchFamily="34" charset="-120"/>
                          <a:ea typeface="微軟正黑體" panose="020B0604030504040204" pitchFamily="34" charset="-120"/>
                        </a:rPr>
                        <a:t>月</a:t>
                      </a:r>
                      <a:r>
                        <a:rPr lang="en-US" altLang="zh-TW" sz="2000" b="1" dirty="0" smtClean="0">
                          <a:effectLst/>
                          <a:latin typeface="微軟正黑體" panose="020B0604030504040204" pitchFamily="34" charset="-120"/>
                          <a:ea typeface="微軟正黑體" panose="020B0604030504040204" pitchFamily="34" charset="-120"/>
                        </a:rPr>
                        <a:t>21</a:t>
                      </a:r>
                      <a:r>
                        <a:rPr lang="zh-TW" altLang="en-US" sz="2000" b="1" dirty="0" smtClean="0">
                          <a:effectLst/>
                          <a:latin typeface="微軟正黑體" panose="020B0604030504040204" pitchFamily="34" charset="-120"/>
                          <a:ea typeface="微軟正黑體" panose="020B0604030504040204" pitchFamily="34" charset="-120"/>
                        </a:rPr>
                        <a:t>日（日</a:t>
                      </a:r>
                      <a:r>
                        <a:rPr lang="zh-TW" altLang="en-US" sz="2000" b="1" dirty="0">
                          <a:effectLst/>
                          <a:latin typeface="微軟正黑體" panose="020B0604030504040204" pitchFamily="34" charset="-120"/>
                          <a:ea typeface="微軟正黑體" panose="020B0604030504040204" pitchFamily="34" charset="-120"/>
                        </a:rPr>
                        <a:t>）</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endParaRPr lang="zh-TW" altLang="en-US"/>
                    </a:p>
                  </a:txBody>
                  <a:tcPr/>
                </a:tc>
              </a:tr>
              <a:tr h="355451">
                <a:tc rowSpan="8">
                  <a:txBody>
                    <a:bodyPr/>
                    <a:lstStyle/>
                    <a:p>
                      <a:pPr algn="ctr"/>
                      <a:r>
                        <a:rPr lang="zh-TW" altLang="en-US" sz="3200" dirty="0" smtClean="0">
                          <a:effectLst/>
                          <a:latin typeface="微軟正黑體" panose="020B0604030504040204" pitchFamily="34" charset="-120"/>
                          <a:ea typeface="微軟正黑體" panose="020B0604030504040204" pitchFamily="34" charset="-120"/>
                        </a:rPr>
                        <a:t>上</a:t>
                      </a:r>
                      <a:endParaRPr lang="en-US" altLang="zh-TW" sz="3200" dirty="0" smtClean="0">
                        <a:effectLst/>
                        <a:latin typeface="微軟正黑體" panose="020B0604030504040204" pitchFamily="34" charset="-120"/>
                        <a:ea typeface="微軟正黑體" panose="020B0604030504040204" pitchFamily="34" charset="-120"/>
                      </a:endParaRPr>
                    </a:p>
                    <a:p>
                      <a:pPr algn="ctr"/>
                      <a:r>
                        <a:rPr lang="zh-TW" altLang="en-US" sz="3200" dirty="0" smtClean="0">
                          <a:effectLst/>
                          <a:latin typeface="微軟正黑體" panose="020B0604030504040204" pitchFamily="34" charset="-120"/>
                          <a:ea typeface="微軟正黑體" panose="020B0604030504040204" pitchFamily="34" charset="-120"/>
                        </a:rPr>
                        <a:t>午</a:t>
                      </a:r>
                      <a:endParaRPr lang="zh-TW" altLang="en-US" sz="32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8:20-8:30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8:20-8:30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414856">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8:30-</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9:40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社會</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8:30-</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9:40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自然</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355451">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rPr>
                        <a:t>9:40-10:20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rPr>
                        <a:t>9:40-10:20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355451">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10:20-10:30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10:20-10:30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414856">
                <a:tc vMerge="1">
                  <a:txBody>
                    <a:bodyPr/>
                    <a:lstStyle/>
                    <a:p>
                      <a:endParaRPr lang="zh-TW" altLang="en-US"/>
                    </a:p>
                  </a:txBody>
                  <a:tcPr/>
                </a:tc>
                <a:tc rowSpan="4">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10:30-</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11:50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4">
                  <a:txBody>
                    <a:bodyPr/>
                    <a:lstStyle/>
                    <a:p>
                      <a:pPr algn="ct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smtClean="0">
                          <a:effectLst/>
                          <a:latin typeface="微軟正黑體" panose="020B0604030504040204" pitchFamily="34" charset="-120"/>
                          <a:ea typeface="微軟正黑體" panose="020B0604030504040204" pitchFamily="34" charset="-120"/>
                        </a:rPr>
                        <a:t>  </a:t>
                      </a:r>
                      <a:r>
                        <a:rPr lang="zh-TW" altLang="en-US" sz="2400" b="0" dirty="0" smtClean="0">
                          <a:solidFill>
                            <a:srgbClr val="FF0000"/>
                          </a:solidFill>
                          <a:effectLst/>
                          <a:latin typeface="微軟正黑體" panose="020B0604030504040204" pitchFamily="34" charset="-120"/>
                          <a:ea typeface="微軟正黑體" panose="020B0604030504040204" pitchFamily="34" charset="-120"/>
                        </a:rPr>
                        <a:t>                     </a:t>
                      </a:r>
                      <a:endParaRPr lang="zh-TW" altLang="en-US" sz="2400" b="0"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10:30-</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smtClean="0">
                          <a:solidFill>
                            <a:srgbClr val="FF0000"/>
                          </a:solidFill>
                          <a:effectLst/>
                          <a:latin typeface="微軟正黑體" panose="020B0604030504040204" pitchFamily="34" charset="-120"/>
                          <a:ea typeface="微軟正黑體" panose="020B0604030504040204" pitchFamily="34" charset="-120"/>
                        </a:rPr>
                        <a:t>(</a:t>
                      </a: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smtClean="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355451">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smtClean="0">
                          <a:latin typeface="微軟正黑體" panose="020B0604030504040204" pitchFamily="34" charset="-120"/>
                          <a:ea typeface="微軟正黑體" panose="020B0604030504040204" pitchFamily="34" charset="-120"/>
                        </a:rPr>
                        <a:t>休息</a:t>
                      </a:r>
                      <a:endParaRPr lang="zh-TW" altLang="en-US" sz="2000" dirty="0">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355451">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smtClean="0">
                          <a:latin typeface="微軟正黑體" panose="020B0604030504040204" pitchFamily="34" charset="-120"/>
                          <a:ea typeface="微軟正黑體" panose="020B0604030504040204" pitchFamily="34" charset="-120"/>
                        </a:rPr>
                        <a:t>考試說明</a:t>
                      </a:r>
                      <a:endParaRPr lang="zh-TW" altLang="en-US" sz="2000" dirty="0">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414856">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12:05-</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smtClean="0">
                          <a:solidFill>
                            <a:srgbClr val="FF0000"/>
                          </a:solidFill>
                          <a:effectLst/>
                          <a:latin typeface="微軟正黑體" panose="020B0604030504040204" pitchFamily="34" charset="-120"/>
                          <a:ea typeface="微軟正黑體" panose="020B0604030504040204" pitchFamily="34" charset="-120"/>
                        </a:rPr>
                        <a:t>(</a:t>
                      </a:r>
                      <a:r>
                        <a:rPr lang="zh-TW" altLang="en-US" sz="2400" b="1" dirty="0" smtClean="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smtClean="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r>
              <a:tr h="355451">
                <a:tc rowSpan="5">
                  <a:txBody>
                    <a:bodyPr/>
                    <a:lstStyle/>
                    <a:p>
                      <a:pPr algn="ctr"/>
                      <a:r>
                        <a:rPr lang="zh-TW" altLang="en-US" sz="3200" dirty="0" smtClean="0">
                          <a:effectLst/>
                          <a:latin typeface="微軟正黑體" panose="020B0604030504040204" pitchFamily="34" charset="-120"/>
                          <a:ea typeface="微軟正黑體" panose="020B0604030504040204" pitchFamily="34" charset="-120"/>
                        </a:rPr>
                        <a:t>下</a:t>
                      </a:r>
                      <a:endParaRPr lang="en-US" altLang="zh-TW" sz="3200" dirty="0" smtClean="0">
                        <a:effectLst/>
                        <a:latin typeface="微軟正黑體" panose="020B0604030504040204" pitchFamily="34" charset="-120"/>
                        <a:ea typeface="微軟正黑體" panose="020B0604030504040204" pitchFamily="34" charset="-120"/>
                      </a:endParaRPr>
                    </a:p>
                    <a:p>
                      <a:pPr algn="ctr"/>
                      <a:r>
                        <a:rPr lang="zh-TW" altLang="en-US" sz="3200" dirty="0" smtClean="0">
                          <a:effectLst/>
                          <a:latin typeface="微軟正黑體" panose="020B0604030504040204" pitchFamily="34" charset="-120"/>
                          <a:ea typeface="微軟正黑體" panose="020B0604030504040204" pitchFamily="34" charset="-120"/>
                        </a:rPr>
                        <a:t>午</a:t>
                      </a:r>
                      <a:endParaRPr lang="zh-TW" altLang="en-US" sz="32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13:40-13:50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gridSpan="2">
                  <a:txBody>
                    <a:bodyPr/>
                    <a:lstStyle/>
                    <a:p>
                      <a:pPr algn="l"/>
                      <a:endParaRPr lang="en-US" altLang="zh-TW" sz="2000" dirty="0" smtClean="0">
                        <a:effectLst/>
                        <a:latin typeface="微軟正黑體" panose="020B0604030504040204" pitchFamily="34" charset="-120"/>
                        <a:ea typeface="微軟正黑體" panose="020B0604030504040204" pitchFamily="34" charset="-120"/>
                      </a:endParaRPr>
                    </a:p>
                    <a:p>
                      <a:pPr algn="l"/>
                      <a:endParaRPr lang="en-US" altLang="zh-TW" sz="2000" dirty="0" smtClean="0">
                        <a:effectLst/>
                        <a:latin typeface="微軟正黑體" panose="020B0604030504040204" pitchFamily="34" charset="-120"/>
                        <a:ea typeface="微軟正黑體" panose="020B0604030504040204" pitchFamily="34" charset="-120"/>
                      </a:endParaRPr>
                    </a:p>
                    <a:p>
                      <a:pPr algn="l"/>
                      <a:endParaRPr lang="en-US" altLang="zh-TW" sz="2000" dirty="0" smtClean="0">
                        <a:effectLst/>
                        <a:latin typeface="微軟正黑體" panose="020B0604030504040204" pitchFamily="34" charset="-120"/>
                        <a:ea typeface="微軟正黑體" panose="020B0604030504040204" pitchFamily="34" charset="-120"/>
                      </a:endParaRPr>
                    </a:p>
                    <a:p>
                      <a:pPr algn="l"/>
                      <a:endParaRPr lang="en-US" altLang="zh-TW" sz="2000" dirty="0" smtClean="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hMerge="1">
                  <a:txBody>
                    <a:bodyPr/>
                    <a:lstStyle/>
                    <a:p>
                      <a:endParaRPr lang="zh-TW" altLang="en-US"/>
                    </a:p>
                  </a:txBody>
                  <a:tcPr/>
                </a:tc>
              </a:tr>
              <a:tr h="478488">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13:50-</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15:00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r h="355451">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rPr>
                        <a:t>15:00-15:40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r h="355451">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15:40-15:50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r h="478488">
                <a:tc vMerge="1">
                  <a:txBody>
                    <a:bodyPr/>
                    <a:lstStyle/>
                    <a:p>
                      <a:endParaRPr lang="zh-TW" altLang="en-US"/>
                    </a:p>
                  </a:txBody>
                  <a:tcPr/>
                </a:tc>
                <a:tc>
                  <a:txBody>
                    <a:bodyPr/>
                    <a:lstStyle/>
                    <a:p>
                      <a:pPr algn="ct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15:50-</a:t>
                      </a:r>
                      <a:r>
                        <a:rPr lang="en-US" altLang="zh-TW" sz="1600" dirty="0" smtClean="0">
                          <a:effectLst/>
                          <a:latin typeface="微軟正黑體" panose="020B0604030504040204" pitchFamily="34" charset="-120"/>
                          <a:ea typeface="微軟正黑體" panose="020B0604030504040204" pitchFamily="34" charset="-120"/>
                          <a:sym typeface="Wingdings"/>
                        </a:rPr>
                        <a:t></a:t>
                      </a:r>
                      <a:r>
                        <a:rPr lang="en-US" altLang="zh-TW" sz="1600" dirty="0" smtClean="0">
                          <a:effectLst/>
                          <a:latin typeface="微軟正黑體" panose="020B0604030504040204" pitchFamily="34" charset="-120"/>
                          <a:ea typeface="微軟正黑體" panose="020B0604030504040204" pitchFamily="34" charset="-120"/>
                        </a:rPr>
                        <a:t>16:40</a:t>
                      </a:r>
                      <a:endParaRPr lang="en-US" altLang="zh-TW" sz="16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tr>
            </a:tbl>
          </a:graphicData>
        </a:graphic>
      </p:graphicFrame>
    </p:spTree>
    <p:extLst>
      <p:ext uri="{BB962C8B-B14F-4D97-AF65-F5344CB8AC3E}">
        <p14:creationId xmlns:p14="http://schemas.microsoft.com/office/powerpoint/2010/main" val="7393977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2" descr="MX-M452N_20150203_191200_001"/>
          <p:cNvPicPr>
            <a:picLocks noGrp="1" noChangeAspect="1" noChangeArrowheads="1"/>
          </p:cNvPicPr>
          <p:nvPr>
            <p:ph type="tbl" idx="1"/>
          </p:nvPr>
        </p:nvPicPr>
        <p:blipFill>
          <a:blip r:embed="rId3" cstate="screen">
            <a:extLst>
              <a:ext uri="{28A0092B-C50C-407E-A947-70E740481C1C}">
                <a14:useLocalDpi xmlns:a14="http://schemas.microsoft.com/office/drawing/2010/main" val="0"/>
              </a:ext>
            </a:extLst>
          </a:blip>
          <a:stretch>
            <a:fillRect/>
          </a:stretch>
        </p:blipFill>
        <p:spPr>
          <a:xfrm>
            <a:off x="1403648" y="949653"/>
            <a:ext cx="6480720" cy="5756618"/>
          </a:xfrm>
        </p:spPr>
      </p:pic>
      <p:sp>
        <p:nvSpPr>
          <p:cNvPr id="5" name="Text Box 3"/>
          <p:cNvSpPr txBox="1">
            <a:spLocks noChangeArrowheads="1"/>
          </p:cNvSpPr>
          <p:nvPr/>
        </p:nvSpPr>
        <p:spPr bwMode="auto">
          <a:xfrm>
            <a:off x="1187624" y="225534"/>
            <a:ext cx="7272288" cy="647700"/>
          </a:xfrm>
          <a:prstGeom prst="rect">
            <a:avLst/>
          </a:prstGeom>
          <a:solidFill>
            <a:schemeClr val="accent2">
              <a:lumMod val="20000"/>
              <a:lumOff val="80000"/>
            </a:schemeClr>
          </a:solidFill>
          <a:ln w="28575" algn="ctr">
            <a:solidFill>
              <a:srgbClr val="003366"/>
            </a:solidFill>
            <a:prstDash val="sysDot"/>
            <a:miter lim="800000"/>
            <a:headEnd/>
            <a:tailEnd/>
          </a:ln>
          <a:effectLst/>
        </p:spPr>
        <p:txBody>
          <a:bodyPr anchor="ctr"/>
          <a:lstStyle>
            <a:defPPr>
              <a:defRPr lang="zh-TW"/>
            </a:defPPr>
            <a:lvl1pPr marL="457200" indent="-457200" algn="ctr">
              <a:defRPr kumimoji="1" sz="3600" b="1">
                <a:latin typeface="微軟正黑體" panose="020B0604030504040204" pitchFamily="34" charset="-120"/>
                <a:ea typeface="微軟正黑體" panose="020B0604030504040204" pitchFamily="34" charset="-120"/>
                <a:cs typeface="+mj-cs"/>
              </a:defRPr>
            </a:lvl1pPr>
            <a:lvl2pPr marL="742950" indent="-285750" eaLnBrk="0" hangingPunct="0">
              <a:defRPr kumimoji="1">
                <a:latin typeface="Arial" pitchFamily="34" charset="0"/>
                <a:ea typeface="新細明體" pitchFamily="18" charset="-120"/>
              </a:defRPr>
            </a:lvl2pPr>
            <a:lvl3pPr marL="1143000" indent="-228600" eaLnBrk="0" hangingPunct="0">
              <a:defRPr kumimoji="1">
                <a:latin typeface="Arial" pitchFamily="34" charset="0"/>
                <a:ea typeface="新細明體" pitchFamily="18" charset="-120"/>
              </a:defRPr>
            </a:lvl3pPr>
            <a:lvl4pPr marL="1600200" indent="-228600" eaLnBrk="0" hangingPunct="0">
              <a:defRPr kumimoji="1">
                <a:latin typeface="Arial" pitchFamily="34" charset="0"/>
                <a:ea typeface="新細明體" pitchFamily="18" charset="-120"/>
              </a:defRPr>
            </a:lvl4pPr>
            <a:lvl5pPr marL="2057400" indent="-228600" eaLnBrk="0" hangingPunct="0">
              <a:defRPr kumimoji="1">
                <a:latin typeface="Arial" pitchFamily="34" charset="0"/>
                <a:ea typeface="新細明體" pitchFamily="18" charset="-120"/>
              </a:defRPr>
            </a:lvl5pPr>
            <a:lvl6pPr marL="2514600" indent="-228600" eaLnBrk="0" fontAlgn="base" hangingPunct="0">
              <a:spcBef>
                <a:spcPct val="0"/>
              </a:spcBef>
              <a:spcAft>
                <a:spcPct val="0"/>
              </a:spcAft>
              <a:defRPr kumimoji="1">
                <a:latin typeface="Arial" pitchFamily="34" charset="0"/>
                <a:ea typeface="新細明體" pitchFamily="18" charset="-120"/>
              </a:defRPr>
            </a:lvl6pPr>
            <a:lvl7pPr marL="2971800" indent="-228600" eaLnBrk="0" fontAlgn="base" hangingPunct="0">
              <a:spcBef>
                <a:spcPct val="0"/>
              </a:spcBef>
              <a:spcAft>
                <a:spcPct val="0"/>
              </a:spcAft>
              <a:defRPr kumimoji="1">
                <a:latin typeface="Arial" pitchFamily="34" charset="0"/>
                <a:ea typeface="新細明體" pitchFamily="18" charset="-120"/>
              </a:defRPr>
            </a:lvl7pPr>
            <a:lvl8pPr marL="3429000" indent="-228600" eaLnBrk="0" fontAlgn="base" hangingPunct="0">
              <a:spcBef>
                <a:spcPct val="0"/>
              </a:spcBef>
              <a:spcAft>
                <a:spcPct val="0"/>
              </a:spcAft>
              <a:defRPr kumimoji="1">
                <a:latin typeface="Arial" pitchFamily="34" charset="0"/>
                <a:ea typeface="新細明體" pitchFamily="18" charset="-120"/>
              </a:defRPr>
            </a:lvl8pPr>
            <a:lvl9pPr marL="3886200" indent="-228600" eaLnBrk="0" fontAlgn="base" hangingPunct="0">
              <a:spcBef>
                <a:spcPct val="0"/>
              </a:spcBef>
              <a:spcAft>
                <a:spcPct val="0"/>
              </a:spcAft>
              <a:defRPr kumimoji="1">
                <a:latin typeface="Arial" pitchFamily="34" charset="0"/>
                <a:ea typeface="新細明體" pitchFamily="18" charset="-120"/>
              </a:defRPr>
            </a:lvl9pPr>
          </a:lstStyle>
          <a:p>
            <a:r>
              <a:rPr lang="en-US" altLang="zh-TW" dirty="0" smtClean="0"/>
              <a:t>106</a:t>
            </a:r>
            <a:r>
              <a:rPr lang="zh-TW" altLang="en-US" dirty="0" smtClean="0"/>
              <a:t>學年</a:t>
            </a:r>
            <a:r>
              <a:rPr lang="zh-TW" altLang="en-US" dirty="0"/>
              <a:t>度五專免試入學超額比序</a:t>
            </a:r>
          </a:p>
        </p:txBody>
      </p:sp>
      <p:sp>
        <p:nvSpPr>
          <p:cNvPr id="2" name="圓角矩形 1"/>
          <p:cNvSpPr/>
          <p:nvPr/>
        </p:nvSpPr>
        <p:spPr>
          <a:xfrm>
            <a:off x="12700" y="2852738"/>
            <a:ext cx="1512888" cy="1152525"/>
          </a:xfrm>
          <a:prstGeom prst="roundRect">
            <a:avLst/>
          </a:prstGeom>
        </p:spPr>
        <p:style>
          <a:lnRef idx="2">
            <a:schemeClr val="accent5"/>
          </a:lnRef>
          <a:fillRef idx="1">
            <a:schemeClr val="lt1"/>
          </a:fillRef>
          <a:effectRef idx="0">
            <a:schemeClr val="accent5"/>
          </a:effectRef>
          <a:fontRef idx="minor">
            <a:schemeClr val="dk1"/>
          </a:fontRef>
        </p:style>
        <p:txBody>
          <a:bodyPr lIns="36000" tIns="36000" rIns="36000" bIns="36000" anchor="ctr"/>
          <a:lstStyle/>
          <a:p>
            <a:pPr>
              <a:defRPr/>
            </a:pPr>
            <a:r>
              <a:rPr lang="zh-TW" altLang="en-US" sz="1400" dirty="0">
                <a:solidFill>
                  <a:srgbClr val="FF3300"/>
                </a:solidFill>
              </a:rPr>
              <a:t>服務學習時數與基北區認定不同，此為每學期滿</a:t>
            </a:r>
            <a:r>
              <a:rPr lang="en-US" altLang="zh-TW" sz="1400" dirty="0">
                <a:solidFill>
                  <a:srgbClr val="FF3300"/>
                </a:solidFill>
              </a:rPr>
              <a:t>8</a:t>
            </a:r>
            <a:r>
              <a:rPr lang="zh-TW" altLang="en-US" sz="1400" dirty="0">
                <a:solidFill>
                  <a:srgbClr val="FF3300"/>
                </a:solidFill>
              </a:rPr>
              <a:t>小時為</a:t>
            </a:r>
            <a:r>
              <a:rPr lang="en-US" altLang="zh-TW" sz="1400" dirty="0">
                <a:solidFill>
                  <a:srgbClr val="FF3300"/>
                </a:solidFill>
              </a:rPr>
              <a:t>1</a:t>
            </a:r>
            <a:r>
              <a:rPr lang="zh-TW" altLang="en-US" sz="1400" dirty="0">
                <a:solidFill>
                  <a:srgbClr val="FF3300"/>
                </a:solidFill>
              </a:rPr>
              <a:t>分，上限</a:t>
            </a:r>
            <a:r>
              <a:rPr lang="en-US" altLang="zh-TW" sz="1400" dirty="0">
                <a:solidFill>
                  <a:srgbClr val="FF3300"/>
                </a:solidFill>
              </a:rPr>
              <a:t>7</a:t>
            </a:r>
            <a:r>
              <a:rPr lang="zh-TW" altLang="en-US" sz="1400" dirty="0">
                <a:solidFill>
                  <a:srgbClr val="FF3300"/>
                </a:solidFill>
              </a:rPr>
              <a:t>分。</a:t>
            </a:r>
          </a:p>
        </p:txBody>
      </p:sp>
    </p:spTree>
    <p:extLst>
      <p:ext uri="{BB962C8B-B14F-4D97-AF65-F5344CB8AC3E}">
        <p14:creationId xmlns:p14="http://schemas.microsoft.com/office/powerpoint/2010/main" val="2007522920"/>
      </p:ext>
    </p:extLst>
  </p:cSld>
  <p:clrMapOvr>
    <a:masterClrMapping/>
  </p:clrMapOvr>
  <p:transition spd="med">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3"/>
          <p:cNvSpPr>
            <a:spLocks noGrp="1"/>
          </p:cNvSpPr>
          <p:nvPr>
            <p:ph type="title"/>
          </p:nvPr>
        </p:nvSpPr>
        <p:spPr>
          <a:xfrm>
            <a:off x="1187624" y="2348880"/>
            <a:ext cx="7772400" cy="1362075"/>
          </a:xfrm>
        </p:spPr>
        <p:txBody>
          <a:bodyPr>
            <a:normAutofit fontScale="90000"/>
          </a:bodyPr>
          <a:lstStyle/>
          <a:p>
            <a:r>
              <a:rPr lang="zh-TW" altLang="en-US" sz="4800" dirty="0">
                <a:solidFill>
                  <a:srgbClr val="7030A0"/>
                </a:solidFill>
                <a:latin typeface="微軟正黑體" panose="020B0604030504040204" pitchFamily="34" charset="-120"/>
              </a:rPr>
              <a:t>藝術才能班特色招生</a:t>
            </a:r>
            <a:r>
              <a:rPr lang="zh-TW" altLang="en-US" sz="4800" dirty="0" smtClean="0">
                <a:solidFill>
                  <a:srgbClr val="7030A0"/>
                </a:solidFill>
                <a:latin typeface="微軟正黑體" panose="020B0604030504040204" pitchFamily="34" charset="-120"/>
              </a:rPr>
              <a:t>暨</a:t>
            </a:r>
            <a:r>
              <a:rPr lang="en-US" altLang="zh-TW" sz="4800" dirty="0" smtClean="0">
                <a:solidFill>
                  <a:srgbClr val="7030A0"/>
                </a:solidFill>
                <a:latin typeface="微軟正黑體" panose="020B0604030504040204" pitchFamily="34" charset="-120"/>
              </a:rPr>
              <a:t/>
            </a:r>
            <a:br>
              <a:rPr lang="en-US" altLang="zh-TW" sz="4800" dirty="0" smtClean="0">
                <a:solidFill>
                  <a:srgbClr val="7030A0"/>
                </a:solidFill>
                <a:latin typeface="微軟正黑體" panose="020B0604030504040204" pitchFamily="34" charset="-120"/>
              </a:rPr>
            </a:br>
            <a:r>
              <a:rPr lang="zh-TW" altLang="en-US" sz="4800" dirty="0" smtClean="0">
                <a:solidFill>
                  <a:srgbClr val="7030A0"/>
                </a:solidFill>
                <a:latin typeface="微軟正黑體" panose="020B0604030504040204" pitchFamily="34" charset="-120"/>
              </a:rPr>
              <a:t>體育</a:t>
            </a:r>
            <a:r>
              <a:rPr lang="zh-TW" altLang="en-US" sz="4800" dirty="0">
                <a:solidFill>
                  <a:srgbClr val="7030A0"/>
                </a:solidFill>
                <a:latin typeface="微軟正黑體" panose="020B0604030504040204" pitchFamily="34" charset="-120"/>
              </a:rPr>
              <a:t>班甄選入學</a:t>
            </a:r>
          </a:p>
        </p:txBody>
      </p:sp>
    </p:spTree>
    <p:extLst>
      <p:ext uri="{BB962C8B-B14F-4D97-AF65-F5344CB8AC3E}">
        <p14:creationId xmlns:p14="http://schemas.microsoft.com/office/powerpoint/2010/main" val="19297214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187240" y="476672"/>
            <a:ext cx="7489452" cy="889082"/>
          </a:xfrm>
        </p:spPr>
        <p:txBody>
          <a:bodyPr anchor="t">
            <a:normAutofit fontScale="90000"/>
          </a:bodyPr>
          <a:lstStyle/>
          <a:p>
            <a:r>
              <a:rPr altLang="en-US" dirty="0" err="1" smtClean="0">
                <a:solidFill>
                  <a:srgbClr val="C00000"/>
                </a:solidFill>
                <a:latin typeface="微軟正黑體" panose="020B0604030504040204" pitchFamily="34" charset="-120"/>
              </a:rPr>
              <a:t>特色招生甄選入學</a:t>
            </a:r>
            <a:r>
              <a:rPr lang="en-US" altLang="zh-TW" dirty="0" smtClean="0">
                <a:solidFill>
                  <a:srgbClr val="C00000"/>
                </a:solidFill>
                <a:latin typeface="微軟正黑體" panose="020B0604030504040204" pitchFamily="34" charset="-120"/>
              </a:rPr>
              <a:t>---</a:t>
            </a:r>
            <a:r>
              <a:rPr altLang="en-US" dirty="0" err="1" smtClean="0">
                <a:solidFill>
                  <a:srgbClr val="C00000"/>
                </a:solidFill>
                <a:latin typeface="微軟正黑體" panose="020B0604030504040204" pitchFamily="34" charset="-120"/>
              </a:rPr>
              <a:t>藝術才能班</a:t>
            </a:r>
            <a:endParaRPr altLang="en-US" dirty="0" smtClean="0">
              <a:solidFill>
                <a:srgbClr val="C00000"/>
              </a:solidFill>
              <a:latin typeface="微軟正黑體" panose="020B0604030504040204" pitchFamily="34" charset="-120"/>
            </a:endParaRPr>
          </a:p>
        </p:txBody>
      </p:sp>
      <p:sp>
        <p:nvSpPr>
          <p:cNvPr id="50179" name="內容版面配置區 2"/>
          <p:cNvSpPr>
            <a:spLocks noGrp="1"/>
          </p:cNvSpPr>
          <p:nvPr>
            <p:ph idx="1"/>
          </p:nvPr>
        </p:nvSpPr>
        <p:spPr>
          <a:xfrm>
            <a:off x="1115616" y="1725794"/>
            <a:ext cx="7632700" cy="3324225"/>
          </a:xfrm>
        </p:spPr>
        <p:txBody>
          <a:bodyPr/>
          <a:lstStyle/>
          <a:p>
            <a:r>
              <a:rPr altLang="en-US" sz="3200" dirty="0" err="1" smtClean="0">
                <a:solidFill>
                  <a:srgbClr val="000000"/>
                </a:solidFill>
                <a:latin typeface="微軟正黑體" panose="020B0604030504040204" pitchFamily="34" charset="-120"/>
                <a:ea typeface="微軟正黑體" panose="020B0604030504040204" pitchFamily="34" charset="-120"/>
              </a:rPr>
              <a:t>分為</a:t>
            </a:r>
            <a:r>
              <a:rPr altLang="en-US" sz="3200" b="1" dirty="0" err="1" smtClean="0">
                <a:solidFill>
                  <a:srgbClr val="000000"/>
                </a:solidFill>
                <a:latin typeface="微軟正黑體" panose="020B0604030504040204" pitchFamily="34" charset="-120"/>
                <a:ea typeface="微軟正黑體" panose="020B0604030504040204" pitchFamily="34" charset="-120"/>
              </a:rPr>
              <a:t>音樂班、美術班、舞蹈班、戲劇班</a:t>
            </a:r>
            <a:r>
              <a:rPr altLang="en-US" sz="3200" dirty="0" err="1" smtClean="0">
                <a:solidFill>
                  <a:srgbClr val="000000"/>
                </a:solidFill>
                <a:latin typeface="微軟正黑體" panose="020B0604030504040204" pitchFamily="34" charset="-120"/>
                <a:ea typeface="微軟正黑體" panose="020B0604030504040204" pitchFamily="34" charset="-120"/>
              </a:rPr>
              <a:t>等四類</a:t>
            </a:r>
            <a:r>
              <a:rPr altLang="en-US" sz="3200" dirty="0" smtClean="0">
                <a:solidFill>
                  <a:srgbClr val="000000"/>
                </a:solidFill>
                <a:latin typeface="微軟正黑體" panose="020B0604030504040204" pitchFamily="34" charset="-120"/>
                <a:ea typeface="微軟正黑體" panose="020B0604030504040204" pitchFamily="34" charset="-120"/>
              </a:rPr>
              <a:t>。</a:t>
            </a:r>
            <a:endParaRPr lang="en-US" altLang="zh-TW" sz="3200" dirty="0" smtClean="0">
              <a:solidFill>
                <a:srgbClr val="000000"/>
              </a:solidFill>
              <a:latin typeface="微軟正黑體" panose="020B0604030504040204" pitchFamily="34" charset="-120"/>
              <a:ea typeface="微軟正黑體" panose="020B0604030504040204" pitchFamily="34" charset="-120"/>
            </a:endParaRPr>
          </a:p>
          <a:p>
            <a:r>
              <a:rPr altLang="en-US" sz="3200" dirty="0" smtClean="0">
                <a:solidFill>
                  <a:srgbClr val="000000"/>
                </a:solidFill>
                <a:latin typeface="微軟正黑體" panose="020B0604030504040204" pitchFamily="34" charset="-120"/>
                <a:ea typeface="微軟正黑體" panose="020B0604030504040204" pitchFamily="34" charset="-120"/>
              </a:rPr>
              <a:t>藝術才能班甄選入學以聯合辦理為原則。國中非藝術才能班學生亦可報考，且</a:t>
            </a:r>
            <a:r>
              <a:rPr altLang="en-US" sz="3200" b="1" dirty="0" smtClean="0">
                <a:solidFill>
                  <a:srgbClr val="FF0000"/>
                </a:solidFill>
                <a:latin typeface="微軟正黑體" panose="020B0604030504040204" pitchFamily="34" charset="-120"/>
                <a:ea typeface="微軟正黑體" panose="020B0604030504040204" pitchFamily="34" charset="-120"/>
              </a:rPr>
              <a:t>不受免試就學區之限制</a:t>
            </a:r>
            <a:r>
              <a:rPr altLang="en-US" sz="3200" dirty="0" smtClean="0">
                <a:solidFill>
                  <a:srgbClr val="000000"/>
                </a:solidFill>
                <a:latin typeface="微軟正黑體" panose="020B0604030504040204" pitchFamily="34" charset="-120"/>
                <a:ea typeface="微軟正黑體" panose="020B0604030504040204" pitchFamily="34" charset="-120"/>
              </a:rPr>
              <a:t>，但僅能向一區（校）報名術科測驗及申請分發。</a:t>
            </a:r>
          </a:p>
        </p:txBody>
      </p:sp>
    </p:spTree>
    <p:extLst>
      <p:ext uri="{BB962C8B-B14F-4D97-AF65-F5344CB8AC3E}">
        <p14:creationId xmlns:p14="http://schemas.microsoft.com/office/powerpoint/2010/main" val="255207266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1" y="1412776"/>
            <a:ext cx="7992888" cy="4896544"/>
          </a:xfrm>
        </p:spPr>
        <p:txBody>
          <a:bodyPr rtlCol="0">
            <a:noAutofit/>
          </a:bodyPr>
          <a:lstStyle/>
          <a:p>
            <a:pPr>
              <a:lnSpc>
                <a:spcPct val="80000"/>
              </a:lnSpc>
              <a:defRPr/>
            </a:pPr>
            <a:r>
              <a:rPr altLang="en-US" sz="2800" dirty="0">
                <a:solidFill>
                  <a:srgbClr val="000000"/>
                </a:solidFill>
                <a:latin typeface="微軟正黑體" panose="020B0604030504040204" pitchFamily="34" charset="-120"/>
                <a:ea typeface="微軟正黑體" panose="020B0604030504040204" pitchFamily="34" charset="-120"/>
              </a:rPr>
              <a:t>招生作業分</a:t>
            </a:r>
            <a:r>
              <a:rPr altLang="en-US" sz="2800" b="1" dirty="0">
                <a:solidFill>
                  <a:srgbClr val="000000"/>
                </a:solidFill>
                <a:latin typeface="微軟正黑體" panose="020B0604030504040204" pitchFamily="34" charset="-120"/>
                <a:ea typeface="微軟正黑體" panose="020B0604030504040204" pitchFamily="34" charset="-120"/>
              </a:rPr>
              <a:t>術科測驗</a:t>
            </a:r>
            <a:r>
              <a:rPr altLang="en-US" sz="2800" dirty="0">
                <a:solidFill>
                  <a:srgbClr val="000000"/>
                </a:solidFill>
                <a:latin typeface="微軟正黑體" panose="020B0604030504040204" pitchFamily="34" charset="-120"/>
                <a:ea typeface="微軟正黑體" panose="020B0604030504040204" pitchFamily="34" charset="-120"/>
              </a:rPr>
              <a:t>及</a:t>
            </a:r>
            <a:r>
              <a:rPr altLang="en-US" sz="2800" b="1" dirty="0">
                <a:solidFill>
                  <a:srgbClr val="000000"/>
                </a:solidFill>
                <a:latin typeface="微軟正黑體" panose="020B0604030504040204" pitchFamily="34" charset="-120"/>
                <a:ea typeface="微軟正黑體" panose="020B0604030504040204" pitchFamily="34" charset="-120"/>
              </a:rPr>
              <a:t>分發作業</a:t>
            </a:r>
            <a:r>
              <a:rPr altLang="en-US" sz="2800" dirty="0">
                <a:solidFill>
                  <a:srgbClr val="000000"/>
                </a:solidFill>
                <a:latin typeface="微軟正黑體" panose="020B0604030504040204" pitchFamily="34" charset="-120"/>
                <a:ea typeface="微軟正黑體" panose="020B0604030504040204" pitchFamily="34" charset="-120"/>
              </a:rPr>
              <a:t>二階段辦理：</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a:lnSpc>
                <a:spcPct val="80000"/>
              </a:lnSpc>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一）</a:t>
            </a:r>
            <a:r>
              <a:rPr altLang="en-US" sz="2800" b="1" dirty="0">
                <a:solidFill>
                  <a:srgbClr val="000000"/>
                </a:solidFill>
                <a:latin typeface="微軟正黑體" panose="020B0604030504040204" pitchFamily="34" charset="-120"/>
                <a:ea typeface="微軟正黑體" panose="020B0604030504040204" pitchFamily="34" charset="-120"/>
              </a:rPr>
              <a:t>術科測驗</a:t>
            </a:r>
            <a:r>
              <a:rPr altLang="en-US" sz="2800" dirty="0">
                <a:solidFill>
                  <a:srgbClr val="000000"/>
                </a:solidFill>
                <a:latin typeface="微軟正黑體" panose="020B0604030504040204" pitchFamily="34" charset="-120"/>
                <a:ea typeface="微軟正黑體" panose="020B0604030504040204" pitchFamily="34" charset="-120"/>
              </a:rPr>
              <a:t>：不得施以學科成就測驗</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0" indent="0">
              <a:spcBef>
                <a:spcPct val="0"/>
              </a:spcBef>
              <a:buFont typeface="Arial" pitchFamily="34" charset="0"/>
              <a:buNone/>
              <a:defRPr/>
            </a:pPr>
            <a:r>
              <a:rPr kumimoji="1"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1.</a:t>
            </a:r>
            <a:r>
              <a:rPr altLang="en-US" sz="2800" b="1" dirty="0">
                <a:solidFill>
                  <a:srgbClr val="FF0000"/>
                </a:solidFill>
                <a:latin typeface="微軟正黑體" panose="020B0604030504040204" pitchFamily="34" charset="-120"/>
                <a:ea typeface="微軟正黑體" panose="020B0604030504040204" pitchFamily="34" charset="-120"/>
              </a:rPr>
              <a:t>音樂班</a:t>
            </a:r>
            <a:r>
              <a:rPr altLang="en-US" sz="2800" dirty="0">
                <a:solidFill>
                  <a:srgbClr val="000000"/>
                </a:solidFill>
                <a:latin typeface="微軟正黑體" panose="020B0604030504040204" pitchFamily="34" charset="-120"/>
                <a:ea typeface="微軟正黑體" panose="020B0604030504040204" pitchFamily="34" charset="-120"/>
              </a:rPr>
              <a:t>考主修</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樂器</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、副修</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樂器</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smtClean="0">
                <a:solidFill>
                  <a:srgbClr val="000000"/>
                </a:solidFill>
                <a:latin typeface="微軟正黑體" panose="020B0604030504040204" pitchFamily="34" charset="-120"/>
                <a:ea typeface="微軟正黑體" panose="020B0604030504040204" pitchFamily="34" charset="-120"/>
              </a:rPr>
              <a:t>、 </a:t>
            </a:r>
            <a:endParaRPr lang="en-US" altLang="zh-TW" sz="2800" dirty="0" smtClean="0">
              <a:solidFill>
                <a:srgbClr val="000000"/>
              </a:solidFill>
              <a:latin typeface="微軟正黑體" panose="020B0604030504040204" pitchFamily="34" charset="-120"/>
              <a:ea typeface="微軟正黑體" panose="020B0604030504040204" pitchFamily="34" charset="-120"/>
            </a:endParaRPr>
          </a:p>
          <a:p>
            <a:pPr marL="0" indent="0">
              <a:spcBef>
                <a:spcPct val="0"/>
              </a:spcBef>
              <a:buFont typeface="Arial" pitchFamily="34" charset="0"/>
              <a:buNone/>
              <a:defRPr/>
            </a:pPr>
            <a:r>
              <a:rPr lang="en-US" altLang="zh-TW" sz="2800" dirty="0">
                <a:solidFill>
                  <a:srgbClr val="000000"/>
                </a:solidFill>
                <a:latin typeface="微軟正黑體" panose="020B0604030504040204" pitchFamily="34" charset="-120"/>
                <a:ea typeface="微軟正黑體" panose="020B0604030504040204" pitchFamily="34" charset="-120"/>
              </a:rPr>
              <a:t> </a:t>
            </a:r>
            <a:r>
              <a:rPr lang="en-US" altLang="zh-TW" sz="2800" dirty="0" smtClean="0">
                <a:solidFill>
                  <a:srgbClr val="000000"/>
                </a:solidFill>
                <a:latin typeface="微軟正黑體" panose="020B0604030504040204" pitchFamily="34" charset="-120"/>
                <a:ea typeface="微軟正黑體" panose="020B0604030504040204" pitchFamily="34" charset="-120"/>
              </a:rPr>
              <a:t>       </a:t>
            </a:r>
            <a:r>
              <a:rPr lang="zh-TW" altLang="en-US" sz="2800" dirty="0" smtClean="0">
                <a:solidFill>
                  <a:srgbClr val="000000"/>
                </a:solidFill>
                <a:latin typeface="微軟正黑體" panose="020B0604030504040204" pitchFamily="34" charset="-120"/>
                <a:ea typeface="微軟正黑體" panose="020B0604030504040204" pitchFamily="34" charset="-120"/>
              </a:rPr>
              <a:t> </a:t>
            </a:r>
            <a:r>
              <a:rPr altLang="en-US" sz="2800" dirty="0" smtClean="0">
                <a:solidFill>
                  <a:srgbClr val="000000"/>
                </a:solidFill>
                <a:latin typeface="微軟正黑體" panose="020B0604030504040204" pitchFamily="34" charset="-120"/>
                <a:ea typeface="微軟正黑體" panose="020B0604030504040204" pitchFamily="34" charset="-120"/>
              </a:rPr>
              <a:t>視唱、聽寫、樂理及基礎和聲</a:t>
            </a:r>
            <a:r>
              <a:rPr lang="en-US" altLang="zh-TW" sz="2800" dirty="0">
                <a:solidFill>
                  <a:srgbClr val="000000"/>
                </a:solidFill>
                <a:latin typeface="微軟正黑體" panose="020B0604030504040204" pitchFamily="34" charset="-120"/>
                <a:ea typeface="微軟正黑體" panose="020B0604030504040204" pitchFamily="34" charset="-120"/>
              </a:rPr>
              <a:t>5</a:t>
            </a:r>
            <a:r>
              <a:rPr altLang="en-US" sz="2800" dirty="0">
                <a:solidFill>
                  <a:srgbClr val="000000"/>
                </a:solidFill>
                <a:latin typeface="微軟正黑體" panose="020B0604030504040204" pitchFamily="34" charset="-120"/>
                <a:ea typeface="微軟正黑體" panose="020B0604030504040204" pitchFamily="34" charset="-120"/>
              </a:rPr>
              <a:t>科 </a:t>
            </a:r>
          </a:p>
          <a:p>
            <a:pPr marL="0" indent="0">
              <a:spcBef>
                <a:spcPct val="0"/>
              </a:spcBef>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altLang="en-US" sz="2800" dirty="0" smtClean="0">
                <a:solidFill>
                  <a:srgbClr val="000000"/>
                </a:solidFill>
                <a:latin typeface="微軟正黑體" panose="020B0604030504040204" pitchFamily="34" charset="-120"/>
                <a:ea typeface="微軟正黑體" panose="020B0604030504040204" pitchFamily="34" charset="-120"/>
              </a:rPr>
              <a:t> </a:t>
            </a:r>
            <a:r>
              <a:rPr lang="en-US" altLang="zh-TW" sz="2800" dirty="0" smtClean="0">
                <a:solidFill>
                  <a:srgbClr val="000000"/>
                </a:solidFill>
                <a:latin typeface="微軟正黑體" panose="020B0604030504040204" pitchFamily="34" charset="-120"/>
                <a:ea typeface="微軟正黑體" panose="020B0604030504040204" pitchFamily="34" charset="-120"/>
              </a:rPr>
              <a:t>2</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b="1" dirty="0">
                <a:solidFill>
                  <a:srgbClr val="FF0000"/>
                </a:solidFill>
                <a:latin typeface="微軟正黑體" panose="020B0604030504040204" pitchFamily="34" charset="-120"/>
                <a:ea typeface="微軟正黑體" panose="020B0604030504040204" pitchFamily="34" charset="-120"/>
              </a:rPr>
              <a:t>美術班</a:t>
            </a:r>
            <a:r>
              <a:rPr altLang="en-US" sz="2800" dirty="0">
                <a:solidFill>
                  <a:srgbClr val="000000"/>
                </a:solidFill>
                <a:latin typeface="微軟正黑體" panose="020B0604030504040204" pitchFamily="34" charset="-120"/>
                <a:ea typeface="微軟正黑體" panose="020B0604030504040204" pitchFamily="34" charset="-120"/>
              </a:rPr>
              <a:t>考素描、水彩、水墨及書法</a:t>
            </a:r>
            <a:r>
              <a:rPr lang="en-US" altLang="zh-TW" sz="2800" dirty="0" smtClean="0">
                <a:solidFill>
                  <a:srgbClr val="000000"/>
                </a:solidFill>
                <a:latin typeface="微軟正黑體" panose="020B0604030504040204" pitchFamily="34" charset="-120"/>
                <a:ea typeface="微軟正黑體" panose="020B0604030504040204" pitchFamily="34" charset="-120"/>
              </a:rPr>
              <a:t>4</a:t>
            </a:r>
            <a:r>
              <a:rPr altLang="en-US" sz="2800" dirty="0" smtClean="0">
                <a:solidFill>
                  <a:srgbClr val="000000"/>
                </a:solidFill>
                <a:latin typeface="微軟正黑體" panose="020B0604030504040204" pitchFamily="34" charset="-120"/>
                <a:ea typeface="微軟正黑體" panose="020B0604030504040204" pitchFamily="34" charset="-120"/>
              </a:rPr>
              <a:t>科；</a:t>
            </a:r>
            <a:endParaRPr lang="en-US" altLang="en-US" sz="2800" dirty="0" smtClean="0">
              <a:solidFill>
                <a:srgbClr val="000000"/>
              </a:solidFill>
              <a:latin typeface="微軟正黑體" panose="020B0604030504040204" pitchFamily="34" charset="-120"/>
              <a:ea typeface="微軟正黑體" panose="020B0604030504040204" pitchFamily="34" charset="-120"/>
            </a:endParaRPr>
          </a:p>
          <a:p>
            <a:pPr marL="0" indent="0">
              <a:spcBef>
                <a:spcPct val="0"/>
              </a:spcBef>
              <a:buFont typeface="Arial" pitchFamily="34" charset="0"/>
              <a:buNone/>
              <a:defRPr/>
            </a:pPr>
            <a:r>
              <a:rPr lang="zh-TW" altLang="en-US" sz="2800" dirty="0">
                <a:solidFill>
                  <a:srgbClr val="000000"/>
                </a:solidFill>
                <a:latin typeface="微軟正黑體" panose="020B0604030504040204" pitchFamily="34" charset="-120"/>
                <a:ea typeface="微軟正黑體" panose="020B0604030504040204" pitchFamily="34" charset="-120"/>
              </a:rPr>
              <a:t> </a:t>
            </a:r>
            <a:r>
              <a:rPr lang="zh-TW" altLang="en-US" sz="2800" dirty="0" smtClean="0">
                <a:solidFill>
                  <a:srgbClr val="000000"/>
                </a:solidFill>
                <a:latin typeface="微軟正黑體" panose="020B0604030504040204" pitchFamily="34" charset="-120"/>
                <a:ea typeface="微軟正黑體" panose="020B0604030504040204" pitchFamily="34" charset="-120"/>
              </a:rPr>
              <a:t>     </a:t>
            </a:r>
            <a:r>
              <a:rPr lang="en-US" altLang="zh-TW" sz="2800" dirty="0" smtClean="0">
                <a:solidFill>
                  <a:srgbClr val="000000"/>
                </a:solidFill>
                <a:latin typeface="微軟正黑體" panose="020B0604030504040204" pitchFamily="34" charset="-120"/>
                <a:ea typeface="微軟正黑體" panose="020B0604030504040204" pitchFamily="34" charset="-120"/>
              </a:rPr>
              <a:t>3.</a:t>
            </a:r>
            <a:r>
              <a:rPr altLang="en-US" sz="2800" b="1" dirty="0" smtClean="0">
                <a:solidFill>
                  <a:srgbClr val="FF0000"/>
                </a:solidFill>
                <a:latin typeface="微軟正黑體" panose="020B0604030504040204" pitchFamily="34" charset="-120"/>
                <a:ea typeface="微軟正黑體" panose="020B0604030504040204" pitchFamily="34" charset="-120"/>
              </a:rPr>
              <a:t>舞蹈班</a:t>
            </a:r>
            <a:r>
              <a:rPr altLang="en-US" sz="2800" dirty="0" smtClean="0">
                <a:solidFill>
                  <a:srgbClr val="000000"/>
                </a:solidFill>
                <a:latin typeface="微軟正黑體" panose="020B0604030504040204" pitchFamily="34" charset="-120"/>
                <a:ea typeface="微軟正黑體" panose="020B0604030504040204" pitchFamily="34" charset="-120"/>
              </a:rPr>
              <a:t>考芭蕾</a:t>
            </a:r>
            <a:r>
              <a:rPr altLang="en-US" sz="2800" dirty="0">
                <a:solidFill>
                  <a:srgbClr val="000000"/>
                </a:solidFill>
                <a:latin typeface="微軟正黑體" panose="020B0604030504040204" pitchFamily="34" charset="-120"/>
                <a:ea typeface="微軟正黑體" panose="020B0604030504040204" pitchFamily="34" charset="-120"/>
              </a:rPr>
              <a:t>、現代舞、</a:t>
            </a:r>
            <a:r>
              <a:rPr altLang="en-US" sz="2800" dirty="0" smtClean="0">
                <a:solidFill>
                  <a:srgbClr val="000000"/>
                </a:solidFill>
                <a:latin typeface="微軟正黑體" panose="020B0604030504040204" pitchFamily="34" charset="-120"/>
                <a:ea typeface="微軟正黑體" panose="020B0604030504040204" pitchFamily="34" charset="-120"/>
              </a:rPr>
              <a:t>中國舞、即興與創</a:t>
            </a:r>
            <a:endParaRPr lang="en-US" altLang="en-US" sz="2800" dirty="0" smtClean="0">
              <a:solidFill>
                <a:srgbClr val="000000"/>
              </a:solidFill>
              <a:latin typeface="微軟正黑體" panose="020B0604030504040204" pitchFamily="34" charset="-120"/>
              <a:ea typeface="微軟正黑體" panose="020B0604030504040204" pitchFamily="34" charset="-120"/>
            </a:endParaRPr>
          </a:p>
          <a:p>
            <a:pPr marL="0" indent="0">
              <a:spcBef>
                <a:spcPct val="0"/>
              </a:spcBef>
              <a:buFont typeface="Arial" pitchFamily="34" charset="0"/>
              <a:buNone/>
              <a:defRPr/>
            </a:pPr>
            <a:r>
              <a:rPr lang="zh-TW" altLang="en-US" sz="2800" dirty="0">
                <a:solidFill>
                  <a:srgbClr val="000000"/>
                </a:solidFill>
                <a:latin typeface="微軟正黑體" panose="020B0604030504040204" pitchFamily="34" charset="-120"/>
                <a:ea typeface="微軟正黑體" panose="020B0604030504040204" pitchFamily="34" charset="-120"/>
              </a:rPr>
              <a:t> </a:t>
            </a:r>
            <a:r>
              <a:rPr lang="zh-TW" altLang="en-US" sz="2800" dirty="0" smtClean="0">
                <a:solidFill>
                  <a:srgbClr val="000000"/>
                </a:solidFill>
                <a:latin typeface="微軟正黑體" panose="020B0604030504040204" pitchFamily="34" charset="-120"/>
                <a:ea typeface="微軟正黑體" panose="020B0604030504040204" pitchFamily="34" charset="-120"/>
              </a:rPr>
              <a:t>         </a:t>
            </a:r>
            <a:r>
              <a:rPr altLang="en-US" sz="2800" dirty="0" smtClean="0">
                <a:solidFill>
                  <a:srgbClr val="000000"/>
                </a:solidFill>
                <a:latin typeface="微軟正黑體" panose="020B0604030504040204" pitchFamily="34" charset="-120"/>
                <a:ea typeface="微軟正黑體" panose="020B0604030504040204" pitchFamily="34" charset="-120"/>
              </a:rPr>
              <a:t>作</a:t>
            </a:r>
            <a:r>
              <a:rPr lang="en-US" altLang="zh-TW" sz="2800" dirty="0">
                <a:solidFill>
                  <a:srgbClr val="000000"/>
                </a:solidFill>
                <a:latin typeface="微軟正黑體" panose="020B0604030504040204" pitchFamily="34" charset="-120"/>
                <a:ea typeface="微軟正黑體" panose="020B0604030504040204" pitchFamily="34" charset="-120"/>
              </a:rPr>
              <a:t>4</a:t>
            </a:r>
            <a:r>
              <a:rPr altLang="en-US" sz="2800" dirty="0">
                <a:solidFill>
                  <a:srgbClr val="000000"/>
                </a:solidFill>
                <a:latin typeface="微軟正黑體" panose="020B0604030504040204" pitchFamily="34" charset="-120"/>
                <a:ea typeface="微軟正黑體" panose="020B0604030504040204" pitchFamily="34" charset="-120"/>
              </a:rPr>
              <a:t>科 </a:t>
            </a:r>
          </a:p>
          <a:p>
            <a:pPr>
              <a:lnSpc>
                <a:spcPct val="80000"/>
              </a:lnSpc>
              <a:spcBef>
                <a:spcPts val="600"/>
              </a:spcBef>
              <a:buFont typeface="Arial" pitchFamily="34" charset="0"/>
              <a:buNone/>
              <a:defRPr/>
            </a:pPr>
            <a:r>
              <a:rPr altLang="en-US" sz="2800" dirty="0" smtClean="0">
                <a:solidFill>
                  <a:srgbClr val="000000"/>
                </a:solidFill>
                <a:latin typeface="微軟正黑體" panose="020B0604030504040204" pitchFamily="34" charset="-120"/>
                <a:ea typeface="微軟正黑體" panose="020B0604030504040204" pitchFamily="34" charset="-120"/>
              </a:rPr>
              <a:t> </a:t>
            </a:r>
            <a:r>
              <a:rPr altLang="en-US" sz="2800" dirty="0">
                <a:solidFill>
                  <a:srgbClr val="000000"/>
                </a:solidFill>
                <a:latin typeface="微軟正黑體" panose="020B0604030504040204" pitchFamily="34" charset="-120"/>
                <a:ea typeface="微軟正黑體" panose="020B0604030504040204" pitchFamily="34" charset="-120"/>
              </a:rPr>
              <a:t>（二）</a:t>
            </a:r>
            <a:r>
              <a:rPr altLang="en-US" sz="2800" b="1" dirty="0">
                <a:solidFill>
                  <a:srgbClr val="000000"/>
                </a:solidFill>
                <a:latin typeface="微軟正黑體" panose="020B0604030504040204" pitchFamily="34" charset="-120"/>
                <a:ea typeface="微軟正黑體" panose="020B0604030504040204" pitchFamily="34" charset="-120"/>
              </a:rPr>
              <a:t>分發作業</a:t>
            </a:r>
            <a:r>
              <a:rPr altLang="en-US" sz="2800" dirty="0">
                <a:solidFill>
                  <a:srgbClr val="000000"/>
                </a:solidFill>
                <a:latin typeface="微軟正黑體" panose="020B0604030504040204" pitchFamily="34" charset="-120"/>
                <a:ea typeface="微軟正黑體" panose="020B0604030504040204" pitchFamily="34" charset="-120"/>
              </a:rPr>
              <a:t>：</a:t>
            </a:r>
            <a:r>
              <a:rPr altLang="en-US" sz="2800" b="1" dirty="0" smtClean="0">
                <a:solidFill>
                  <a:srgbClr val="FF0000"/>
                </a:solidFill>
                <a:latin typeface="微軟正黑體" panose="020B0604030504040204" pitchFamily="34" charset="-120"/>
                <a:ea typeface="微軟正黑體" panose="020B0604030504040204" pitchFamily="34" charset="-120"/>
              </a:rPr>
              <a:t>以術科測驗分數，現場撕榜</a:t>
            </a:r>
            <a:endParaRPr lang="en-US" altLang="zh-TW" sz="2800" b="1" dirty="0" smtClean="0">
              <a:solidFill>
                <a:srgbClr val="FF0000"/>
              </a:solidFill>
              <a:latin typeface="微軟正黑體" panose="020B0604030504040204" pitchFamily="34" charset="-120"/>
              <a:ea typeface="微軟正黑體" panose="020B0604030504040204" pitchFamily="34" charset="-120"/>
            </a:endParaRPr>
          </a:p>
          <a:p>
            <a:pPr>
              <a:lnSpc>
                <a:spcPct val="80000"/>
              </a:lnSpc>
              <a:spcBef>
                <a:spcPts val="600"/>
              </a:spcBef>
              <a:buFont typeface="Arial" pitchFamily="34" charset="0"/>
              <a:buNone/>
              <a:defRPr/>
            </a:pPr>
            <a:r>
              <a:rPr altLang="en-US" sz="2800" b="1" dirty="0">
                <a:solidFill>
                  <a:srgbClr val="FF0000"/>
                </a:solidFill>
                <a:latin typeface="微軟正黑體" panose="020B0604030504040204" pitchFamily="34" charset="-120"/>
                <a:ea typeface="微軟正黑體" panose="020B0604030504040204" pitchFamily="34" charset="-120"/>
              </a:rPr>
              <a:t>　</a:t>
            </a:r>
            <a:r>
              <a:rPr altLang="en-US" sz="2800" b="1" dirty="0" smtClean="0">
                <a:solidFill>
                  <a:srgbClr val="FF0000"/>
                </a:solidFill>
                <a:latin typeface="微軟正黑體" panose="020B0604030504040204" pitchFamily="34" charset="-120"/>
                <a:ea typeface="微軟正黑體" panose="020B0604030504040204" pitchFamily="34" charset="-120"/>
              </a:rPr>
              <a:t>　　 作業</a:t>
            </a:r>
            <a:r>
              <a:rPr altLang="en-US" sz="2800" dirty="0" smtClean="0">
                <a:solidFill>
                  <a:srgbClr val="000000"/>
                </a:solidFill>
                <a:latin typeface="微軟正黑體" panose="020B0604030504040204" pitchFamily="34" charset="-120"/>
                <a:ea typeface="微軟正黑體" panose="020B0604030504040204" pitchFamily="34" charset="-120"/>
              </a:rPr>
              <a:t>，並</a:t>
            </a:r>
            <a:r>
              <a:rPr altLang="en-US" sz="2800" b="1" dirty="0" smtClean="0">
                <a:solidFill>
                  <a:srgbClr val="C00000"/>
                </a:solidFill>
                <a:latin typeface="微軟正黑體" panose="020B0604030504040204" pitchFamily="34" charset="-120"/>
                <a:ea typeface="微軟正黑體" panose="020B0604030504040204" pitchFamily="34" charset="-120"/>
              </a:rPr>
              <a:t>得以國民中學教育會考成績為</a:t>
            </a:r>
            <a:endParaRPr lang="en-US" altLang="en-US" sz="2800" b="1" dirty="0" smtClean="0">
              <a:solidFill>
                <a:srgbClr val="C00000"/>
              </a:solidFill>
              <a:latin typeface="微軟正黑體" panose="020B0604030504040204" pitchFamily="34" charset="-120"/>
              <a:ea typeface="微軟正黑體" panose="020B0604030504040204" pitchFamily="34" charset="-120"/>
            </a:endParaRPr>
          </a:p>
          <a:p>
            <a:pPr>
              <a:lnSpc>
                <a:spcPct val="80000"/>
              </a:lnSpc>
              <a:spcBef>
                <a:spcPts val="600"/>
              </a:spcBef>
              <a:buFont typeface="Arial" pitchFamily="34" charset="0"/>
              <a:buNone/>
              <a:defRPr/>
            </a:pPr>
            <a:r>
              <a:rPr altLang="en-US" sz="2800" b="1" dirty="0">
                <a:solidFill>
                  <a:srgbClr val="C00000"/>
                </a:solidFill>
                <a:latin typeface="微軟正黑體" panose="020B0604030504040204" pitchFamily="34" charset="-120"/>
                <a:ea typeface="微軟正黑體" panose="020B0604030504040204" pitchFamily="34" charset="-120"/>
              </a:rPr>
              <a:t> </a:t>
            </a:r>
            <a:r>
              <a:rPr altLang="en-US" sz="2800" b="1" dirty="0" smtClean="0">
                <a:solidFill>
                  <a:srgbClr val="C00000"/>
                </a:solidFill>
                <a:latin typeface="微軟正黑體" panose="020B0604030504040204" pitchFamily="34" charset="-120"/>
                <a:ea typeface="微軟正黑體" panose="020B0604030504040204" pitchFamily="34" charset="-120"/>
              </a:rPr>
              <a:t>      入學門檻</a:t>
            </a:r>
            <a:r>
              <a:rPr altLang="en-US" sz="2800" b="1" dirty="0">
                <a:solidFill>
                  <a:srgbClr val="C00000"/>
                </a:solidFill>
                <a:latin typeface="微軟正黑體" panose="020B0604030504040204" pitchFamily="34" charset="-120"/>
                <a:ea typeface="微軟正黑體" panose="020B0604030504040204" pitchFamily="34" charset="-120"/>
              </a:rPr>
              <a:t>。</a:t>
            </a:r>
            <a:endParaRPr lang="en-US" altLang="zh-TW" sz="2800" b="1" dirty="0">
              <a:solidFill>
                <a:srgbClr val="C00000"/>
              </a:solidFill>
              <a:latin typeface="微軟正黑體" panose="020B0604030504040204" pitchFamily="34" charset="-120"/>
              <a:ea typeface="微軟正黑體" panose="020B0604030504040204" pitchFamily="34" charset="-120"/>
            </a:endParaRPr>
          </a:p>
        </p:txBody>
      </p:sp>
      <p:sp>
        <p:nvSpPr>
          <p:cNvPr id="6" name="標題 1"/>
          <p:cNvSpPr txBox="1">
            <a:spLocks/>
          </p:cNvSpPr>
          <p:nvPr/>
        </p:nvSpPr>
        <p:spPr>
          <a:xfrm>
            <a:off x="1259632" y="404664"/>
            <a:ext cx="7561460" cy="854075"/>
          </a:xfrm>
          <a:prstGeom prst="rect">
            <a:avLst/>
          </a:prstGeom>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C00000"/>
                </a:solidFill>
                <a:latin typeface="微軟正黑體" panose="020B0604030504040204" pitchFamily="34" charset="-120"/>
                <a:ea typeface="微軟正黑體" panose="020B0604030504040204" pitchFamily="34" charset="-120"/>
              </a:rPr>
              <a:t>特色招生甄選入學</a:t>
            </a:r>
            <a:r>
              <a:rPr lang="en-US" altLang="zh-TW" dirty="0" smtClean="0">
                <a:solidFill>
                  <a:srgbClr val="C00000"/>
                </a:solidFill>
                <a:latin typeface="微軟正黑體" panose="020B0604030504040204" pitchFamily="34" charset="-120"/>
                <a:ea typeface="微軟正黑體" panose="020B0604030504040204" pitchFamily="34" charset="-120"/>
              </a:rPr>
              <a:t>---</a:t>
            </a:r>
            <a:r>
              <a:rPr lang="zh-TW" altLang="en-US" dirty="0" smtClean="0">
                <a:solidFill>
                  <a:srgbClr val="C00000"/>
                </a:solidFill>
                <a:latin typeface="微軟正黑體" panose="020B0604030504040204" pitchFamily="34" charset="-120"/>
                <a:ea typeface="微軟正黑體" panose="020B0604030504040204" pitchFamily="34" charset="-120"/>
              </a:rPr>
              <a:t>藝術才能班</a:t>
            </a:r>
          </a:p>
        </p:txBody>
      </p:sp>
    </p:spTree>
    <p:extLst>
      <p:ext uri="{BB962C8B-B14F-4D97-AF65-F5344CB8AC3E}">
        <p14:creationId xmlns:p14="http://schemas.microsoft.com/office/powerpoint/2010/main" val="391627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290"/>
          <p:cNvSpPr>
            <a:spLocks noChangeShapeType="1"/>
          </p:cNvSpPr>
          <p:nvPr/>
        </p:nvSpPr>
        <p:spPr bwMode="gray">
          <a:xfrm>
            <a:off x="866775" y="10429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7587" name="Line 291"/>
          <p:cNvSpPr>
            <a:spLocks noChangeShapeType="1"/>
          </p:cNvSpPr>
          <p:nvPr/>
        </p:nvSpPr>
        <p:spPr bwMode="gray">
          <a:xfrm>
            <a:off x="866775" y="1295400"/>
            <a:ext cx="0" cy="0"/>
          </a:xfrm>
          <a:prstGeom prst="line">
            <a:avLst/>
          </a:prstGeom>
          <a:noFill/>
          <a:ln w="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7588" name="Line 294"/>
          <p:cNvSpPr>
            <a:spLocks noChangeShapeType="1"/>
          </p:cNvSpPr>
          <p:nvPr/>
        </p:nvSpPr>
        <p:spPr bwMode="gray">
          <a:xfrm>
            <a:off x="898525" y="1547813"/>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7589" name="Rectangle 770"/>
          <p:cNvSpPr>
            <a:spLocks noChangeArrowheads="1"/>
          </p:cNvSpPr>
          <p:nvPr/>
        </p:nvSpPr>
        <p:spPr bwMode="gray">
          <a:xfrm>
            <a:off x="3331903" y="548680"/>
            <a:ext cx="3416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2800" b="1" dirty="0">
                <a:solidFill>
                  <a:srgbClr val="000000"/>
                </a:solidFill>
                <a:latin typeface="微軟正黑體" panose="020B0604030504040204" pitchFamily="34" charset="-120"/>
                <a:ea typeface="新細明體" pitchFamily="18" charset="-120"/>
                <a:cs typeface="Times New Roman" pitchFamily="18" charset="0"/>
              </a:rPr>
              <a:t>藝才班北區承辦學校</a:t>
            </a:r>
            <a:endParaRPr lang="zh-TW" altLang="en-US" sz="2800" b="1" dirty="0">
              <a:solidFill>
                <a:srgbClr val="000000"/>
              </a:solidFill>
              <a:latin typeface="Arial" pitchFamily="34" charset="0"/>
              <a:ea typeface="新細明體" pitchFamily="18" charset="-120"/>
              <a:cs typeface="Times New Roman" pitchFamily="18" charset="0"/>
            </a:endParaRPr>
          </a:p>
        </p:txBody>
      </p:sp>
      <p:sp>
        <p:nvSpPr>
          <p:cNvPr id="67590" name="Line 1009"/>
          <p:cNvSpPr>
            <a:spLocks noChangeShapeType="1"/>
          </p:cNvSpPr>
          <p:nvPr/>
        </p:nvSpPr>
        <p:spPr bwMode="gray">
          <a:xfrm>
            <a:off x="6513513" y="3111500"/>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7591" name="Line 1010"/>
          <p:cNvSpPr>
            <a:spLocks noChangeShapeType="1"/>
          </p:cNvSpPr>
          <p:nvPr/>
        </p:nvSpPr>
        <p:spPr bwMode="gray">
          <a:xfrm>
            <a:off x="6513513" y="3363913"/>
            <a:ext cx="0" cy="0"/>
          </a:xfrm>
          <a:prstGeom prst="line">
            <a:avLst/>
          </a:prstGeom>
          <a:noFill/>
          <a:ln w="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7592" name="Line 1649"/>
          <p:cNvSpPr>
            <a:spLocks noChangeShapeType="1"/>
          </p:cNvSpPr>
          <p:nvPr/>
        </p:nvSpPr>
        <p:spPr bwMode="gray">
          <a:xfrm>
            <a:off x="2647950" y="3225800"/>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7593" name="Line 1650"/>
          <p:cNvSpPr>
            <a:spLocks noChangeShapeType="1"/>
          </p:cNvSpPr>
          <p:nvPr/>
        </p:nvSpPr>
        <p:spPr bwMode="gray">
          <a:xfrm>
            <a:off x="2647950" y="3478213"/>
            <a:ext cx="0" cy="0"/>
          </a:xfrm>
          <a:prstGeom prst="line">
            <a:avLst/>
          </a:prstGeom>
          <a:noFill/>
          <a:ln w="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217998" name="Group 1934"/>
          <p:cNvGraphicFramePr>
            <a:graphicFrameLocks noGrp="1"/>
          </p:cNvGraphicFramePr>
          <p:nvPr>
            <p:extLst>
              <p:ext uri="{D42A27DB-BD31-4B8C-83A1-F6EECF244321}">
                <p14:modId xmlns:p14="http://schemas.microsoft.com/office/powerpoint/2010/main" val="1640720614"/>
              </p:ext>
            </p:extLst>
          </p:nvPr>
        </p:nvGraphicFramePr>
        <p:xfrm>
          <a:off x="1115617" y="1628801"/>
          <a:ext cx="7848872" cy="4153893"/>
        </p:xfrm>
        <a:graphic>
          <a:graphicData uri="http://schemas.openxmlformats.org/drawingml/2006/table">
            <a:tbl>
              <a:tblPr/>
              <a:tblGrid>
                <a:gridCol w="2503982"/>
                <a:gridCol w="5344890"/>
              </a:tblGrid>
              <a:tr h="753009">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algn="l" eaLnBrk="0" hangingPunct="0">
                        <a:spcBef>
                          <a:spcPct val="20000"/>
                        </a:spcBef>
                        <a:buClr>
                          <a:schemeClr val="accent1"/>
                        </a:buClr>
                        <a:buFont typeface="Wingdings" pitchFamily="2" charset="2"/>
                        <a:defRPr sz="2400">
                          <a:solidFill>
                            <a:schemeClr val="tx1"/>
                          </a:solidFill>
                          <a:latin typeface="Arial" charset="0"/>
                        </a:defRPr>
                      </a:lvl2pPr>
                      <a:lvl3pPr marL="1143000" indent="-228600" algn="l" eaLnBrk="0" hangingPunct="0">
                        <a:spcBef>
                          <a:spcPct val="20000"/>
                        </a:spcBef>
                        <a:buClr>
                          <a:schemeClr val="tx1"/>
                        </a:buClr>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班別</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algn="l" eaLnBrk="0" hangingPunct="0">
                        <a:spcBef>
                          <a:spcPct val="20000"/>
                        </a:spcBef>
                        <a:buClr>
                          <a:schemeClr val="accent1"/>
                        </a:buClr>
                        <a:buFont typeface="Wingdings" pitchFamily="2" charset="2"/>
                        <a:defRPr sz="2400">
                          <a:solidFill>
                            <a:schemeClr val="tx1"/>
                          </a:solidFill>
                          <a:latin typeface="Arial" charset="0"/>
                        </a:defRPr>
                      </a:lvl2pPr>
                      <a:lvl3pPr marL="1143000" indent="-228600" algn="l" eaLnBrk="0" hangingPunct="0">
                        <a:spcBef>
                          <a:spcPct val="20000"/>
                        </a:spcBef>
                        <a:buClr>
                          <a:schemeClr val="tx1"/>
                        </a:buClr>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承辦學校</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r>
              <a:tr h="850221">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algn="l" eaLnBrk="0" hangingPunct="0">
                        <a:spcBef>
                          <a:spcPct val="20000"/>
                        </a:spcBef>
                        <a:buClr>
                          <a:schemeClr val="accent1"/>
                        </a:buClr>
                        <a:buFont typeface="Wingdings" pitchFamily="2" charset="2"/>
                        <a:defRPr sz="2400">
                          <a:solidFill>
                            <a:schemeClr val="tx1"/>
                          </a:solidFill>
                          <a:latin typeface="Arial" charset="0"/>
                        </a:defRPr>
                      </a:lvl2pPr>
                      <a:lvl3pPr marL="1143000" indent="-228600" algn="l" eaLnBrk="0" hangingPunct="0">
                        <a:spcBef>
                          <a:spcPct val="20000"/>
                        </a:spcBef>
                        <a:buClr>
                          <a:schemeClr val="tx1"/>
                        </a:buClr>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solidFill>
                      <a:srgbClr val="FFFF66"/>
                    </a:solidFill>
                  </a:tcPr>
                </a:tc>
                <a:tc>
                  <a:txBody>
                    <a:bodyPr/>
                    <a:lstStyle>
                      <a:lvl1pPr algn="l"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algn="l" eaLnBrk="0" hangingPunct="0">
                        <a:spcBef>
                          <a:spcPct val="20000"/>
                        </a:spcBef>
                        <a:buClr>
                          <a:schemeClr val="accent1"/>
                        </a:buClr>
                        <a:buFont typeface="Wingdings" pitchFamily="2" charset="2"/>
                        <a:defRPr sz="2400">
                          <a:solidFill>
                            <a:schemeClr val="tx1"/>
                          </a:solidFill>
                          <a:latin typeface="Arial" charset="0"/>
                        </a:defRPr>
                      </a:lvl2pPr>
                      <a:lvl3pPr marL="1143000" indent="-228600" algn="l" eaLnBrk="0" hangingPunct="0">
                        <a:spcBef>
                          <a:spcPct val="20000"/>
                        </a:spcBef>
                        <a:buClr>
                          <a:schemeClr val="tx1"/>
                        </a:buClr>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桃園市立南崁高中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solidFill>
                      <a:srgbClr val="FFFF66"/>
                    </a:solidFill>
                  </a:tcPr>
                </a:tc>
              </a:tr>
              <a:tr h="8502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臺北市立中正高中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r>
              <a:tr h="8502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新北市立新莊高中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solidFill>
                      <a:srgbClr val="FFFF66"/>
                    </a:solidFill>
                  </a:tcPr>
                </a:tc>
              </a:tr>
              <a:tr h="8502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戲劇班</a:t>
                      </a: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臺北市立復興高中</a:t>
                      </a:r>
                      <a:r>
                        <a:rPr kumimoji="0" lang="en-US" altLang="zh-TW"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全國唯一</a:t>
                      </a:r>
                      <a:r>
                        <a:rPr kumimoji="0" lang="en-US" altLang="zh-TW"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rPr>
                        <a:t>)</a:t>
                      </a:r>
                      <a:endParaRPr kumimoji="0" lang="zh-TW" altLang="en-US" sz="2800" b="1" i="0" u="none" strike="noStrike" cap="none" normalizeH="0" baseline="0" dirty="0" smtClean="0">
                        <a:ln>
                          <a:noFill/>
                        </a:ln>
                        <a:solidFill>
                          <a:srgbClr val="0000FF"/>
                        </a:solidFill>
                        <a:effectLst/>
                        <a:latin typeface="微軟正黑體" panose="020B0604030504040204" pitchFamily="34" charset="-120"/>
                        <a:ea typeface="微軟正黑體" panose="020B0604030504040204" pitchFamily="34" charset="-120"/>
                        <a:cs typeface="Times New Roman" pitchFamily="18" charset="0"/>
                      </a:endParaRPr>
                    </a:p>
                  </a:txBody>
                  <a:tcPr marL="91434" marR="91434" marT="45730" marB="4573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6061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1116013" y="1628800"/>
            <a:ext cx="7543800" cy="4484712"/>
          </a:xfrm>
        </p:spPr>
        <p:txBody>
          <a:bodyPr>
            <a:noAutofit/>
          </a:bodyPr>
          <a:lstStyle/>
          <a:p>
            <a:pPr marL="0" indent="0">
              <a:buFont typeface="Arial" pitchFamily="34" charset="0"/>
              <a:buNone/>
            </a:pPr>
            <a:r>
              <a:rPr altLang="en-US" sz="4400" dirty="0" err="1" smtClean="0">
                <a:solidFill>
                  <a:srgbClr val="000000"/>
                </a:solidFill>
                <a:latin typeface="微軟正黑體" panose="020B0604030504040204" pitchFamily="34" charset="-120"/>
                <a:ea typeface="微軟正黑體" panose="020B0604030504040204" pitchFamily="34" charset="-120"/>
              </a:rPr>
              <a:t>體育班辦理特色招生甄選入學，係依術科測驗分數作為入學依據</a:t>
            </a:r>
            <a:r>
              <a:rPr altLang="en-US" dirty="0" smtClean="0">
                <a:solidFill>
                  <a:srgbClr val="000000"/>
                </a:solidFill>
                <a:latin typeface="微軟正黑體" panose="020B0604030504040204" pitchFamily="34" charset="-120"/>
                <a:ea typeface="微軟正黑體" panose="020B0604030504040204" pitchFamily="34" charset="-120"/>
              </a:rPr>
              <a:t>。</a:t>
            </a:r>
            <a:endParaRPr lang="en-US" altLang="en-US" dirty="0" smtClean="0">
              <a:solidFill>
                <a:srgbClr val="000000"/>
              </a:solidFill>
              <a:latin typeface="微軟正黑體" panose="020B0604030504040204" pitchFamily="34" charset="-120"/>
              <a:ea typeface="微軟正黑體" panose="020B0604030504040204" pitchFamily="34" charset="-120"/>
            </a:endParaRPr>
          </a:p>
        </p:txBody>
      </p:sp>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548680"/>
            <a:ext cx="6499225"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24710"/>
                  </a:outerShdw>
                </a:effectLst>
              </a14:hiddenEffects>
            </a:ext>
          </a:extLst>
        </p:spPr>
      </p:pic>
    </p:spTree>
    <p:extLst>
      <p:ext uri="{BB962C8B-B14F-4D97-AF65-F5344CB8AC3E}">
        <p14:creationId xmlns:p14="http://schemas.microsoft.com/office/powerpoint/2010/main" val="319297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452755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sp>
        <p:nvSpPr>
          <p:cNvPr id="73733" name="Rectangle 92"/>
          <p:cNvSpPr>
            <a:spLocks noChangeArrowheads="1"/>
          </p:cNvSpPr>
          <p:nvPr/>
        </p:nvSpPr>
        <p:spPr bwMode="auto">
          <a:xfrm>
            <a:off x="755650" y="1123950"/>
            <a:ext cx="8424863" cy="73025"/>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sp>
        <p:nvSpPr>
          <p:cNvPr id="39" name="手繪多邊形 38"/>
          <p:cNvSpPr/>
          <p:nvPr/>
        </p:nvSpPr>
        <p:spPr bwMode="auto">
          <a:xfrm>
            <a:off x="1403350" y="1700213"/>
            <a:ext cx="2736850"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r>
              <a:rPr lang="zh-TW" altLang="en-US" sz="2600" b="1" dirty="0"/>
              <a:t>招生種類及名額</a:t>
            </a:r>
          </a:p>
        </p:txBody>
      </p:sp>
      <p:sp>
        <p:nvSpPr>
          <p:cNvPr id="40" name="手繪多邊形 39"/>
          <p:cNvSpPr/>
          <p:nvPr/>
        </p:nvSpPr>
        <p:spPr bwMode="auto">
          <a:xfrm>
            <a:off x="1403350" y="2420938"/>
            <a:ext cx="2736850"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dirty="0"/>
              <a:t>1.104</a:t>
            </a:r>
            <a:r>
              <a:rPr lang="zh-TW" altLang="en-US" dirty="0"/>
              <a:t>學年度計有</a:t>
            </a:r>
            <a:endParaRPr lang="en-US" altLang="zh-TW" dirty="0"/>
          </a:p>
          <a:p>
            <a:pPr marL="0" lvl="1" defTabSz="1289050">
              <a:lnSpc>
                <a:spcPts val="3000"/>
              </a:lnSpc>
              <a:spcAft>
                <a:spcPts val="0"/>
              </a:spcAft>
              <a:defRPr/>
            </a:pPr>
            <a:r>
              <a:rPr lang="zh-TW" altLang="en-US" dirty="0"/>
              <a:t>   </a:t>
            </a:r>
            <a:r>
              <a:rPr lang="en-US" altLang="zh-TW" dirty="0">
                <a:solidFill>
                  <a:srgbClr val="FF0000"/>
                </a:solidFill>
              </a:rPr>
              <a:t>133</a:t>
            </a:r>
            <a:r>
              <a:rPr lang="zh-TW" altLang="en-US" dirty="0">
                <a:solidFill>
                  <a:srgbClr val="FF0000"/>
                </a:solidFill>
              </a:rPr>
              <a:t>校</a:t>
            </a:r>
            <a:r>
              <a:rPr lang="zh-TW" altLang="en-US" dirty="0"/>
              <a:t>辦理，招</a:t>
            </a:r>
            <a:endParaRPr lang="en-US" altLang="zh-TW" dirty="0"/>
          </a:p>
          <a:p>
            <a:pPr marL="0" lvl="1" defTabSz="1289050">
              <a:lnSpc>
                <a:spcPts val="3000"/>
              </a:lnSpc>
              <a:spcAft>
                <a:spcPts val="0"/>
              </a:spcAft>
              <a:defRPr/>
            </a:pPr>
            <a:r>
              <a:rPr lang="zh-TW" altLang="en-US" dirty="0"/>
              <a:t>   生班級數計</a:t>
            </a:r>
            <a:r>
              <a:rPr lang="en-US" altLang="zh-TW" dirty="0">
                <a:solidFill>
                  <a:srgbClr val="FF0000"/>
                </a:solidFill>
              </a:rPr>
              <a:t>143</a:t>
            </a:r>
          </a:p>
          <a:p>
            <a:pPr marL="0" lvl="1" defTabSz="1289050">
              <a:lnSpc>
                <a:spcPts val="3000"/>
              </a:lnSpc>
              <a:spcAft>
                <a:spcPts val="0"/>
              </a:spcAft>
              <a:defRPr/>
            </a:pPr>
            <a:r>
              <a:rPr lang="zh-TW" altLang="en-US" dirty="0">
                <a:solidFill>
                  <a:srgbClr val="FF0000"/>
                </a:solidFill>
              </a:rPr>
              <a:t>   班</a:t>
            </a:r>
            <a:r>
              <a:rPr lang="zh-TW" altLang="en-US" dirty="0"/>
              <a:t>，招生名額共</a:t>
            </a:r>
            <a:endParaRPr lang="en-US" altLang="zh-TW" dirty="0"/>
          </a:p>
          <a:p>
            <a:pPr marL="0" lvl="1" defTabSz="1289050">
              <a:lnSpc>
                <a:spcPts val="3000"/>
              </a:lnSpc>
              <a:spcAft>
                <a:spcPts val="0"/>
              </a:spcAft>
              <a:defRPr/>
            </a:pPr>
            <a:r>
              <a:rPr lang="zh-TW" altLang="en-US" dirty="0">
                <a:solidFill>
                  <a:srgbClr val="FF0000"/>
                </a:solidFill>
              </a:rPr>
              <a:t>   </a:t>
            </a:r>
            <a:r>
              <a:rPr lang="en-US" altLang="zh-TW" dirty="0">
                <a:solidFill>
                  <a:srgbClr val="FF0000"/>
                </a:solidFill>
              </a:rPr>
              <a:t>4,672</a:t>
            </a:r>
            <a:r>
              <a:rPr lang="zh-TW" altLang="en-US" dirty="0">
                <a:solidFill>
                  <a:srgbClr val="FF0000"/>
                </a:solidFill>
              </a:rPr>
              <a:t>名</a:t>
            </a:r>
            <a:r>
              <a:rPr lang="zh-TW" altLang="en-US" dirty="0" smtClean="0"/>
              <a:t>。</a:t>
            </a:r>
          </a:p>
          <a:p>
            <a:pPr marL="0" lvl="1" defTabSz="1289050">
              <a:lnSpc>
                <a:spcPts val="3000"/>
              </a:lnSpc>
              <a:spcAft>
                <a:spcPts val="0"/>
              </a:spcAft>
              <a:defRPr/>
            </a:pPr>
            <a:r>
              <a:rPr lang="en-US" altLang="zh-TW" dirty="0" smtClean="0"/>
              <a:t>2.</a:t>
            </a:r>
            <a:r>
              <a:rPr lang="zh-TW" altLang="en-US" dirty="0" smtClean="0"/>
              <a:t>各校招生名額公布於國教署網站電子公告欄。</a:t>
            </a:r>
          </a:p>
          <a:p>
            <a:pPr marL="285750" lvl="1" indent="-285750" defTabSz="1289050">
              <a:lnSpc>
                <a:spcPct val="90000"/>
              </a:lnSpc>
              <a:spcAft>
                <a:spcPct val="15000"/>
              </a:spcAft>
              <a:buFontTx/>
              <a:buChar char="••"/>
              <a:defRPr/>
            </a:pPr>
            <a:endParaRPr lang="zh-TW" altLang="en-US" dirty="0"/>
          </a:p>
        </p:txBody>
      </p:sp>
      <p:grpSp>
        <p:nvGrpSpPr>
          <p:cNvPr id="73736" name="群組 3"/>
          <p:cNvGrpSpPr>
            <a:grpSpLocks/>
          </p:cNvGrpSpPr>
          <p:nvPr/>
        </p:nvGrpSpPr>
        <p:grpSpPr bwMode="auto">
          <a:xfrm>
            <a:off x="4171950" y="1698625"/>
            <a:ext cx="2876550" cy="4106863"/>
            <a:chOff x="1613324" y="2376765"/>
            <a:chExt cx="2001508" cy="3077303"/>
          </a:xfrm>
        </p:grpSpPr>
        <p:sp>
          <p:nvSpPr>
            <p:cNvPr id="42" name="手繪多邊形 41"/>
            <p:cNvSpPr/>
            <p:nvPr/>
          </p:nvSpPr>
          <p:spPr>
            <a:xfrm>
              <a:off x="1613324" y="2376765"/>
              <a:ext cx="979767" cy="51982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918000"/>
              <a:ext cx="979767"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latin typeface="微軟正黑體" panose="020B0604030504040204" pitchFamily="34" charset="-120"/>
                  <a:ea typeface="微軟正黑體" panose="020B0604030504040204" pitchFamily="34" charset="-120"/>
                </a:rPr>
                <a:t>不受就學區限制，學生</a:t>
              </a:r>
              <a:r>
                <a:rPr lang="zh-TW" altLang="en-US" sz="2600" dirty="0">
                  <a:solidFill>
                    <a:srgbClr val="FF0000"/>
                  </a:solidFill>
                  <a:latin typeface="微軟正黑體" panose="020B0604030504040204" pitchFamily="34" charset="-120"/>
                  <a:ea typeface="微軟正黑體" panose="020B0604030504040204" pitchFamily="34" charset="-120"/>
                </a:rPr>
                <a:t>得跨區報考</a:t>
              </a:r>
              <a:endParaRPr lang="zh-TW" altLang="en-US" sz="2600" dirty="0">
                <a:latin typeface="微軟正黑體" panose="020B0604030504040204" pitchFamily="34" charset="-120"/>
                <a:ea typeface="微軟正黑體" panose="020B0604030504040204" pitchFamily="34" charset="-120"/>
              </a:endParaRPr>
            </a:p>
          </p:txBody>
        </p:sp>
        <p:sp>
          <p:nvSpPr>
            <p:cNvPr id="44" name="手繪多邊形 43"/>
            <p:cNvSpPr/>
            <p:nvPr/>
          </p:nvSpPr>
          <p:spPr>
            <a:xfrm>
              <a:off x="2617392" y="2389850"/>
              <a:ext cx="991917" cy="51863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612974" y="2918000"/>
              <a:ext cx="1001858"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t>學校得採</a:t>
              </a:r>
              <a:r>
                <a:rPr lang="zh-TW" altLang="en-US" sz="2600" dirty="0">
                  <a:solidFill>
                    <a:srgbClr val="FF0000"/>
                  </a:solidFill>
                </a:rPr>
                <a:t>獨立</a:t>
              </a:r>
              <a:r>
                <a:rPr lang="zh-TW" altLang="en-US" sz="2600" dirty="0"/>
                <a:t>或</a:t>
              </a:r>
              <a:r>
                <a:rPr lang="zh-TW" altLang="en-US" sz="2600" dirty="0">
                  <a:solidFill>
                    <a:srgbClr val="FF0000"/>
                  </a:solidFill>
                </a:rPr>
                <a:t>聯合</a:t>
              </a:r>
              <a:r>
                <a:rPr lang="zh-TW" altLang="en-US" sz="2600" dirty="0">
                  <a:solidFill>
                    <a:schemeClr val="tx1"/>
                  </a:solidFill>
                </a:rPr>
                <a:t>招生</a:t>
              </a:r>
              <a:r>
                <a:rPr lang="zh-TW" altLang="en-US" sz="2600" dirty="0"/>
                <a:t>方式為之</a:t>
              </a:r>
            </a:p>
          </p:txBody>
        </p:sp>
      </p:grpSp>
      <p:sp>
        <p:nvSpPr>
          <p:cNvPr id="46" name="矩形 45"/>
          <p:cNvSpPr/>
          <p:nvPr/>
        </p:nvSpPr>
        <p:spPr>
          <a:xfrm>
            <a:off x="4133850" y="1773238"/>
            <a:ext cx="1518364" cy="524759"/>
          </a:xfrm>
          <a:prstGeom prst="rect">
            <a:avLst/>
          </a:prstGeom>
        </p:spPr>
        <p:txBody>
          <a:bodyPr wrap="none">
            <a:spAutoFit/>
          </a:bodyPr>
          <a:lstStyle/>
          <a:p>
            <a:pPr>
              <a:lnSpc>
                <a:spcPts val="3700"/>
              </a:lnSpc>
              <a:defRPr/>
            </a:pPr>
            <a:r>
              <a:rPr lang="zh-TW" altLang="zh-TW" sz="2600" b="1" kern="0" dirty="0">
                <a:solidFill>
                  <a:schemeClr val="bg1"/>
                </a:solidFill>
                <a:latin typeface="微軟正黑體" panose="020B0604030504040204" pitchFamily="34" charset="-120"/>
                <a:ea typeface="微軟正黑體" panose="020B0604030504040204" pitchFamily="34" charset="-120"/>
              </a:rPr>
              <a:t>招生範圍</a:t>
            </a:r>
            <a:endParaRPr lang="en-US" altLang="zh-TW" sz="2600" b="1" kern="0" dirty="0">
              <a:solidFill>
                <a:schemeClr val="bg1"/>
              </a:solidFill>
              <a:latin typeface="微軟正黑體" panose="020B0604030504040204" pitchFamily="34" charset="-120"/>
              <a:ea typeface="微軟正黑體" panose="020B0604030504040204" pitchFamily="34" charset="-120"/>
            </a:endParaRPr>
          </a:p>
        </p:txBody>
      </p:sp>
      <p:sp>
        <p:nvSpPr>
          <p:cNvPr id="47" name="矩形 46"/>
          <p:cNvSpPr/>
          <p:nvPr/>
        </p:nvSpPr>
        <p:spPr>
          <a:xfrm>
            <a:off x="5651500" y="1814513"/>
            <a:ext cx="1133644" cy="369332"/>
          </a:xfrm>
          <a:prstGeom prst="rect">
            <a:avLst/>
          </a:prstGeom>
        </p:spPr>
        <p:txBody>
          <a:bodyPr wrap="none">
            <a:spAutoFit/>
          </a:bodyPr>
          <a:lstStyle/>
          <a:p>
            <a:pPr>
              <a:defRPr/>
            </a:pPr>
            <a:r>
              <a:rPr lang="zh-TW" altLang="zh-TW" b="1" kern="0" dirty="0">
                <a:solidFill>
                  <a:schemeClr val="bg1"/>
                </a:solidFill>
                <a:latin typeface="微軟正黑體" panose="020B0604030504040204" pitchFamily="34" charset="-120"/>
                <a:ea typeface="微軟正黑體" panose="020B0604030504040204" pitchFamily="34" charset="-120"/>
              </a:rPr>
              <a:t>招生方式</a:t>
            </a:r>
            <a:endParaRPr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16" name="手繪多邊形 15"/>
          <p:cNvSpPr/>
          <p:nvPr/>
        </p:nvSpPr>
        <p:spPr bwMode="auto">
          <a:xfrm>
            <a:off x="7092950" y="1716088"/>
            <a:ext cx="1423988" cy="69215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accent6">
              <a:lumMod val="75000"/>
            </a:schemeClr>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b="1" dirty="0">
              <a:solidFill>
                <a:schemeClr val="bg1"/>
              </a:solidFill>
            </a:endParaRPr>
          </a:p>
        </p:txBody>
      </p:sp>
      <p:sp>
        <p:nvSpPr>
          <p:cNvPr id="17" name="手繪多邊形 16"/>
          <p:cNvSpPr/>
          <p:nvPr/>
        </p:nvSpPr>
        <p:spPr bwMode="auto">
          <a:xfrm>
            <a:off x="7092950" y="2435225"/>
            <a:ext cx="1423988"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600" dirty="0"/>
              <a:t>依</a:t>
            </a:r>
            <a:r>
              <a:rPr lang="zh-TW" altLang="en-US" sz="2600" dirty="0">
                <a:solidFill>
                  <a:srgbClr val="FF0000"/>
                </a:solidFill>
              </a:rPr>
              <a:t>術科測驗</a:t>
            </a:r>
            <a:r>
              <a:rPr lang="zh-TW" altLang="en-US" sz="2600" dirty="0"/>
              <a:t>分數為錄取依據</a:t>
            </a:r>
          </a:p>
        </p:txBody>
      </p:sp>
      <p:sp>
        <p:nvSpPr>
          <p:cNvPr id="18" name="矩形 17"/>
          <p:cNvSpPr/>
          <p:nvPr/>
        </p:nvSpPr>
        <p:spPr>
          <a:xfrm>
            <a:off x="7092950" y="1839913"/>
            <a:ext cx="1133644" cy="369332"/>
          </a:xfrm>
          <a:prstGeom prst="rect">
            <a:avLst/>
          </a:prstGeom>
        </p:spPr>
        <p:txBody>
          <a:bodyPr wrap="none">
            <a:spAutoFit/>
          </a:bodyPr>
          <a:lstStyle/>
          <a:p>
            <a:pPr>
              <a:defRPr/>
            </a:pPr>
            <a:r>
              <a:rPr lang="zh-TW" altLang="en-US" b="1" kern="0" dirty="0">
                <a:solidFill>
                  <a:schemeClr val="bg1"/>
                </a:solidFill>
                <a:latin typeface="微軟正黑體" panose="020B0604030504040204" pitchFamily="34" charset="-120"/>
                <a:ea typeface="微軟正黑體" panose="020B0604030504040204" pitchFamily="34" charset="-120"/>
              </a:rPr>
              <a:t>錄取依據</a:t>
            </a:r>
            <a:endParaRPr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73742" name="標題 1"/>
          <p:cNvSpPr txBox="1">
            <a:spLocks/>
          </p:cNvSpPr>
          <p:nvPr/>
        </p:nvSpPr>
        <p:spPr bwMode="auto">
          <a:xfrm>
            <a:off x="1789113" y="260350"/>
            <a:ext cx="6172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39775" indent="-282575">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nSpc>
                <a:spcPct val="90000"/>
              </a:lnSpc>
              <a:spcBef>
                <a:spcPct val="0"/>
              </a:spcBef>
              <a:buFontTx/>
              <a:buNone/>
            </a:pPr>
            <a:r>
              <a:rPr kumimoji="0" lang="zh-TW" altLang="en-US" sz="3600">
                <a:solidFill>
                  <a:srgbClr val="C00000"/>
                </a:solidFill>
                <a:latin typeface="微軟正黑體" panose="020B0604030504040204" pitchFamily="34" charset="-120"/>
                <a:ea typeface="微軟正黑體" panose="020B0604030504040204" pitchFamily="34" charset="-120"/>
              </a:rPr>
              <a:t>特色招生甄選入學 </a:t>
            </a:r>
            <a:r>
              <a:rPr kumimoji="0" lang="en-US" altLang="zh-TW" sz="3600">
                <a:solidFill>
                  <a:srgbClr val="C00000"/>
                </a:solidFill>
                <a:latin typeface="微軟正黑體" panose="020B0604030504040204" pitchFamily="34" charset="-120"/>
                <a:ea typeface="微軟正黑體" panose="020B0604030504040204" pitchFamily="34" charset="-120"/>
              </a:rPr>
              <a:t>---</a:t>
            </a:r>
            <a:r>
              <a:rPr kumimoji="0" lang="zh-TW" altLang="en-US" sz="3600">
                <a:solidFill>
                  <a:srgbClr val="C00000"/>
                </a:solidFill>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946376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sp>
        <p:nvSpPr>
          <p:cNvPr id="74756" name="Rectangle 92"/>
          <p:cNvSpPr>
            <a:spLocks noChangeArrowheads="1"/>
          </p:cNvSpPr>
          <p:nvPr/>
        </p:nvSpPr>
        <p:spPr bwMode="auto">
          <a:xfrm>
            <a:off x="684213" y="1123950"/>
            <a:ext cx="8424862" cy="73025"/>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pic>
        <p:nvPicPr>
          <p:cNvPr id="7475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598988"/>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手繪多邊形 38"/>
          <p:cNvSpPr/>
          <p:nvPr/>
        </p:nvSpPr>
        <p:spPr bwMode="auto">
          <a:xfrm>
            <a:off x="1257300" y="1700213"/>
            <a:ext cx="2882900"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en-US" altLang="zh-TW" sz="2400" b="1" dirty="0" smtClean="0"/>
              <a:t>106</a:t>
            </a:r>
            <a:r>
              <a:rPr lang="zh-TW" altLang="en-US" sz="2400" b="1" dirty="0" smtClean="0"/>
              <a:t>年</a:t>
            </a:r>
            <a:r>
              <a:rPr lang="zh-TW" altLang="en-US" sz="2400" b="1" dirty="0"/>
              <a:t>重要日程</a:t>
            </a:r>
            <a:endParaRPr lang="en-US" altLang="zh-TW" sz="2400" b="1" dirty="0"/>
          </a:p>
        </p:txBody>
      </p:sp>
      <p:sp>
        <p:nvSpPr>
          <p:cNvPr id="40" name="手繪多邊形 39"/>
          <p:cNvSpPr/>
          <p:nvPr/>
        </p:nvSpPr>
        <p:spPr bwMode="auto">
          <a:xfrm>
            <a:off x="1257300" y="2420938"/>
            <a:ext cx="2882900"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sz="2000" dirty="0">
                <a:solidFill>
                  <a:schemeClr val="tx2"/>
                </a:solidFill>
              </a:rPr>
              <a:t>1.</a:t>
            </a:r>
            <a:r>
              <a:rPr lang="zh-TW" altLang="en-US" sz="2000" dirty="0">
                <a:solidFill>
                  <a:schemeClr val="tx2"/>
                </a:solidFill>
              </a:rPr>
              <a:t>術科測驗報名：</a:t>
            </a:r>
            <a:endParaRPr lang="en-US" altLang="zh-TW" sz="2000" dirty="0">
              <a:solidFill>
                <a:schemeClr val="tx2"/>
              </a:solidFill>
            </a:endParaRPr>
          </a:p>
          <a:p>
            <a:pPr marL="0" lvl="1" defTabSz="1289050">
              <a:lnSpc>
                <a:spcPts val="3000"/>
              </a:lnSpc>
              <a:spcAft>
                <a:spcPts val="0"/>
              </a:spcAft>
              <a:defRPr/>
            </a:pPr>
            <a:r>
              <a:rPr lang="zh-TW" altLang="en-US" sz="2000" dirty="0">
                <a:solidFill>
                  <a:schemeClr val="tx2"/>
                </a:solidFill>
              </a:rPr>
              <a:t>   </a:t>
            </a:r>
            <a:r>
              <a:rPr lang="en-US" altLang="zh-TW" sz="2000" dirty="0" smtClean="0">
                <a:solidFill>
                  <a:schemeClr val="tx2"/>
                </a:solidFill>
              </a:rPr>
              <a:t>106</a:t>
            </a:r>
            <a:r>
              <a:rPr lang="zh-TW" altLang="en-US" sz="2000" dirty="0" smtClean="0">
                <a:solidFill>
                  <a:schemeClr val="tx2"/>
                </a:solidFill>
              </a:rPr>
              <a:t>年</a:t>
            </a:r>
            <a:r>
              <a:rPr lang="en-US" altLang="zh-TW" sz="2000" dirty="0">
                <a:solidFill>
                  <a:schemeClr val="tx2"/>
                </a:solidFill>
              </a:rPr>
              <a:t>5</a:t>
            </a:r>
            <a:r>
              <a:rPr lang="zh-TW" altLang="en-US" sz="2000" dirty="0" smtClean="0">
                <a:solidFill>
                  <a:schemeClr val="tx2"/>
                </a:solidFill>
              </a:rPr>
              <a:t>月</a:t>
            </a:r>
            <a:r>
              <a:rPr lang="en-US" altLang="zh-TW" sz="2000" dirty="0" smtClean="0">
                <a:solidFill>
                  <a:schemeClr val="tx2"/>
                </a:solidFill>
              </a:rPr>
              <a:t>1</a:t>
            </a:r>
            <a:r>
              <a:rPr lang="zh-TW" altLang="en-US" sz="2000" dirty="0" smtClean="0">
                <a:solidFill>
                  <a:schemeClr val="tx2"/>
                </a:solidFill>
              </a:rPr>
              <a:t>日至</a:t>
            </a:r>
            <a:r>
              <a:rPr lang="en-US" altLang="zh-TW" sz="2000" dirty="0" smtClean="0">
                <a:solidFill>
                  <a:schemeClr val="tx2"/>
                </a:solidFill>
              </a:rPr>
              <a:t>3</a:t>
            </a:r>
            <a:r>
              <a:rPr lang="zh-TW" altLang="en-US" sz="2000" dirty="0" smtClean="0">
                <a:solidFill>
                  <a:schemeClr val="tx2"/>
                </a:solidFill>
              </a:rPr>
              <a:t>日</a:t>
            </a:r>
            <a:endParaRPr lang="zh-TW" altLang="en-US" sz="2000" dirty="0">
              <a:solidFill>
                <a:schemeClr val="tx2"/>
              </a:solidFill>
            </a:endParaRPr>
          </a:p>
          <a:p>
            <a:pPr marL="0" lvl="1" defTabSz="1289050">
              <a:lnSpc>
                <a:spcPts val="3000"/>
              </a:lnSpc>
              <a:spcAft>
                <a:spcPts val="0"/>
              </a:spcAft>
              <a:defRPr/>
            </a:pPr>
            <a:r>
              <a:rPr lang="en-US" altLang="zh-TW" sz="2000" dirty="0">
                <a:solidFill>
                  <a:schemeClr val="tx2"/>
                </a:solidFill>
              </a:rPr>
              <a:t>2.</a:t>
            </a:r>
            <a:r>
              <a:rPr lang="zh-TW" altLang="en-US" sz="2000" dirty="0">
                <a:solidFill>
                  <a:schemeClr val="tx2"/>
                </a:solidFill>
              </a:rPr>
              <a:t>術科測驗：</a:t>
            </a:r>
            <a:endParaRPr lang="en-US" altLang="zh-TW" sz="2000" dirty="0">
              <a:solidFill>
                <a:schemeClr val="tx2"/>
              </a:solidFill>
            </a:endParaRPr>
          </a:p>
          <a:p>
            <a:pPr marL="0" lvl="1" defTabSz="1289050">
              <a:lnSpc>
                <a:spcPts val="3000"/>
              </a:lnSpc>
              <a:spcAft>
                <a:spcPts val="0"/>
              </a:spcAft>
              <a:defRPr/>
            </a:pPr>
            <a:r>
              <a:rPr lang="zh-TW" altLang="en-US" sz="2000" dirty="0">
                <a:solidFill>
                  <a:schemeClr val="tx2"/>
                </a:solidFill>
              </a:rPr>
              <a:t>   </a:t>
            </a:r>
            <a:r>
              <a:rPr lang="en-US" altLang="zh-TW" sz="2000" dirty="0" smtClean="0">
                <a:solidFill>
                  <a:schemeClr val="tx2"/>
                </a:solidFill>
              </a:rPr>
              <a:t>106</a:t>
            </a:r>
            <a:r>
              <a:rPr lang="zh-TW" altLang="en-US" sz="2000" dirty="0" smtClean="0">
                <a:solidFill>
                  <a:schemeClr val="tx2"/>
                </a:solidFill>
              </a:rPr>
              <a:t>年</a:t>
            </a:r>
            <a:r>
              <a:rPr lang="en-US" altLang="zh-TW" sz="2000" dirty="0">
                <a:solidFill>
                  <a:schemeClr val="tx2"/>
                </a:solidFill>
              </a:rPr>
              <a:t>5</a:t>
            </a:r>
            <a:r>
              <a:rPr lang="zh-TW" altLang="en-US" sz="2000" dirty="0" smtClean="0">
                <a:solidFill>
                  <a:schemeClr val="tx2"/>
                </a:solidFill>
              </a:rPr>
              <a:t>月</a:t>
            </a:r>
            <a:r>
              <a:rPr lang="en-US" altLang="zh-TW" sz="2000" dirty="0" smtClean="0">
                <a:solidFill>
                  <a:schemeClr val="tx2"/>
                </a:solidFill>
              </a:rPr>
              <a:t>6</a:t>
            </a:r>
            <a:r>
              <a:rPr lang="zh-TW" altLang="en-US" sz="2000" dirty="0" smtClean="0">
                <a:solidFill>
                  <a:schemeClr val="tx2"/>
                </a:solidFill>
              </a:rPr>
              <a:t>日</a:t>
            </a:r>
            <a:endParaRPr lang="zh-TW" altLang="en-US" sz="2000" dirty="0">
              <a:solidFill>
                <a:schemeClr val="tx2"/>
              </a:solidFill>
            </a:endParaRPr>
          </a:p>
          <a:p>
            <a:pPr marL="0" lvl="1" defTabSz="1289050">
              <a:lnSpc>
                <a:spcPts val="3000"/>
              </a:lnSpc>
              <a:spcAft>
                <a:spcPts val="0"/>
              </a:spcAft>
              <a:defRPr/>
            </a:pPr>
            <a:r>
              <a:rPr lang="en-US" altLang="zh-TW" sz="2000" dirty="0">
                <a:solidFill>
                  <a:schemeClr val="tx2"/>
                </a:solidFill>
              </a:rPr>
              <a:t>3.</a:t>
            </a:r>
            <a:r>
              <a:rPr lang="zh-TW" altLang="en-US" sz="2000" dirty="0">
                <a:solidFill>
                  <a:schemeClr val="tx2"/>
                </a:solidFill>
              </a:rPr>
              <a:t>放榜：</a:t>
            </a:r>
            <a:r>
              <a:rPr lang="en-US" altLang="zh-TW" sz="2000" dirty="0" smtClean="0">
                <a:solidFill>
                  <a:schemeClr val="tx2"/>
                </a:solidFill>
              </a:rPr>
              <a:t>106</a:t>
            </a:r>
            <a:r>
              <a:rPr lang="zh-TW" altLang="en-US" sz="2000" dirty="0" smtClean="0">
                <a:solidFill>
                  <a:schemeClr val="tx2"/>
                </a:solidFill>
              </a:rPr>
              <a:t>年</a:t>
            </a:r>
            <a:r>
              <a:rPr lang="en-US" altLang="zh-TW" sz="2000" dirty="0" smtClean="0">
                <a:solidFill>
                  <a:schemeClr val="tx2"/>
                </a:solidFill>
              </a:rPr>
              <a:t>5</a:t>
            </a:r>
            <a:r>
              <a:rPr lang="zh-TW" altLang="en-US" sz="2000" dirty="0" smtClean="0">
                <a:solidFill>
                  <a:schemeClr val="tx2"/>
                </a:solidFill>
              </a:rPr>
              <a:t>月</a:t>
            </a:r>
            <a:r>
              <a:rPr lang="en-US" altLang="zh-TW" sz="2000" dirty="0" smtClean="0">
                <a:solidFill>
                  <a:schemeClr val="tx2"/>
                </a:solidFill>
              </a:rPr>
              <a:t>8</a:t>
            </a:r>
            <a:r>
              <a:rPr lang="zh-TW" altLang="en-US" sz="2000" dirty="0" smtClean="0">
                <a:solidFill>
                  <a:schemeClr val="tx2"/>
                </a:solidFill>
              </a:rPr>
              <a:t>日</a:t>
            </a:r>
            <a:endParaRPr lang="zh-TW" altLang="en-US" sz="2000" dirty="0">
              <a:solidFill>
                <a:schemeClr val="tx2"/>
              </a:solidFill>
            </a:endParaRPr>
          </a:p>
          <a:p>
            <a:pPr marL="0" lvl="1" defTabSz="1289050">
              <a:lnSpc>
                <a:spcPts val="3000"/>
              </a:lnSpc>
              <a:spcAft>
                <a:spcPts val="0"/>
              </a:spcAft>
              <a:defRPr/>
            </a:pPr>
            <a:r>
              <a:rPr lang="en-US" altLang="zh-TW" sz="2000" dirty="0">
                <a:solidFill>
                  <a:schemeClr val="tx2"/>
                </a:solidFill>
              </a:rPr>
              <a:t>4.</a:t>
            </a:r>
            <a:r>
              <a:rPr lang="zh-TW" altLang="en-US" sz="2000" dirty="0">
                <a:solidFill>
                  <a:schemeClr val="tx2"/>
                </a:solidFill>
              </a:rPr>
              <a:t>報到：</a:t>
            </a:r>
            <a:r>
              <a:rPr lang="en-US" altLang="zh-TW" sz="2000" dirty="0" smtClean="0">
                <a:solidFill>
                  <a:schemeClr val="tx2"/>
                </a:solidFill>
              </a:rPr>
              <a:t>106</a:t>
            </a:r>
            <a:r>
              <a:rPr lang="zh-TW" altLang="en-US" sz="2000" dirty="0" smtClean="0">
                <a:solidFill>
                  <a:schemeClr val="tx2"/>
                </a:solidFill>
              </a:rPr>
              <a:t>年</a:t>
            </a:r>
            <a:r>
              <a:rPr lang="en-US" altLang="zh-TW" sz="2000" dirty="0" smtClean="0">
                <a:solidFill>
                  <a:schemeClr val="tx2"/>
                </a:solidFill>
              </a:rPr>
              <a:t>7</a:t>
            </a:r>
            <a:r>
              <a:rPr lang="zh-TW" altLang="en-US" sz="2000" dirty="0" smtClean="0">
                <a:solidFill>
                  <a:schemeClr val="tx2"/>
                </a:solidFill>
              </a:rPr>
              <a:t>月</a:t>
            </a:r>
            <a:r>
              <a:rPr lang="en-US" altLang="zh-TW" sz="2000" dirty="0" smtClean="0">
                <a:solidFill>
                  <a:schemeClr val="tx2"/>
                </a:solidFill>
              </a:rPr>
              <a:t>13</a:t>
            </a:r>
            <a:r>
              <a:rPr lang="zh-TW" altLang="en-US" sz="2000" dirty="0" smtClean="0">
                <a:solidFill>
                  <a:schemeClr val="tx2"/>
                </a:solidFill>
              </a:rPr>
              <a:t>日</a:t>
            </a:r>
            <a:endParaRPr lang="zh-TW" altLang="en-US" sz="2000" dirty="0">
              <a:solidFill>
                <a:schemeClr val="tx2"/>
              </a:solidFill>
            </a:endParaRPr>
          </a:p>
        </p:txBody>
      </p:sp>
      <p:grpSp>
        <p:nvGrpSpPr>
          <p:cNvPr id="74760" name="群組 3"/>
          <p:cNvGrpSpPr>
            <a:grpSpLocks/>
          </p:cNvGrpSpPr>
          <p:nvPr/>
        </p:nvGrpSpPr>
        <p:grpSpPr bwMode="auto">
          <a:xfrm>
            <a:off x="4171950" y="1698625"/>
            <a:ext cx="4432300" cy="4538663"/>
            <a:chOff x="1613324" y="2376765"/>
            <a:chExt cx="2001508" cy="3077303"/>
          </a:xfrm>
        </p:grpSpPr>
        <p:sp>
          <p:nvSpPr>
            <p:cNvPr id="42" name="手繪多邊形 41"/>
            <p:cNvSpPr/>
            <p:nvPr/>
          </p:nvSpPr>
          <p:spPr>
            <a:xfrm>
              <a:off x="1613324" y="2376765"/>
              <a:ext cx="979965" cy="469291"/>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866507"/>
              <a:ext cx="979965"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000" b="1" dirty="0">
                  <a:latin typeface="微軟正黑體" panose="020B0604030504040204" pitchFamily="34" charset="-120"/>
                  <a:ea typeface="微軟正黑體" panose="020B0604030504040204" pitchFamily="34" charset="-120"/>
                </a:rPr>
                <a:t>包括</a:t>
              </a:r>
              <a:r>
                <a:rPr lang="zh-TW" altLang="en-US" sz="2000" b="1" dirty="0">
                  <a:solidFill>
                    <a:srgbClr val="FF0000"/>
                  </a:solidFill>
                  <a:latin typeface="微軟正黑體" panose="020B0604030504040204" pitchFamily="34" charset="-120"/>
                  <a:ea typeface="微軟正黑體" panose="020B0604030504040204" pitchFamily="34" charset="-120"/>
                </a:rPr>
                <a:t>基礎體能</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專項技術</a:t>
              </a:r>
              <a:r>
                <a:rPr lang="zh-TW" altLang="en-US" sz="2000" b="1" dirty="0">
                  <a:latin typeface="微軟正黑體" panose="020B0604030504040204" pitchFamily="34" charset="-120"/>
                  <a:ea typeface="微軟正黑體" panose="020B0604030504040204" pitchFamily="34" charset="-120"/>
                </a:rPr>
                <a:t>及</a:t>
              </a:r>
              <a:r>
                <a:rPr lang="zh-TW" altLang="en-US" sz="2000" b="1" dirty="0">
                  <a:solidFill>
                    <a:srgbClr val="FF0000"/>
                  </a:solidFill>
                  <a:latin typeface="微軟正黑體" panose="020B0604030504040204" pitchFamily="34" charset="-120"/>
                  <a:ea typeface="微軟正黑體" panose="020B0604030504040204" pitchFamily="34" charset="-120"/>
                </a:rPr>
                <a:t>運動成就表現</a:t>
              </a:r>
              <a:r>
                <a:rPr lang="zh-TW" altLang="en-US" sz="2000" b="1" dirty="0" smtClean="0">
                  <a:latin typeface="微軟正黑體" panose="020B0604030504040204" pitchFamily="34" charset="-120"/>
                  <a:ea typeface="微軟正黑體" panose="020B0604030504040204" pitchFamily="34" charset="-120"/>
                </a:rPr>
                <a:t>等。</a:t>
              </a:r>
              <a:endParaRPr lang="en-US" altLang="zh-TW" sz="2000" b="1" dirty="0">
                <a:latin typeface="微軟正黑體" panose="020B0604030504040204" pitchFamily="34" charset="-120"/>
                <a:ea typeface="微軟正黑體" panose="020B0604030504040204" pitchFamily="34" charset="-120"/>
              </a:endParaRPr>
            </a:p>
          </p:txBody>
        </p:sp>
        <p:sp>
          <p:nvSpPr>
            <p:cNvPr id="44" name="手繪多邊形 43"/>
            <p:cNvSpPr/>
            <p:nvPr/>
          </p:nvSpPr>
          <p:spPr>
            <a:xfrm>
              <a:off x="2617663" y="2389681"/>
              <a:ext cx="992152" cy="456375"/>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612644" y="2866507"/>
              <a:ext cx="1002188"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zh-TW" sz="2300" dirty="0">
                  <a:latin typeface="微軟正黑體" panose="020B0604030504040204" pitchFamily="34" charset="-120"/>
                  <a:ea typeface="微軟正黑體" panose="020B0604030504040204" pitchFamily="34" charset="-120"/>
                </a:rPr>
                <a:t>若參加體育班術科測驗結果未獲錄取，可</a:t>
              </a:r>
              <a:r>
                <a:rPr lang="zh-TW" altLang="en-US" sz="2300" dirty="0">
                  <a:latin typeface="微軟正黑體" panose="020B0604030504040204" pitchFamily="34" charset="-120"/>
                  <a:ea typeface="微軟正黑體" panose="020B0604030504040204" pitchFamily="34" charset="-120"/>
                </a:rPr>
                <a:t>於</a:t>
              </a:r>
              <a:r>
                <a:rPr lang="zh-TW" altLang="zh-TW" sz="2300" dirty="0">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sz="2300" dirty="0">
                <a:latin typeface="微軟正黑體" panose="020B0604030504040204" pitchFamily="34" charset="-120"/>
                <a:ea typeface="微軟正黑體" panose="020B0604030504040204" pitchFamily="34" charset="-120"/>
              </a:endParaRPr>
            </a:p>
          </p:txBody>
        </p:sp>
      </p:grpSp>
      <p:sp>
        <p:nvSpPr>
          <p:cNvPr id="46" name="矩形 45"/>
          <p:cNvSpPr/>
          <p:nvPr/>
        </p:nvSpPr>
        <p:spPr>
          <a:xfrm>
            <a:off x="4133850" y="1773238"/>
            <a:ext cx="2208213" cy="566822"/>
          </a:xfrm>
          <a:prstGeom prst="rect">
            <a:avLst/>
          </a:prstGeom>
        </p:spPr>
        <p:txBody>
          <a:bodyPr>
            <a:spAutoFit/>
          </a:bodyPr>
          <a:lstStyle/>
          <a:p>
            <a:pPr>
              <a:lnSpc>
                <a:spcPts val="3700"/>
              </a:lnSpc>
              <a:defRPr/>
            </a:pPr>
            <a:r>
              <a:rPr lang="zh-TW" altLang="en-US" sz="2600" b="1" kern="0" dirty="0">
                <a:solidFill>
                  <a:schemeClr val="bg1"/>
                </a:solidFill>
                <a:latin typeface="微軟正黑體" panose="020B0604030504040204" pitchFamily="34" charset="-120"/>
                <a:ea typeface="微軟正黑體" panose="020B0604030504040204" pitchFamily="34" charset="-120"/>
              </a:rPr>
              <a:t>術科測驗內容</a:t>
            </a:r>
          </a:p>
        </p:txBody>
      </p:sp>
      <p:sp>
        <p:nvSpPr>
          <p:cNvPr id="16" name="矩形 15"/>
          <p:cNvSpPr/>
          <p:nvPr/>
        </p:nvSpPr>
        <p:spPr>
          <a:xfrm>
            <a:off x="6342063" y="1700213"/>
            <a:ext cx="2208212" cy="733425"/>
          </a:xfrm>
          <a:prstGeom prst="rect">
            <a:avLst/>
          </a:prstGeom>
        </p:spPr>
        <p:txBody>
          <a:bodyPr>
            <a:spAutoFit/>
          </a:bodyPr>
          <a:lstStyle/>
          <a:p>
            <a:pPr algn="ctr">
              <a:lnSpc>
                <a:spcPts val="2500"/>
              </a:lnSpc>
              <a:defRPr/>
            </a:pPr>
            <a:r>
              <a:rPr lang="zh-TW" altLang="en-US" sz="2400" b="1" kern="0" dirty="0">
                <a:solidFill>
                  <a:schemeClr val="bg1"/>
                </a:solidFill>
                <a:latin typeface="微軟正黑體" panose="020B0604030504040204" pitchFamily="34" charset="-120"/>
                <a:ea typeface="微軟正黑體" panose="020B0604030504040204" pitchFamily="34" charset="-120"/>
              </a:rPr>
              <a:t>未獲錄取可</a:t>
            </a:r>
            <a:endParaRPr lang="en-US" altLang="zh-TW" sz="2400" b="1" kern="0" dirty="0">
              <a:solidFill>
                <a:schemeClr val="bg1"/>
              </a:solidFill>
              <a:latin typeface="微軟正黑體" panose="020B0604030504040204" pitchFamily="34" charset="-120"/>
              <a:ea typeface="微軟正黑體" panose="020B0604030504040204" pitchFamily="34" charset="-120"/>
            </a:endParaRPr>
          </a:p>
          <a:p>
            <a:pPr>
              <a:lnSpc>
                <a:spcPts val="2500"/>
              </a:lnSpc>
              <a:defRPr/>
            </a:pPr>
            <a:r>
              <a:rPr lang="zh-TW" altLang="en-US" sz="2400" b="1" kern="0" dirty="0">
                <a:solidFill>
                  <a:schemeClr val="bg1"/>
                </a:solidFill>
                <a:latin typeface="微軟正黑體" panose="020B0604030504040204" pitchFamily="34" charset="-120"/>
                <a:ea typeface="微軟正黑體" panose="020B0604030504040204" pitchFamily="34" charset="-120"/>
              </a:rPr>
              <a:t>報名參加續招</a:t>
            </a:r>
          </a:p>
        </p:txBody>
      </p:sp>
      <p:pic>
        <p:nvPicPr>
          <p:cNvPr id="74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22250"/>
            <a:ext cx="64992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24710"/>
                  </a:outerShdw>
                </a:effectLst>
              </a14:hiddenEffects>
            </a:ext>
          </a:extLst>
        </p:spPr>
      </p:pic>
    </p:spTree>
    <p:extLst>
      <p:ext uri="{BB962C8B-B14F-4D97-AF65-F5344CB8AC3E}">
        <p14:creationId xmlns:p14="http://schemas.microsoft.com/office/powerpoint/2010/main" val="2724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03648" y="1196752"/>
            <a:ext cx="7406640" cy="1472184"/>
          </a:xfrm>
        </p:spPr>
        <p:txBody>
          <a:bodyPr>
            <a:normAutofit fontScale="90000"/>
          </a:bodyPr>
          <a:lstStyle/>
          <a:p>
            <a:r>
              <a:rPr lang="zh-TW" altLang="en-US" sz="5400" b="1" dirty="0">
                <a:solidFill>
                  <a:srgbClr val="7030A0"/>
                </a:solidFill>
                <a:latin typeface="微軟正黑體" panose="020B0604030504040204" pitchFamily="34" charset="-120"/>
              </a:rPr>
              <a:t>其他入學管道</a:t>
            </a:r>
            <a:r>
              <a:rPr lang="en-US" altLang="zh-TW" sz="5400" b="1" dirty="0">
                <a:solidFill>
                  <a:srgbClr val="7030A0"/>
                </a:solidFill>
                <a:latin typeface="微軟正黑體" panose="020B0604030504040204" pitchFamily="34" charset="-120"/>
              </a:rPr>
              <a:t/>
            </a:r>
            <a:br>
              <a:rPr lang="en-US" altLang="zh-TW" sz="5400" b="1" dirty="0">
                <a:solidFill>
                  <a:srgbClr val="7030A0"/>
                </a:solidFill>
                <a:latin typeface="微軟正黑體" panose="020B0604030504040204" pitchFamily="34" charset="-120"/>
              </a:rPr>
            </a:br>
            <a:r>
              <a:rPr lang="zh-TW" altLang="en-US" b="1" dirty="0" smtClean="0">
                <a:solidFill>
                  <a:srgbClr val="7030A0"/>
                </a:solidFill>
                <a:latin typeface="微軟正黑體" panose="020B0604030504040204" pitchFamily="34" charset="-120"/>
              </a:rPr>
              <a:t>（含特殊身份學生入學）</a:t>
            </a:r>
            <a:endParaRPr lang="zh-TW" altLang="en-US" b="1" dirty="0">
              <a:solidFill>
                <a:srgbClr val="7030A0"/>
              </a:solidFill>
              <a:latin typeface="微軟正黑體" panose="020B0604030504040204" pitchFamily="34" charset="-120"/>
            </a:endParaRPr>
          </a:p>
        </p:txBody>
      </p:sp>
    </p:spTree>
    <p:extLst>
      <p:ext uri="{BB962C8B-B14F-4D97-AF65-F5344CB8AC3E}">
        <p14:creationId xmlns:p14="http://schemas.microsoft.com/office/powerpoint/2010/main" val="6186857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rPr>
              <a:t>未</a:t>
            </a:r>
            <a:r>
              <a:rPr lang="zh-TW" altLang="en-US" dirty="0" smtClean="0">
                <a:latin typeface="微軟正黑體" panose="020B0604030504040204" pitchFamily="34" charset="-120"/>
              </a:rPr>
              <a:t>接受政府補助之私校獨招</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115616" y="1556792"/>
            <a:ext cx="7200800" cy="4022725"/>
          </a:xfrm>
        </p:spPr>
        <p:txBody>
          <a:bodyPr/>
          <a:lstStyle/>
          <a:p>
            <a:pPr marL="0" indent="0">
              <a:buFont typeface="Wingdings" pitchFamily="2" charset="2"/>
              <a:buChar char="u"/>
            </a:pPr>
            <a:r>
              <a:rPr lang="en-US" altLang="zh-TW" dirty="0" smtClean="0">
                <a:latin typeface="微軟正黑體" panose="020B0604030504040204" pitchFamily="34" charset="-120"/>
                <a:ea typeface="微軟正黑體" panose="020B0604030504040204" pitchFamily="34" charset="-120"/>
              </a:rPr>
              <a:t>106</a:t>
            </a:r>
            <a:r>
              <a:rPr lang="zh-TW" altLang="en-US" dirty="0" smtClean="0">
                <a:latin typeface="微軟正黑體" panose="020B0604030504040204" pitchFamily="34" charset="-120"/>
                <a:ea typeface="微軟正黑體" panose="020B0604030504040204" pitchFamily="34" charset="-120"/>
              </a:rPr>
              <a:t>申辦學校</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latin typeface="微軟正黑體" panose="020B0604030504040204" pitchFamily="34" charset="-120"/>
                <a:ea typeface="微軟正黑體" panose="020B0604030504040204" pitchFamily="34" charset="-120"/>
              </a:rPr>
              <a:t>東山高中、薇閣中學、復興實中、</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latin typeface="微軟正黑體" panose="020B0604030504040204" pitchFamily="34" charset="-120"/>
                <a:ea typeface="微軟正黑體" panose="020B0604030504040204" pitchFamily="34" charset="-120"/>
              </a:rPr>
              <a:t>延平中學、再興</a:t>
            </a:r>
            <a:r>
              <a:rPr lang="zh-TW" altLang="en-US" dirty="0">
                <a:latin typeface="微軟正黑體" panose="020B0604030504040204" pitchFamily="34" charset="-120"/>
              </a:rPr>
              <a:t>中學</a:t>
            </a:r>
            <a:r>
              <a:rPr lang="zh-TW" altLang="en-US" dirty="0" smtClean="0">
                <a:latin typeface="微軟正黑體" panose="020B0604030504040204" pitchFamily="34" charset="-120"/>
              </a:rPr>
              <a:t>、</a:t>
            </a:r>
            <a:r>
              <a:rPr lang="zh-TW" altLang="en-US" dirty="0">
                <a:latin typeface="微軟正黑體" panose="020B0604030504040204" pitchFamily="34" charset="-120"/>
              </a:rPr>
              <a:t>奎</a:t>
            </a:r>
            <a:r>
              <a:rPr lang="zh-TW" altLang="en-US" dirty="0" smtClean="0">
                <a:latin typeface="微軟正黑體" panose="020B0604030504040204" pitchFamily="34" charset="-120"/>
              </a:rPr>
              <a:t>山實中</a:t>
            </a:r>
            <a:endParaRPr lang="en-US" altLang="zh-TW" dirty="0" smtClean="0">
              <a:latin typeface="微軟正黑體" panose="020B0604030504040204" pitchFamily="34" charset="-120"/>
              <a:ea typeface="微軟正黑體" panose="020B0604030504040204" pitchFamily="34" charset="-120"/>
            </a:endParaRPr>
          </a:p>
          <a:p>
            <a:pPr marL="0" indent="0">
              <a:buNone/>
            </a:pPr>
            <a:endParaRPr lang="en-US" altLang="zh-TW" dirty="0" smtClean="0">
              <a:latin typeface="微軟正黑體" panose="020B0604030504040204" pitchFamily="34" charset="-120"/>
              <a:ea typeface="微軟正黑體" panose="020B0604030504040204" pitchFamily="34" charset="-120"/>
            </a:endParaRPr>
          </a:p>
          <a:p>
            <a:pPr marL="0" indent="0">
              <a:buFont typeface="Wingdings" pitchFamily="2" charset="2"/>
              <a:buChar char="u"/>
            </a:pPr>
            <a:r>
              <a:rPr lang="zh-TW" altLang="en-US" dirty="0" smtClean="0">
                <a:latin typeface="微軟正黑體" panose="020B0604030504040204" pitchFamily="34" charset="-120"/>
                <a:ea typeface="微軟正黑體" panose="020B0604030504040204" pitchFamily="34" charset="-120"/>
              </a:rPr>
              <a:t>各校詳細招生資訊可詳見各校網站及招生簡章</a:t>
            </a:r>
            <a:endParaRPr lang="en-US" altLang="zh-TW" dirty="0" smtClean="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2165349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4013571449"/>
              </p:ext>
            </p:extLst>
          </p:nvPr>
        </p:nvGraphicFramePr>
        <p:xfrm>
          <a:off x="668824" y="1331541"/>
          <a:ext cx="6798445"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標題 2"/>
          <p:cNvSpPr txBox="1">
            <a:spLocks/>
          </p:cNvSpPr>
          <p:nvPr/>
        </p:nvSpPr>
        <p:spPr bwMode="auto">
          <a:xfrm>
            <a:off x="1475655" y="476672"/>
            <a:ext cx="7128793" cy="576262"/>
          </a:xfrm>
          <a:prstGeom prst="rect">
            <a:avLst/>
          </a:prstGeom>
          <a:solidFill>
            <a:schemeClr val="accent2">
              <a:lumMod val="60000"/>
              <a:lumOff val="40000"/>
              <a:alpha val="44000"/>
            </a:schemeClr>
          </a:solid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defTabSz="1244600" eaLnBrk="1" hangingPunct="1">
              <a:lnSpc>
                <a:spcPct val="90000"/>
              </a:lnSpc>
              <a:defRPr/>
            </a:pPr>
            <a:r>
              <a:rPr lang="zh-TW" altLang="en-US" sz="3800" b="1" dirty="0" smtClean="0">
                <a:solidFill>
                  <a:schemeClr val="tx1">
                    <a:lumMod val="95000"/>
                    <a:lumOff val="5000"/>
                  </a:schemeClr>
                </a:solidFill>
                <a:latin typeface="微軟正黑體" panose="020B0604030504040204" pitchFamily="34" charset="-120"/>
                <a:ea typeface="微軟正黑體" panose="020B0604030504040204" pitchFamily="34" charset="-120"/>
              </a:rPr>
              <a:t>國中</a:t>
            </a:r>
            <a:r>
              <a:rPr lang="zh-TW" altLang="en-US" sz="3800" b="1" dirty="0">
                <a:solidFill>
                  <a:schemeClr val="tx1">
                    <a:lumMod val="95000"/>
                    <a:lumOff val="5000"/>
                  </a:schemeClr>
                </a:solidFill>
                <a:latin typeface="微軟正黑體" panose="020B0604030504040204" pitchFamily="34" charset="-120"/>
                <a:ea typeface="微軟正黑體" panose="020B0604030504040204" pitchFamily="34" charset="-120"/>
              </a:rPr>
              <a:t>教育會考</a:t>
            </a:r>
            <a:r>
              <a:rPr lang="zh-TW" altLang="en-US" sz="3800" b="1" dirty="0" smtClean="0">
                <a:solidFill>
                  <a:schemeClr val="tx1">
                    <a:lumMod val="95000"/>
                    <a:lumOff val="5000"/>
                  </a:schemeClr>
                </a:solidFill>
                <a:latin typeface="微軟正黑體" panose="020B0604030504040204" pitchFamily="34" charset="-120"/>
                <a:ea typeface="微軟正黑體" panose="020B0604030504040204" pitchFamily="34" charset="-120"/>
              </a:rPr>
              <a:t>等級及標示</a:t>
            </a:r>
          </a:p>
        </p:txBody>
      </p:sp>
      <p:grpSp>
        <p:nvGrpSpPr>
          <p:cNvPr id="8" name="群組 3"/>
          <p:cNvGrpSpPr>
            <a:grpSpLocks/>
          </p:cNvGrpSpPr>
          <p:nvPr/>
        </p:nvGrpSpPr>
        <p:grpSpPr bwMode="auto">
          <a:xfrm>
            <a:off x="7537450" y="2939951"/>
            <a:ext cx="1241425" cy="1530894"/>
            <a:chOff x="5885459" y="1627880"/>
            <a:chExt cx="1383182" cy="1496767"/>
          </a:xfrm>
        </p:grpSpPr>
        <p:sp>
          <p:nvSpPr>
            <p:cNvPr id="9" name="圓角矩形 8"/>
            <p:cNvSpPr/>
            <p:nvPr/>
          </p:nvSpPr>
          <p:spPr>
            <a:xfrm>
              <a:off x="5885459" y="1627880"/>
              <a:ext cx="1383182" cy="1496767"/>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微軟正黑體" panose="020B0604030504040204" pitchFamily="34" charset="-120"/>
                  <a:ea typeface="微軟正黑體" panose="020B0604030504040204" pitchFamily="34" charset="-120"/>
                </a:rPr>
                <a:t>英語閱讀</a:t>
              </a:r>
            </a:p>
          </p:txBody>
        </p:sp>
      </p:grpSp>
      <p:grpSp>
        <p:nvGrpSpPr>
          <p:cNvPr id="11"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微軟正黑體" panose="020B0604030504040204" pitchFamily="34" charset="-120"/>
                  <a:ea typeface="微軟正黑體" panose="020B0604030504040204" pitchFamily="34" charset="-120"/>
                </a:rPr>
                <a:t>精熟</a:t>
              </a:r>
              <a:r>
                <a:rPr lang="en-US" altLang="zh-TW" sz="2300" dirty="0">
                  <a:solidFill>
                    <a:prstClr val="white"/>
                  </a:solidFill>
                  <a:latin typeface="微軟正黑體" panose="020B0604030504040204" pitchFamily="34" charset="-120"/>
                  <a:ea typeface="微軟正黑體" panose="020B0604030504040204" pitchFamily="34" charset="-120"/>
                </a:rPr>
                <a:t>/</a:t>
              </a:r>
              <a:r>
                <a:rPr lang="zh-TW" altLang="en-US" sz="2300" dirty="0">
                  <a:solidFill>
                    <a:prstClr val="white"/>
                  </a:solidFill>
                  <a:latin typeface="微軟正黑體" panose="020B0604030504040204" pitchFamily="34" charset="-120"/>
                  <a:ea typeface="微軟正黑體" panose="020B0604030504040204" pitchFamily="34" charset="-120"/>
                </a:rPr>
                <a:t>基礎</a:t>
              </a:r>
              <a:r>
                <a:rPr lang="en-US" altLang="zh-TW" sz="2300" dirty="0">
                  <a:solidFill>
                    <a:prstClr val="white"/>
                  </a:solidFill>
                  <a:latin typeface="微軟正黑體" panose="020B0604030504040204" pitchFamily="34" charset="-120"/>
                  <a:ea typeface="微軟正黑體" panose="020B0604030504040204" pitchFamily="34" charset="-120"/>
                </a:rPr>
                <a:t>/</a:t>
              </a:r>
              <a:r>
                <a:rPr lang="zh-TW" altLang="en-US" sz="2300" dirty="0">
                  <a:solidFill>
                    <a:prstClr val="white"/>
                  </a:solidFill>
                  <a:latin typeface="微軟正黑體" panose="020B0604030504040204" pitchFamily="34" charset="-120"/>
                  <a:ea typeface="微軟正黑體" panose="020B0604030504040204" pitchFamily="34" charset="-120"/>
                </a:rPr>
                <a:t>待加強</a:t>
              </a:r>
            </a:p>
          </p:txBody>
        </p:sp>
      </p:grpSp>
      <p:sp>
        <p:nvSpPr>
          <p:cNvPr id="2" name="圓角矩形 1"/>
          <p:cNvSpPr/>
          <p:nvPr/>
        </p:nvSpPr>
        <p:spPr>
          <a:xfrm>
            <a:off x="6012160"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弧形箭號 (下彎) 2"/>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圓角矩形 13"/>
          <p:cNvSpPr/>
          <p:nvPr/>
        </p:nvSpPr>
        <p:spPr>
          <a:xfrm>
            <a:off x="2483768" y="3323851"/>
            <a:ext cx="1051568" cy="547692"/>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spTree>
    <p:extLst>
      <p:ext uri="{BB962C8B-B14F-4D97-AF65-F5344CB8AC3E}">
        <p14:creationId xmlns:p14="http://schemas.microsoft.com/office/powerpoint/2010/main" val="7281483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188640"/>
            <a:ext cx="7498080" cy="1143000"/>
          </a:xfrm>
        </p:spPr>
        <p:txBody>
          <a:bodyPr/>
          <a:lstStyle/>
          <a:p>
            <a:pPr algn="ctr"/>
            <a:r>
              <a:rPr lang="zh-TW" altLang="en-US" dirty="0" smtClean="0">
                <a:latin typeface="微軟正黑體" panose="020B0604030504040204" pitchFamily="34" charset="-120"/>
              </a:rPr>
              <a:t>技術型單科型學校獨招</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043608" y="1628800"/>
            <a:ext cx="7543800" cy="3736133"/>
          </a:xfrm>
        </p:spPr>
        <p:txBody>
          <a:bodyPr>
            <a:normAutofit lnSpcReduction="10000"/>
          </a:bodyPr>
          <a:lstStyle/>
          <a:p>
            <a:pPr marL="0" indent="0">
              <a:buFont typeface="Wingdings" pitchFamily="2" charset="2"/>
              <a:buChar char="u"/>
            </a:pPr>
            <a:r>
              <a:rPr lang="en-US" altLang="zh-TW" dirty="0" smtClean="0">
                <a:latin typeface="微軟正黑體" panose="020B0604030504040204" pitchFamily="34" charset="-120"/>
                <a:ea typeface="微軟正黑體" panose="020B0604030504040204" pitchFamily="34" charset="-120"/>
              </a:rPr>
              <a:t>106</a:t>
            </a:r>
            <a:r>
              <a:rPr lang="zh-TW" altLang="en-US" dirty="0" smtClean="0">
                <a:latin typeface="微軟正黑體" panose="020B0604030504040204" pitchFamily="34" charset="-120"/>
                <a:ea typeface="微軟正黑體" panose="020B0604030504040204" pitchFamily="34" charset="-120"/>
              </a:rPr>
              <a:t>申辦學校</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latin typeface="微軟正黑體" panose="020B0604030504040204" pitchFamily="34" charset="-120"/>
                <a:ea typeface="微軟正黑體" panose="020B0604030504040204" pitchFamily="34" charset="-120"/>
              </a:rPr>
              <a:t>    全校性獨招：華岡藝校、開平餐飲學校</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latin typeface="微軟正黑體" panose="020B0604030504040204" pitchFamily="34" charset="-120"/>
                <a:ea typeface="微軟正黑體" panose="020B0604030504040204" pitchFamily="34" charset="-120"/>
              </a:rPr>
              <a:t>部分類科獨招：開南商工、喬治工商、</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latin typeface="微軟正黑體" panose="020B0604030504040204" pitchFamily="34" charset="-120"/>
                <a:ea typeface="微軟正黑體" panose="020B0604030504040204" pitchFamily="34" charset="-120"/>
              </a:rPr>
              <a:t>                            大安高工進修學校</a:t>
            </a:r>
            <a:endParaRPr lang="en-US" altLang="zh-TW" dirty="0" smtClean="0">
              <a:latin typeface="微軟正黑體" panose="020B0604030504040204" pitchFamily="34" charset="-120"/>
              <a:ea typeface="微軟正黑體" panose="020B0604030504040204" pitchFamily="34" charset="-120"/>
            </a:endParaRPr>
          </a:p>
          <a:p>
            <a:pPr marL="0" indent="0">
              <a:buNone/>
            </a:pPr>
            <a:endParaRPr lang="en-US" altLang="zh-TW" dirty="0" smtClean="0">
              <a:latin typeface="微軟正黑體" panose="020B0604030504040204" pitchFamily="34" charset="-120"/>
              <a:ea typeface="微軟正黑體" panose="020B0604030504040204" pitchFamily="34" charset="-120"/>
            </a:endParaRPr>
          </a:p>
          <a:p>
            <a:pPr marL="0" indent="0">
              <a:buFont typeface="Wingdings" pitchFamily="2" charset="2"/>
              <a:buChar char="u"/>
            </a:pPr>
            <a:r>
              <a:rPr lang="zh-TW" altLang="en-US" dirty="0" smtClean="0">
                <a:latin typeface="微軟正黑體" panose="020B0604030504040204" pitchFamily="34" charset="-120"/>
                <a:ea typeface="微軟正黑體" panose="020B0604030504040204" pitchFamily="34" charset="-120"/>
              </a:rPr>
              <a:t>各校詳細招生資訊可詳見各校網站及招生簡章</a:t>
            </a:r>
            <a:endParaRPr lang="en-US" altLang="zh-TW" dirty="0" smtClean="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879813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2656" y="281267"/>
            <a:ext cx="7543800" cy="1269453"/>
          </a:xfrm>
        </p:spPr>
        <p:txBody>
          <a:bodyPr/>
          <a:lstStyle/>
          <a:p>
            <a:pPr algn="ctr"/>
            <a:r>
              <a:rPr lang="zh-TW" altLang="en-US" b="1" dirty="0" smtClean="0">
                <a:solidFill>
                  <a:srgbClr val="C00000"/>
                </a:solidFill>
                <a:latin typeface="微軟正黑體" panose="020B0604030504040204" pitchFamily="34" charset="-120"/>
              </a:rPr>
              <a:t>特殊身分學生入學</a:t>
            </a:r>
            <a:endParaRPr lang="zh-TW" altLang="en-US" b="1" dirty="0">
              <a:solidFill>
                <a:srgbClr val="C00000"/>
              </a:solidFill>
              <a:latin typeface="微軟正黑體" panose="020B0604030504040204" pitchFamily="34" charset="-120"/>
            </a:endParaRPr>
          </a:p>
        </p:txBody>
      </p:sp>
      <p:sp>
        <p:nvSpPr>
          <p:cNvPr id="3" name="內容版面配置區 2"/>
          <p:cNvSpPr>
            <a:spLocks noGrp="1"/>
          </p:cNvSpPr>
          <p:nvPr>
            <p:ph idx="1"/>
          </p:nvPr>
        </p:nvSpPr>
        <p:spPr>
          <a:xfrm>
            <a:off x="1043608" y="1524891"/>
            <a:ext cx="7632848" cy="4602440"/>
          </a:xfrm>
        </p:spPr>
        <p:txBody>
          <a:bodyPr>
            <a:noAutofit/>
          </a:bodyPr>
          <a:lstStyle/>
          <a:p>
            <a:r>
              <a:rPr lang="zh-TW" altLang="en-US" sz="2800" b="1" dirty="0" smtClean="0">
                <a:solidFill>
                  <a:srgbClr val="0070C0"/>
                </a:solidFill>
                <a:latin typeface="微軟正黑體" panose="020B0604030504040204" pitchFamily="34" charset="-120"/>
                <a:ea typeface="微軟正黑體" panose="020B0604030504040204" pitchFamily="34" charset="-120"/>
              </a:rPr>
              <a:t>適用對象</a:t>
            </a:r>
            <a:r>
              <a:rPr lang="zh-TW" altLang="en-US" sz="2800" dirty="0" smtClean="0">
                <a:latin typeface="微軟正黑體" panose="020B0604030504040204" pitchFamily="34" charset="-120"/>
                <a:ea typeface="微軟正黑體" panose="020B0604030504040204" pitchFamily="34" charset="-120"/>
              </a:rPr>
              <a:t>：</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zh-TW" altLang="en-US" sz="2800" dirty="0" smtClean="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endParaRPr lang="en-US" altLang="zh-TW" sz="2800" dirty="0" smtClean="0">
              <a:latin typeface="微軟正黑體" panose="020B0604030504040204" pitchFamily="34" charset="-120"/>
              <a:ea typeface="微軟正黑體" panose="020B0604030504040204" pitchFamily="34" charset="-120"/>
            </a:endParaRPr>
          </a:p>
          <a:p>
            <a:r>
              <a:rPr lang="zh-TW" altLang="en-US" sz="2800" b="1" dirty="0" smtClean="0">
                <a:solidFill>
                  <a:srgbClr val="0070C0"/>
                </a:solidFill>
                <a:latin typeface="微軟正黑體" panose="020B0604030504040204" pitchFamily="34" charset="-120"/>
                <a:ea typeface="微軟正黑體" panose="020B0604030504040204" pitchFamily="34" charset="-120"/>
              </a:rPr>
              <a:t>免試入學</a:t>
            </a:r>
            <a:r>
              <a:rPr lang="zh-TW" altLang="en-US" sz="2800" dirty="0" smtClean="0">
                <a:latin typeface="微軟正黑體" panose="020B0604030504040204" pitchFamily="34" charset="-120"/>
                <a:ea typeface="微軟正黑體" panose="020B0604030504040204" pitchFamily="34" charset="-120"/>
              </a:rPr>
              <a:t>：</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en-US" altLang="zh-TW" sz="2800" dirty="0" smtClean="0">
                <a:latin typeface="微軟正黑體" panose="020B0604030504040204" pitchFamily="34" charset="-120"/>
                <a:ea typeface="微軟正黑體" panose="020B0604030504040204" pitchFamily="34" charset="-120"/>
              </a:rPr>
              <a:t>(1)</a:t>
            </a:r>
            <a:r>
              <a:rPr lang="zh-TW" altLang="en-US" sz="2800" dirty="0" smtClean="0">
                <a:latin typeface="微軟正黑體" panose="020B0604030504040204" pitchFamily="34" charset="-120"/>
                <a:ea typeface="微軟正黑體" panose="020B0604030504040204" pitchFamily="34" charset="-120"/>
              </a:rPr>
              <a:t>報名人數未超過招生名額時，全額錄取。</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en-US" altLang="zh-TW" sz="2800" dirty="0" smtClean="0">
                <a:latin typeface="微軟正黑體" panose="020B0604030504040204" pitchFamily="34" charset="-120"/>
                <a:ea typeface="微軟正黑體" panose="020B0604030504040204" pitchFamily="34" charset="-120"/>
              </a:rPr>
              <a:t>(2)</a:t>
            </a:r>
            <a:r>
              <a:rPr lang="zh-TW" altLang="en-US" sz="2800" dirty="0" smtClean="0">
                <a:latin typeface="微軟正黑體" panose="020B0604030504040204" pitchFamily="34" charset="-120"/>
                <a:ea typeface="微軟正黑體" panose="020B0604030504040204" pitchFamily="34" charset="-120"/>
              </a:rPr>
              <a:t>報名人數超過招生名額時，先以原始分數與一般生進行序。如仍未錄取，則依相關規定加分後之分數再以外加名額</a:t>
            </a:r>
            <a:r>
              <a:rPr lang="en-US" altLang="zh-TW" sz="2800" dirty="0" smtClean="0">
                <a:latin typeface="微軟正黑體" panose="020B0604030504040204" pitchFamily="34" charset="-120"/>
                <a:ea typeface="微軟正黑體" panose="020B0604030504040204" pitchFamily="34" charset="-120"/>
              </a:rPr>
              <a:t>2</a:t>
            </a:r>
            <a:r>
              <a:rPr lang="zh-TW" altLang="en-US" sz="2800" dirty="0" smtClean="0">
                <a:latin typeface="微軟正黑體" panose="020B0604030504040204" pitchFamily="34" charset="-120"/>
                <a:ea typeface="微軟正黑體" panose="020B0604030504040204" pitchFamily="34" charset="-120"/>
              </a:rPr>
              <a:t>％與同類特殊生進行比序不占一般生名額。</a:t>
            </a:r>
          </a:p>
        </p:txBody>
      </p:sp>
    </p:spTree>
    <p:extLst>
      <p:ext uri="{BB962C8B-B14F-4D97-AF65-F5344CB8AC3E}">
        <p14:creationId xmlns:p14="http://schemas.microsoft.com/office/powerpoint/2010/main" val="218757107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C00000"/>
                </a:solidFill>
                <a:latin typeface="微軟正黑體" panose="020B0604030504040204" pitchFamily="34" charset="-120"/>
              </a:rPr>
              <a:t>特殊身分學生入學</a:t>
            </a:r>
            <a:endParaRPr lang="zh-TW" altLang="en-US" b="1" dirty="0">
              <a:solidFill>
                <a:srgbClr val="C00000"/>
              </a:solidFill>
              <a:latin typeface="微軟正黑體" panose="020B0604030504040204" pitchFamily="34" charset="-120"/>
            </a:endParaRPr>
          </a:p>
        </p:txBody>
      </p:sp>
      <p:sp>
        <p:nvSpPr>
          <p:cNvPr id="3" name="內容版面配置區 2"/>
          <p:cNvSpPr>
            <a:spLocks noGrp="1"/>
          </p:cNvSpPr>
          <p:nvPr>
            <p:ph idx="1"/>
          </p:nvPr>
        </p:nvSpPr>
        <p:spPr/>
        <p:txBody>
          <a:bodyPr/>
          <a:lstStyle/>
          <a:p>
            <a:r>
              <a:rPr lang="zh-TW" altLang="en-US" sz="3600" dirty="0" smtClean="0">
                <a:solidFill>
                  <a:srgbClr val="0070C0"/>
                </a:solidFill>
                <a:latin typeface="微軟正黑體" panose="020B0604030504040204" pitchFamily="34" charset="-120"/>
                <a:ea typeface="微軟正黑體" panose="020B0604030504040204" pitchFamily="34" charset="-120"/>
              </a:rPr>
              <a:t>特色招生入學</a:t>
            </a:r>
            <a:r>
              <a:rPr lang="zh-TW" altLang="en-US" sz="3600" dirty="0" smtClean="0">
                <a:latin typeface="微軟正黑體" panose="020B0604030504040204" pitchFamily="34" charset="-120"/>
                <a:ea typeface="微軟正黑體" panose="020B0604030504040204" pitchFamily="34" charset="-120"/>
              </a:rPr>
              <a:t>：</a:t>
            </a:r>
            <a:r>
              <a:rPr lang="en-US" altLang="zh-TW" sz="3600" dirty="0" smtClean="0">
                <a:latin typeface="微軟正黑體" panose="020B0604030504040204" pitchFamily="34" charset="-120"/>
                <a:ea typeface="微軟正黑體" panose="020B0604030504040204" pitchFamily="34" charset="-120"/>
              </a:rPr>
              <a:t/>
            </a:r>
            <a:br>
              <a:rPr lang="en-US" altLang="zh-TW" sz="3600" dirty="0" smtClean="0">
                <a:latin typeface="微軟正黑體" panose="020B0604030504040204" pitchFamily="34" charset="-120"/>
                <a:ea typeface="微軟正黑體" panose="020B0604030504040204" pitchFamily="34" charset="-120"/>
              </a:rPr>
            </a:br>
            <a:r>
              <a:rPr lang="zh-TW" altLang="en-US" sz="3600" dirty="0" smtClean="0">
                <a:latin typeface="微軟正黑體" panose="020B0604030504040204" pitchFamily="34" charset="-120"/>
                <a:ea typeface="微軟正黑體" panose="020B0604030504040204" pitchFamily="34" charset="-120"/>
              </a:rPr>
              <a:t>依其入學的加分優待方式辦理，外加名額以招生名額</a:t>
            </a:r>
            <a:r>
              <a:rPr lang="en-US" altLang="zh-TW" sz="3600" dirty="0" smtClean="0">
                <a:latin typeface="微軟正黑體" panose="020B0604030504040204" pitchFamily="34" charset="-120"/>
                <a:ea typeface="微軟正黑體" panose="020B0604030504040204" pitchFamily="34" charset="-120"/>
              </a:rPr>
              <a:t>2</a:t>
            </a:r>
            <a:r>
              <a:rPr lang="zh-TW" altLang="en-US" sz="3600" dirty="0" smtClean="0">
                <a:latin typeface="微軟正黑體" panose="020B0604030504040204" pitchFamily="34" charset="-120"/>
                <a:ea typeface="微軟正黑體" panose="020B0604030504040204" pitchFamily="34" charset="-120"/>
              </a:rPr>
              <a:t>％計算。</a:t>
            </a:r>
          </a:p>
          <a:p>
            <a:r>
              <a:rPr lang="zh-TW" altLang="en-US" sz="3600" dirty="0" smtClean="0">
                <a:latin typeface="微軟正黑體" panose="020B0604030504040204" pitchFamily="34" charset="-120"/>
                <a:ea typeface="微軟正黑體" panose="020B0604030504040204" pitchFamily="34" charset="-120"/>
              </a:rPr>
              <a:t>除免試入學外，特殊生於加分後，</a:t>
            </a:r>
            <a:r>
              <a:rPr lang="zh-TW" altLang="en-US" sz="3600" u="sng" dirty="0" smtClean="0">
                <a:solidFill>
                  <a:srgbClr val="FF0000"/>
                </a:solidFill>
                <a:latin typeface="微軟正黑體" panose="020B0604030504040204" pitchFamily="34" charset="-120"/>
                <a:ea typeface="微軟正黑體" panose="020B0604030504040204" pitchFamily="34" charset="-120"/>
              </a:rPr>
              <a:t>須達一般生之最低錄取標準</a:t>
            </a:r>
            <a:r>
              <a:rPr lang="zh-TW" altLang="en-US" sz="3600" dirty="0" smtClean="0">
                <a:latin typeface="微軟正黑體" panose="020B0604030504040204" pitchFamily="34" charset="-120"/>
                <a:ea typeface="微軟正黑體" panose="020B0604030504040204" pitchFamily="34" charset="-120"/>
              </a:rPr>
              <a:t>，方得錄取。</a:t>
            </a:r>
          </a:p>
          <a:p>
            <a:pPr>
              <a:buNone/>
            </a:pP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83913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b="1" dirty="0" smtClean="0">
                <a:solidFill>
                  <a:srgbClr val="C00000"/>
                </a:solidFill>
                <a:latin typeface="微軟正黑體" panose="020B0604030504040204" pitchFamily="34" charset="-120"/>
              </a:rPr>
              <a:t>特殊身分學生入學</a:t>
            </a:r>
            <a:endParaRPr lang="zh-TW" altLang="en-US" b="1" dirty="0">
              <a:solidFill>
                <a:srgbClr val="C00000"/>
              </a:solidFill>
              <a:latin typeface="微軟正黑體" panose="020B0604030504040204" pitchFamily="34" charset="-120"/>
            </a:endParaRPr>
          </a:p>
        </p:txBody>
      </p:sp>
      <p:sp>
        <p:nvSpPr>
          <p:cNvPr id="3" name="內容版面配置區 2"/>
          <p:cNvSpPr>
            <a:spLocks noGrp="1"/>
          </p:cNvSpPr>
          <p:nvPr>
            <p:ph idx="1"/>
          </p:nvPr>
        </p:nvSpPr>
        <p:spPr/>
        <p:txBody>
          <a:bodyPr>
            <a:noAutofit/>
          </a:bodyPr>
          <a:lstStyle/>
          <a:p>
            <a:r>
              <a:rPr lang="zh-TW" altLang="en-US" sz="3600" dirty="0" smtClean="0">
                <a:solidFill>
                  <a:srgbClr val="0070C0"/>
                </a:solidFill>
                <a:latin typeface="微軟正黑體" panose="020B0604030504040204" pitchFamily="34" charset="-120"/>
                <a:ea typeface="微軟正黑體" panose="020B0604030504040204" pitchFamily="34" charset="-120"/>
              </a:rPr>
              <a:t>身心障礙生適性輔導安置</a:t>
            </a:r>
            <a:r>
              <a:rPr lang="en-US" altLang="zh-TW" sz="3600" dirty="0" smtClean="0">
                <a:latin typeface="微軟正黑體" panose="020B0604030504040204" pitchFamily="34" charset="-120"/>
                <a:ea typeface="微軟正黑體" panose="020B0604030504040204" pitchFamily="34" charset="-120"/>
              </a:rPr>
              <a:t/>
            </a:r>
            <a:br>
              <a:rPr lang="en-US" altLang="zh-TW" sz="3600" dirty="0" smtClean="0">
                <a:latin typeface="微軟正黑體" panose="020B0604030504040204" pitchFamily="34" charset="-120"/>
                <a:ea typeface="微軟正黑體" panose="020B0604030504040204" pitchFamily="34" charset="-120"/>
              </a:rPr>
            </a:br>
            <a:r>
              <a:rPr lang="zh-TW" altLang="en-US" sz="3600" dirty="0" smtClean="0">
                <a:latin typeface="微軟正黑體" panose="020B0604030504040204" pitchFamily="34" charset="-120"/>
                <a:ea typeface="微軟正黑體" panose="020B0604030504040204" pitchFamily="34" charset="-120"/>
              </a:rPr>
              <a:t>除參加適性輔導安置外，亦可志願參加免試入學或特色招生入學，並</a:t>
            </a:r>
            <a:r>
              <a:rPr lang="zh-TW" altLang="en-US" sz="3600" b="1" dirty="0" smtClean="0">
                <a:solidFill>
                  <a:srgbClr val="FF0000"/>
                </a:solidFill>
                <a:latin typeface="微軟正黑體" panose="020B0604030504040204" pitchFamily="34" charset="-120"/>
                <a:ea typeface="微軟正黑體" panose="020B0604030504040204" pitchFamily="34" charset="-120"/>
              </a:rPr>
              <a:t>得保留原先適性輔導安置之名額</a:t>
            </a:r>
            <a:r>
              <a:rPr lang="zh-TW" altLang="en-US" sz="3600" dirty="0" smtClean="0">
                <a:latin typeface="微軟正黑體" panose="020B0604030504040204" pitchFamily="34" charset="-120"/>
                <a:ea typeface="微軟正黑體" panose="020B0604030504040204" pitchFamily="34" charset="-120"/>
              </a:rPr>
              <a:t>；若於免試入學及特色招生入學中皆未能錄取或對結果不滿意，仍可回歸原先適性輔導安置的學校，但僅能選擇一個錄取結果報到。</a:t>
            </a:r>
            <a:endParaRPr lang="en-US" altLang="zh-TW" sz="36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6292490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5940152" y="2852936"/>
            <a:ext cx="2736304"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326943" y="328077"/>
            <a:ext cx="7997750" cy="837405"/>
          </a:xfrm>
        </p:spPr>
        <p:txBody>
          <a:bodyPr>
            <a:normAutofit/>
          </a:bodyPr>
          <a:lstStyle/>
          <a:p>
            <a:r>
              <a:rPr lang="en-US" altLang="zh-TW" sz="4000" b="1" dirty="0" smtClean="0">
                <a:solidFill>
                  <a:schemeClr val="bg2">
                    <a:lumMod val="50000"/>
                  </a:schemeClr>
                </a:solidFill>
                <a:latin typeface="微軟正黑體" panose="020B0604030504040204" pitchFamily="34" charset="-120"/>
              </a:rPr>
              <a:t>106</a:t>
            </a:r>
            <a:r>
              <a:rPr lang="zh-TW" altLang="en-US" sz="4000" b="1" dirty="0" smtClean="0">
                <a:solidFill>
                  <a:schemeClr val="bg2">
                    <a:lumMod val="50000"/>
                  </a:schemeClr>
                </a:solidFill>
                <a:latin typeface="微軟正黑體" panose="020B0604030504040204" pitchFamily="34" charset="-120"/>
              </a:rPr>
              <a:t>學年</a:t>
            </a:r>
            <a:r>
              <a:rPr lang="zh-TW" altLang="en-US" sz="4000" dirty="0" smtClean="0">
                <a:solidFill>
                  <a:srgbClr val="FF0000"/>
                </a:solidFill>
                <a:latin typeface="微軟正黑體" panose="020B0604030504040204" pitchFamily="34" charset="-120"/>
              </a:rPr>
              <a:t>個人序位區間查詢</a:t>
            </a:r>
            <a:endParaRPr lang="zh-TW" altLang="en-US" sz="4000" dirty="0">
              <a:solidFill>
                <a:srgbClr val="FF0000"/>
              </a:solidFill>
              <a:latin typeface="微軟正黑體" panose="020B0604030504040204" pitchFamily="34" charset="-120"/>
            </a:endParaRPr>
          </a:p>
        </p:txBody>
      </p:sp>
      <p:sp>
        <p:nvSpPr>
          <p:cNvPr id="3" name="內容版面配置區 2"/>
          <p:cNvSpPr>
            <a:spLocks noGrp="1"/>
          </p:cNvSpPr>
          <p:nvPr>
            <p:ph idx="1"/>
          </p:nvPr>
        </p:nvSpPr>
        <p:spPr>
          <a:xfrm>
            <a:off x="827584" y="1412776"/>
            <a:ext cx="8229600" cy="4713387"/>
          </a:xfrm>
        </p:spPr>
        <p:txBody>
          <a:bodyPr>
            <a:normAutofit/>
          </a:bodyPr>
          <a:lstStyle/>
          <a:p>
            <a:pPr>
              <a:buFont typeface="Wingdings" panose="05000000000000000000" pitchFamily="2" charset="2"/>
              <a:buChar char="l"/>
            </a:pPr>
            <a:r>
              <a:rPr lang="zh-TW" altLang="en-US" sz="2800" dirty="0" smtClean="0">
                <a:solidFill>
                  <a:schemeClr val="tx1"/>
                </a:solidFill>
              </a:rPr>
              <a:t>基北區免試入學個人序位查詢規劃</a:t>
            </a:r>
            <a:r>
              <a:rPr lang="en-US" altLang="zh-TW" sz="2800" dirty="0" smtClean="0">
                <a:solidFill>
                  <a:schemeClr val="tx1"/>
                </a:solidFill>
              </a:rPr>
              <a:t>6/22</a:t>
            </a:r>
            <a:r>
              <a:rPr lang="zh-TW" altLang="en-US" sz="2800" dirty="0" smtClean="0">
                <a:solidFill>
                  <a:schemeClr val="tx1"/>
                </a:solidFill>
                <a:latin typeface="標楷體"/>
                <a:ea typeface="標楷體"/>
              </a:rPr>
              <a:t>～</a:t>
            </a:r>
            <a:r>
              <a:rPr lang="en-US" altLang="zh-TW" sz="2800" b="1" dirty="0" smtClean="0">
                <a:solidFill>
                  <a:schemeClr val="tx1"/>
                </a:solidFill>
                <a:latin typeface="標楷體"/>
                <a:ea typeface="標楷體"/>
              </a:rPr>
              <a:t>6/29</a:t>
            </a:r>
            <a:endParaRPr lang="en-US" altLang="zh-TW" sz="2400" b="1" u="sng" dirty="0" smtClean="0">
              <a:solidFill>
                <a:srgbClr val="0070C0"/>
              </a:solidFill>
            </a:endParaRPr>
          </a:p>
          <a:p>
            <a:pPr lvl="1">
              <a:buFont typeface="Wingdings" panose="05000000000000000000" pitchFamily="2" charset="2"/>
              <a:buChar char="Ø"/>
            </a:pPr>
            <a:r>
              <a:rPr lang="zh-TW" altLang="en-US" sz="2400" dirty="0" smtClean="0">
                <a:solidFill>
                  <a:schemeClr val="tx1"/>
                </a:solidFill>
              </a:rPr>
              <a:t>基本資料</a:t>
            </a:r>
            <a:endParaRPr lang="en-US" altLang="zh-TW" sz="2400" dirty="0" smtClean="0">
              <a:solidFill>
                <a:schemeClr val="tx1"/>
              </a:solidFill>
            </a:endParaRPr>
          </a:p>
          <a:p>
            <a:pPr lvl="1">
              <a:buFont typeface="Wingdings" panose="05000000000000000000" pitchFamily="2" charset="2"/>
              <a:buChar char="Ø"/>
            </a:pPr>
            <a:r>
              <a:rPr lang="zh-TW" altLang="en-US" sz="2400" dirty="0" smtClean="0">
                <a:solidFill>
                  <a:schemeClr val="tx1"/>
                </a:solidFill>
              </a:rPr>
              <a:t>多元學習表現</a:t>
            </a:r>
            <a:endParaRPr lang="en-US" altLang="zh-TW" sz="2400" dirty="0" smtClean="0">
              <a:solidFill>
                <a:schemeClr val="tx1"/>
              </a:solidFill>
            </a:endParaRPr>
          </a:p>
          <a:p>
            <a:pPr lvl="1">
              <a:buFont typeface="Wingdings" panose="05000000000000000000" pitchFamily="2" charset="2"/>
              <a:buChar char="Ø"/>
            </a:pPr>
            <a:r>
              <a:rPr lang="en-US" altLang="zh-TW" sz="2400" b="1" dirty="0" smtClean="0">
                <a:solidFill>
                  <a:schemeClr val="accent4">
                    <a:lumMod val="75000"/>
                  </a:schemeClr>
                </a:solidFill>
              </a:rPr>
              <a:t>106</a:t>
            </a:r>
            <a:r>
              <a:rPr lang="zh-TW" altLang="en-US" sz="2400" dirty="0" smtClean="0">
                <a:solidFill>
                  <a:schemeClr val="tx1"/>
                </a:solidFill>
              </a:rPr>
              <a:t>會考成績：各科等級標示、</a:t>
            </a:r>
            <a:endParaRPr lang="en-US" altLang="zh-TW" sz="2400" dirty="0" smtClean="0">
              <a:solidFill>
                <a:schemeClr val="tx1"/>
              </a:solidFill>
            </a:endParaRPr>
          </a:p>
          <a:p>
            <a:pPr marL="200025" lvl="1" indent="0">
              <a:buNone/>
            </a:pPr>
            <a:r>
              <a:rPr lang="zh-TW" altLang="en-US" sz="2400" dirty="0" smtClean="0">
                <a:solidFill>
                  <a:schemeClr val="tx1"/>
                </a:solidFill>
              </a:rPr>
              <a:t>                              會考總積分、</a:t>
            </a:r>
            <a:endParaRPr lang="en-US" altLang="zh-TW" sz="2400" dirty="0" smtClean="0">
              <a:solidFill>
                <a:schemeClr val="tx1"/>
              </a:solidFill>
            </a:endParaRPr>
          </a:p>
          <a:p>
            <a:pPr marL="200025" lvl="1" indent="0">
              <a:buNone/>
            </a:pPr>
            <a:r>
              <a:rPr lang="zh-TW" altLang="en-US" sz="2400" dirty="0" smtClean="0">
                <a:solidFill>
                  <a:schemeClr val="tx1"/>
                </a:solidFill>
              </a:rPr>
              <a:t>                              序位區間百分比</a:t>
            </a:r>
            <a:endParaRPr lang="en-US" altLang="zh-TW" sz="2400" dirty="0" smtClean="0">
              <a:solidFill>
                <a:schemeClr val="tx1"/>
              </a:solidFill>
            </a:endParaRPr>
          </a:p>
        </p:txBody>
      </p:sp>
      <p:sp>
        <p:nvSpPr>
          <p:cNvPr id="5" name="向右箭號 4"/>
          <p:cNvSpPr/>
          <p:nvPr/>
        </p:nvSpPr>
        <p:spPr>
          <a:xfrm>
            <a:off x="4965778" y="4118704"/>
            <a:ext cx="720080" cy="51650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580112" y="3065552"/>
            <a:ext cx="3563888" cy="1569660"/>
          </a:xfrm>
          <a:prstGeom prst="rect">
            <a:avLst/>
          </a:prstGeom>
          <a:noFill/>
        </p:spPr>
        <p:txBody>
          <a:bodyPr wrap="square" rtlCol="0">
            <a:spAutoFit/>
          </a:bodyPr>
          <a:lstStyle/>
          <a:p>
            <a:pPr lvl="1"/>
            <a:r>
              <a:rPr lang="en-US" altLang="zh-TW" sz="2400" b="1" dirty="0" smtClean="0">
                <a:solidFill>
                  <a:schemeClr val="accent2">
                    <a:lumMod val="75000"/>
                  </a:schemeClr>
                </a:solidFill>
              </a:rPr>
              <a:t>106</a:t>
            </a:r>
            <a:r>
              <a:rPr lang="zh-TW" altLang="en-US" sz="2400" dirty="0" smtClean="0"/>
              <a:t>會考</a:t>
            </a:r>
            <a:r>
              <a:rPr lang="zh-TW" altLang="en-US" sz="2400" dirty="0"/>
              <a:t>成績</a:t>
            </a:r>
            <a:r>
              <a:rPr lang="zh-TW" altLang="en-US" sz="2400" dirty="0" smtClean="0"/>
              <a:t>：</a:t>
            </a:r>
            <a:endParaRPr lang="en-US" altLang="zh-TW" sz="2400" dirty="0" smtClean="0"/>
          </a:p>
          <a:p>
            <a:pPr lvl="1"/>
            <a:r>
              <a:rPr lang="zh-TW" altLang="en-US" sz="2400" dirty="0" smtClean="0"/>
              <a:t>各</a:t>
            </a:r>
            <a:r>
              <a:rPr lang="zh-TW" altLang="en-US" sz="2400" dirty="0"/>
              <a:t>科</a:t>
            </a:r>
            <a:r>
              <a:rPr lang="zh-TW" altLang="en-US" sz="2400" dirty="0" smtClean="0"/>
              <a:t>等級標示、</a:t>
            </a:r>
            <a:endParaRPr lang="en-US" altLang="zh-TW" sz="2400" dirty="0"/>
          </a:p>
          <a:p>
            <a:pPr marL="200025" lvl="1" indent="0">
              <a:buNone/>
            </a:pPr>
            <a:r>
              <a:rPr lang="zh-TW" altLang="en-US" sz="2400" dirty="0" smtClean="0"/>
              <a:t>    會考</a:t>
            </a:r>
            <a:r>
              <a:rPr lang="zh-TW" altLang="en-US" sz="2400" dirty="0"/>
              <a:t>總</a:t>
            </a:r>
            <a:r>
              <a:rPr lang="zh-TW" altLang="en-US" sz="2400" dirty="0" smtClean="0"/>
              <a:t>積分、</a:t>
            </a:r>
            <a:endParaRPr lang="en-US" altLang="zh-TW" sz="2400" dirty="0"/>
          </a:p>
          <a:p>
            <a:pPr marL="200025" lvl="1" indent="0">
              <a:buNone/>
            </a:pPr>
            <a:r>
              <a:rPr lang="zh-TW" altLang="en-US" sz="2400" dirty="0" smtClean="0"/>
              <a:t>    序</a:t>
            </a:r>
            <a:r>
              <a:rPr lang="zh-TW" altLang="en-US" sz="2400" dirty="0"/>
              <a:t>位區間百分比</a:t>
            </a:r>
            <a:endParaRPr lang="en-US" altLang="zh-TW" sz="2400" dirty="0"/>
          </a:p>
        </p:txBody>
      </p:sp>
    </p:spTree>
    <p:extLst>
      <p:ext uri="{BB962C8B-B14F-4D97-AF65-F5344CB8AC3E}">
        <p14:creationId xmlns:p14="http://schemas.microsoft.com/office/powerpoint/2010/main" val="19073627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483768" y="2852936"/>
            <a:ext cx="6120680" cy="792088"/>
          </a:xfrm>
        </p:spPr>
        <p:txBody>
          <a:bodyPr>
            <a:normAutofit/>
          </a:bodyPr>
          <a:lstStyle/>
          <a:p>
            <a:pPr algn="ctr"/>
            <a:r>
              <a:rPr lang="zh-TW" altLang="en-US" sz="5400" dirty="0" smtClean="0">
                <a:solidFill>
                  <a:schemeClr val="accent1">
                    <a:lumMod val="50000"/>
                  </a:schemeClr>
                </a:solidFill>
                <a:latin typeface="微軟正黑體" panose="020B0604030504040204" pitchFamily="34" charset="-120"/>
              </a:rPr>
              <a:t>適</a:t>
            </a:r>
            <a:r>
              <a:rPr lang="zh-TW" altLang="en-US" sz="5400" dirty="0">
                <a:solidFill>
                  <a:schemeClr val="accent1">
                    <a:lumMod val="50000"/>
                  </a:schemeClr>
                </a:solidFill>
                <a:latin typeface="微軟正黑體" panose="020B0604030504040204" pitchFamily="34" charset="-120"/>
              </a:rPr>
              <a:t>性入學重要日程</a:t>
            </a:r>
            <a:endParaRPr lang="zh-TW" altLang="en-US" b="1" dirty="0">
              <a:solidFill>
                <a:schemeClr val="accent1">
                  <a:lumMod val="50000"/>
                </a:schemeClr>
              </a:solidFill>
            </a:endParaRPr>
          </a:p>
        </p:txBody>
      </p:sp>
    </p:spTree>
    <p:extLst>
      <p:ext uri="{BB962C8B-B14F-4D97-AF65-F5344CB8AC3E}">
        <p14:creationId xmlns:p14="http://schemas.microsoft.com/office/powerpoint/2010/main" val="13036402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a:xfrm>
            <a:off x="1475656" y="274320"/>
            <a:ext cx="7458032" cy="1143000"/>
          </a:xfrm>
        </p:spPr>
        <p:txBody>
          <a:bodyPr>
            <a:normAutofit/>
          </a:bodyPr>
          <a:lstStyle/>
          <a:p>
            <a:pPr algn="ctr">
              <a:lnSpc>
                <a:spcPts val="4500"/>
              </a:lnSpc>
            </a:pPr>
            <a:r>
              <a:rPr lang="en-US" altLang="zh-TW" sz="4800" b="1" cap="all" dirty="0" smtClean="0">
                <a:solidFill>
                  <a:srgbClr val="7030A0"/>
                </a:solidFill>
                <a:latin typeface="微軟正黑體" panose="020B0604030504040204" pitchFamily="34" charset="-120"/>
              </a:rPr>
              <a:t>106</a:t>
            </a:r>
            <a:r>
              <a:rPr lang="zh-TW" altLang="en-US" sz="4800" b="1" cap="all" dirty="0" smtClean="0">
                <a:solidFill>
                  <a:srgbClr val="7030A0"/>
                </a:solidFill>
                <a:latin typeface="微軟正黑體" panose="020B0604030504040204" pitchFamily="34" charset="-120"/>
              </a:rPr>
              <a:t>學年適性入學重要日程</a:t>
            </a:r>
            <a:endParaRPr lang="zh-TW" altLang="en-US" sz="4800" b="1" cap="all" dirty="0">
              <a:solidFill>
                <a:srgbClr val="7030A0"/>
              </a:solidFill>
              <a:latin typeface="微軟正黑體" panose="020B0604030504040204" pitchFamily="34" charset="-120"/>
            </a:endParaRPr>
          </a:p>
        </p:txBody>
      </p:sp>
      <p:sp>
        <p:nvSpPr>
          <p:cNvPr id="13" name="文字方塊 12"/>
          <p:cNvSpPr txBox="1"/>
          <p:nvPr/>
        </p:nvSpPr>
        <p:spPr>
          <a:xfrm>
            <a:off x="2267744" y="3632448"/>
            <a:ext cx="5904656" cy="369332"/>
          </a:xfrm>
          <a:prstGeom prst="rect">
            <a:avLst/>
          </a:prstGeom>
          <a:noFill/>
        </p:spPr>
        <p:txBody>
          <a:bodyPr wrap="square" rtlCol="0">
            <a:spAutoFit/>
          </a:bodyPr>
          <a:lstStyle/>
          <a:p>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894086765"/>
              </p:ext>
            </p:extLst>
          </p:nvPr>
        </p:nvGraphicFramePr>
        <p:xfrm>
          <a:off x="1475656" y="1268760"/>
          <a:ext cx="7200800" cy="5184579"/>
        </p:xfrm>
        <a:graphic>
          <a:graphicData uri="http://schemas.openxmlformats.org/drawingml/2006/table">
            <a:tbl>
              <a:tblPr firstRow="1" firstCol="1" lastRow="1" lastCol="1" bandRow="1" bandCol="1">
                <a:tableStyleId>{5C22544A-7EE6-4342-B048-85BDC9FD1C3A}</a:tableStyleId>
              </a:tblPr>
              <a:tblGrid>
                <a:gridCol w="2592288"/>
                <a:gridCol w="4608512"/>
              </a:tblGrid>
              <a:tr h="291268">
                <a:tc>
                  <a:txBody>
                    <a:bodyPr/>
                    <a:lstStyle/>
                    <a:p>
                      <a:pPr algn="ctr">
                        <a:lnSpc>
                          <a:spcPts val="2000"/>
                        </a:lnSpc>
                        <a:spcAft>
                          <a:spcPts val="0"/>
                        </a:spcAft>
                      </a:pPr>
                      <a:r>
                        <a:rPr lang="zh-TW" sz="1600" kern="100" dirty="0">
                          <a:effectLst/>
                        </a:rPr>
                        <a:t>辦理日期</a:t>
                      </a:r>
                      <a:endParaRPr lang="zh-TW" sz="1600" kern="100" dirty="0">
                        <a:effectLst/>
                        <a:latin typeface="Calibri"/>
                        <a:ea typeface="新細明體"/>
                        <a:cs typeface="Times New Roman"/>
                      </a:endParaRPr>
                    </a:p>
                  </a:txBody>
                  <a:tcPr marL="27464" marR="27464" marT="0" marB="0" anchor="ctr"/>
                </a:tc>
                <a:tc>
                  <a:txBody>
                    <a:bodyPr/>
                    <a:lstStyle/>
                    <a:p>
                      <a:pPr algn="ctr">
                        <a:lnSpc>
                          <a:spcPts val="2000"/>
                        </a:lnSpc>
                        <a:spcAft>
                          <a:spcPts val="0"/>
                        </a:spcAft>
                      </a:pPr>
                      <a:r>
                        <a:rPr lang="zh-TW" sz="1600" kern="100">
                          <a:effectLst/>
                        </a:rPr>
                        <a:t>工作項目</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106/3/1(</a:t>
                      </a:r>
                      <a:r>
                        <a:rPr lang="zh-TW" sz="1600" kern="100">
                          <a:effectLst/>
                        </a:rPr>
                        <a:t>三</a:t>
                      </a:r>
                      <a:r>
                        <a:rPr lang="en-US" sz="1600" kern="100">
                          <a:effectLst/>
                        </a:rPr>
                        <a:t>)~106/3/7(</a:t>
                      </a:r>
                      <a:r>
                        <a:rPr lang="zh-TW" sz="1600" kern="100">
                          <a:effectLst/>
                        </a:rPr>
                        <a:t>二</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lnSpc>
                          <a:spcPts val="2000"/>
                        </a:lnSpc>
                        <a:spcAft>
                          <a:spcPts val="0"/>
                        </a:spcAft>
                      </a:pPr>
                      <a:r>
                        <a:rPr lang="zh-TW" sz="1600" kern="100">
                          <a:effectLst/>
                        </a:rPr>
                        <a:t>藝才班術科測驗報名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106/3/2(</a:t>
                      </a:r>
                      <a:r>
                        <a:rPr lang="zh-TW" sz="1600" kern="100">
                          <a:effectLst/>
                        </a:rPr>
                        <a:t>四</a:t>
                      </a:r>
                      <a:r>
                        <a:rPr lang="en-US" sz="1600" kern="100">
                          <a:effectLst/>
                        </a:rPr>
                        <a:t>)~106/3/3(</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lnSpc>
                          <a:spcPts val="2000"/>
                        </a:lnSpc>
                        <a:spcAft>
                          <a:spcPts val="0"/>
                        </a:spcAft>
                      </a:pPr>
                      <a:r>
                        <a:rPr lang="zh-TW" sz="1600" kern="100">
                          <a:effectLst/>
                        </a:rPr>
                        <a:t>科學班報名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106/3/16(</a:t>
                      </a:r>
                      <a:r>
                        <a:rPr lang="zh-TW" sz="1600" kern="100">
                          <a:effectLst/>
                        </a:rPr>
                        <a:t>四</a:t>
                      </a:r>
                      <a:r>
                        <a:rPr lang="en-US" sz="1600" kern="100">
                          <a:effectLst/>
                        </a:rPr>
                        <a:t>)~106/3/18(</a:t>
                      </a:r>
                      <a:r>
                        <a:rPr lang="zh-TW" sz="1600" kern="100">
                          <a:effectLst/>
                        </a:rPr>
                        <a:t>六</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lnSpc>
                          <a:spcPts val="2000"/>
                        </a:lnSpc>
                        <a:spcAft>
                          <a:spcPts val="0"/>
                        </a:spcAft>
                      </a:pPr>
                      <a:r>
                        <a:rPr lang="zh-TW" sz="1600" kern="100">
                          <a:effectLst/>
                        </a:rPr>
                        <a:t>國中教育會考國中端集體報名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106/3/20(</a:t>
                      </a:r>
                      <a:r>
                        <a:rPr lang="zh-TW" sz="1600" kern="100">
                          <a:effectLst/>
                        </a:rPr>
                        <a:t>一</a:t>
                      </a:r>
                      <a:r>
                        <a:rPr lang="en-US" sz="1600" kern="100">
                          <a:effectLst/>
                        </a:rPr>
                        <a:t>)~106/3/24(</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lnSpc>
                          <a:spcPts val="2000"/>
                        </a:lnSpc>
                        <a:spcAft>
                          <a:spcPts val="0"/>
                        </a:spcAft>
                      </a:pPr>
                      <a:r>
                        <a:rPr lang="zh-TW" sz="1600" kern="100">
                          <a:effectLst/>
                        </a:rPr>
                        <a:t>專業群科</a:t>
                      </a:r>
                      <a:r>
                        <a:rPr lang="en-US" sz="1600" kern="100">
                          <a:effectLst/>
                        </a:rPr>
                        <a:t>(</a:t>
                      </a:r>
                      <a:r>
                        <a:rPr lang="zh-TW" sz="1600" kern="100">
                          <a:effectLst/>
                        </a:rPr>
                        <a:t>高職</a:t>
                      </a:r>
                      <a:r>
                        <a:rPr lang="en-US" sz="1600" kern="100">
                          <a:effectLst/>
                        </a:rPr>
                        <a:t>)</a:t>
                      </a:r>
                      <a:r>
                        <a:rPr lang="zh-TW" sz="1600" kern="100">
                          <a:effectLst/>
                        </a:rPr>
                        <a:t>甄選入學報名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106/5/1(</a:t>
                      </a:r>
                      <a:r>
                        <a:rPr lang="zh-TW" sz="1600" kern="100">
                          <a:effectLst/>
                        </a:rPr>
                        <a:t>一</a:t>
                      </a:r>
                      <a:r>
                        <a:rPr lang="en-US" sz="1600" kern="100">
                          <a:effectLst/>
                        </a:rPr>
                        <a:t>)~106/5/3(</a:t>
                      </a:r>
                      <a:r>
                        <a:rPr lang="zh-TW" sz="1600" kern="100">
                          <a:effectLst/>
                        </a:rPr>
                        <a:t>三</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lnSpc>
                          <a:spcPts val="2000"/>
                        </a:lnSpc>
                        <a:spcAft>
                          <a:spcPts val="0"/>
                        </a:spcAft>
                      </a:pPr>
                      <a:r>
                        <a:rPr lang="zh-TW" sz="1600" kern="100">
                          <a:effectLst/>
                        </a:rPr>
                        <a:t>體育班、運動績優生</a:t>
                      </a:r>
                      <a:r>
                        <a:rPr lang="en-US" sz="1600" kern="100">
                          <a:effectLst/>
                        </a:rPr>
                        <a:t>(</a:t>
                      </a:r>
                      <a:r>
                        <a:rPr lang="zh-TW" sz="1600" kern="100">
                          <a:effectLst/>
                        </a:rPr>
                        <a:t>獨招學校</a:t>
                      </a:r>
                      <a:r>
                        <a:rPr lang="en-US" sz="1600" kern="100">
                          <a:effectLst/>
                        </a:rPr>
                        <a:t>)</a:t>
                      </a:r>
                      <a:r>
                        <a:rPr lang="zh-TW" sz="1600" kern="100">
                          <a:effectLst/>
                        </a:rPr>
                        <a:t>術科測驗報名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106/5/1(</a:t>
                      </a:r>
                      <a:r>
                        <a:rPr lang="zh-TW" sz="1600" kern="100">
                          <a:effectLst/>
                        </a:rPr>
                        <a:t>一</a:t>
                      </a:r>
                      <a:r>
                        <a:rPr lang="en-US" sz="1600" kern="100">
                          <a:effectLst/>
                        </a:rPr>
                        <a:t>)~106/5/5(</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免試入學變更就學區申請</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106/5/20(</a:t>
                      </a:r>
                      <a:r>
                        <a:rPr lang="zh-TW" sz="1600" kern="100">
                          <a:effectLst/>
                        </a:rPr>
                        <a:t>六</a:t>
                      </a:r>
                      <a:r>
                        <a:rPr lang="en-US" sz="1600" kern="100">
                          <a:effectLst/>
                        </a:rPr>
                        <a:t>)~106/5/21(</a:t>
                      </a:r>
                      <a:r>
                        <a:rPr lang="zh-TW" sz="1600" kern="100">
                          <a:effectLst/>
                        </a:rPr>
                        <a:t>日</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國中教育會考</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106/5/22(</a:t>
                      </a:r>
                      <a:r>
                        <a:rPr lang="zh-TW" sz="1600" kern="100">
                          <a:effectLst/>
                        </a:rPr>
                        <a:t>一</a:t>
                      </a:r>
                      <a:r>
                        <a:rPr lang="en-US" sz="1600" kern="100">
                          <a:effectLst/>
                        </a:rPr>
                        <a:t>) ~106/5/23(</a:t>
                      </a:r>
                      <a:r>
                        <a:rPr lang="zh-TW" sz="1600" kern="100">
                          <a:effectLst/>
                        </a:rPr>
                        <a:t>二</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優先免試入學第一類學校報名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106/5/24(</a:t>
                      </a:r>
                      <a:r>
                        <a:rPr lang="zh-TW" sz="1600" kern="100">
                          <a:effectLst/>
                        </a:rPr>
                        <a:t>三</a:t>
                      </a:r>
                      <a:r>
                        <a:rPr lang="en-US" sz="1600" kern="100">
                          <a:effectLst/>
                        </a:rPr>
                        <a:t>)~106/5/25(</a:t>
                      </a:r>
                      <a:r>
                        <a:rPr lang="zh-TW" sz="1600" kern="100">
                          <a:effectLst/>
                        </a:rPr>
                        <a:t>四</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技優甄審入學報名、實用技能學程報名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106/5/25(</a:t>
                      </a:r>
                      <a:r>
                        <a:rPr lang="zh-TW" sz="1600" kern="100">
                          <a:effectLst/>
                        </a:rPr>
                        <a:t>四</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優先免試入學第一類學校公告報名結果</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106/5/26(</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優先免試入學第一類學校抽籤、撕榜、報到</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106/6/1(</a:t>
                      </a:r>
                      <a:r>
                        <a:rPr lang="zh-TW" sz="1600" kern="100">
                          <a:effectLst/>
                        </a:rPr>
                        <a:t>四</a:t>
                      </a:r>
                      <a:r>
                        <a:rPr lang="en-US" sz="1600" kern="100">
                          <a:effectLst/>
                        </a:rPr>
                        <a:t>)~106/6/9(</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直升入學報名</a:t>
                      </a:r>
                      <a:endParaRPr lang="zh-TW" sz="1600" kern="10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106/6/5(</a:t>
                      </a:r>
                      <a:r>
                        <a:rPr lang="zh-TW" sz="1600" kern="100">
                          <a:effectLst/>
                        </a:rPr>
                        <a:t>一</a:t>
                      </a:r>
                      <a:r>
                        <a:rPr lang="en-US" sz="1600" kern="100">
                          <a:effectLst/>
                        </a:rPr>
                        <a:t>) ~106/6/13(</a:t>
                      </a:r>
                      <a:r>
                        <a:rPr lang="zh-TW" sz="1600" kern="100">
                          <a:effectLst/>
                        </a:rPr>
                        <a:t>二</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dirty="0">
                          <a:effectLst/>
                        </a:rPr>
                        <a:t>優先免試入學第二類學校報名</a:t>
                      </a:r>
                      <a:endParaRPr lang="zh-TW" sz="1600" kern="100" dirty="0">
                        <a:effectLst/>
                        <a:latin typeface="Calibri"/>
                        <a:ea typeface="新細明體"/>
                        <a:cs typeface="Times New Roman"/>
                      </a:endParaRPr>
                    </a:p>
                  </a:txBody>
                  <a:tcPr marL="27464" marR="27464" marT="0" marB="0" anchor="ctr"/>
                </a:tc>
              </a:tr>
              <a:tr h="611663">
                <a:tc>
                  <a:txBody>
                    <a:bodyPr/>
                    <a:lstStyle/>
                    <a:p>
                      <a:pPr>
                        <a:lnSpc>
                          <a:spcPts val="2100"/>
                        </a:lnSpc>
                        <a:spcAft>
                          <a:spcPts val="0"/>
                        </a:spcAft>
                      </a:pPr>
                      <a:r>
                        <a:rPr lang="en-US" sz="1600" kern="100" dirty="0">
                          <a:effectLst/>
                        </a:rPr>
                        <a:t>106/6/15(</a:t>
                      </a:r>
                      <a:r>
                        <a:rPr lang="zh-TW" sz="1600" kern="100" dirty="0">
                          <a:effectLst/>
                        </a:rPr>
                        <a:t>四</a:t>
                      </a:r>
                      <a:r>
                        <a:rPr lang="en-US" sz="1600" kern="100" dirty="0">
                          <a:effectLst/>
                        </a:rPr>
                        <a:t>)</a:t>
                      </a:r>
                      <a:endParaRPr lang="zh-TW" sz="1600" kern="100" dirty="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dirty="0">
                          <a:effectLst/>
                        </a:rPr>
                        <a:t>各校直升入學報到</a:t>
                      </a:r>
                      <a:r>
                        <a:rPr lang="en-US" sz="1600" kern="100" dirty="0">
                          <a:effectLst/>
                        </a:rPr>
                        <a:t>(</a:t>
                      </a:r>
                      <a:r>
                        <a:rPr lang="zh-TW" sz="1600" kern="100" dirty="0">
                          <a:effectLst/>
                        </a:rPr>
                        <a:t>含報到後聲明放棄綠取資格</a:t>
                      </a:r>
                      <a:r>
                        <a:rPr lang="en-US" sz="1600" kern="100" dirty="0">
                          <a:effectLst/>
                        </a:rPr>
                        <a:t>)</a:t>
                      </a:r>
                      <a:r>
                        <a:rPr lang="zh-TW" sz="1600" kern="100" dirty="0">
                          <a:effectLst/>
                        </a:rPr>
                        <a:t>截止日</a:t>
                      </a:r>
                      <a:endParaRPr lang="zh-TW" sz="1600" kern="100" dirty="0">
                        <a:effectLst/>
                        <a:latin typeface="Calibri"/>
                        <a:ea typeface="新細明體"/>
                        <a:cs typeface="Times New Roman"/>
                      </a:endParaRPr>
                    </a:p>
                  </a:txBody>
                  <a:tcPr marL="27464" marR="27464" marT="0" marB="0" anchor="ctr"/>
                </a:tc>
              </a:tr>
              <a:tr h="305832">
                <a:tc>
                  <a:txBody>
                    <a:bodyPr/>
                    <a:lstStyle/>
                    <a:p>
                      <a:pPr>
                        <a:lnSpc>
                          <a:spcPts val="2100"/>
                        </a:lnSpc>
                        <a:spcAft>
                          <a:spcPts val="0"/>
                        </a:spcAft>
                      </a:pPr>
                      <a:r>
                        <a:rPr lang="en-US" sz="1600" kern="100">
                          <a:effectLst/>
                        </a:rPr>
                        <a:t>106/6/16(</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dirty="0">
                          <a:effectLst/>
                        </a:rPr>
                        <a:t>優先免試入學第二類學校公告分發序</a:t>
                      </a:r>
                      <a:endParaRPr lang="zh-TW" sz="1600" kern="100" dirty="0">
                        <a:effectLst/>
                        <a:latin typeface="Calibri"/>
                        <a:ea typeface="新細明體"/>
                        <a:cs typeface="Times New Roman"/>
                      </a:endParaRPr>
                    </a:p>
                  </a:txBody>
                  <a:tcPr marL="27464" marR="27464" marT="0" marB="0" anchor="ctr"/>
                </a:tc>
              </a:tr>
            </a:tbl>
          </a:graphicData>
        </a:graphic>
      </p:graphicFrame>
    </p:spTree>
    <p:extLst>
      <p:ext uri="{BB962C8B-B14F-4D97-AF65-F5344CB8AC3E}">
        <p14:creationId xmlns:p14="http://schemas.microsoft.com/office/powerpoint/2010/main" val="38821507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a:xfrm>
            <a:off x="1475656" y="274320"/>
            <a:ext cx="7458032" cy="1143000"/>
          </a:xfrm>
        </p:spPr>
        <p:txBody>
          <a:bodyPr>
            <a:normAutofit/>
          </a:bodyPr>
          <a:lstStyle/>
          <a:p>
            <a:pPr algn="ctr">
              <a:lnSpc>
                <a:spcPts val="4500"/>
              </a:lnSpc>
            </a:pPr>
            <a:r>
              <a:rPr lang="en-US" altLang="zh-TW" sz="4800" b="1" cap="all" dirty="0" smtClean="0">
                <a:solidFill>
                  <a:srgbClr val="7030A0"/>
                </a:solidFill>
                <a:latin typeface="微軟正黑體" panose="020B0604030504040204" pitchFamily="34" charset="-120"/>
              </a:rPr>
              <a:t>106</a:t>
            </a:r>
            <a:r>
              <a:rPr lang="zh-TW" altLang="en-US" sz="4800" b="1" cap="all" dirty="0" smtClean="0">
                <a:solidFill>
                  <a:srgbClr val="7030A0"/>
                </a:solidFill>
                <a:latin typeface="微軟正黑體" panose="020B0604030504040204" pitchFamily="34" charset="-120"/>
              </a:rPr>
              <a:t>學年適性入學重要日程</a:t>
            </a:r>
            <a:endParaRPr lang="zh-TW" altLang="en-US" sz="4800" b="1" cap="all" dirty="0">
              <a:solidFill>
                <a:srgbClr val="7030A0"/>
              </a:solidFill>
              <a:latin typeface="微軟正黑體" panose="020B0604030504040204" pitchFamily="34" charset="-120"/>
            </a:endParaRPr>
          </a:p>
        </p:txBody>
      </p:sp>
      <p:sp>
        <p:nvSpPr>
          <p:cNvPr id="13" name="文字方塊 12"/>
          <p:cNvSpPr txBox="1"/>
          <p:nvPr/>
        </p:nvSpPr>
        <p:spPr>
          <a:xfrm>
            <a:off x="2267744" y="3632448"/>
            <a:ext cx="5904656" cy="369332"/>
          </a:xfrm>
          <a:prstGeom prst="rect">
            <a:avLst/>
          </a:prstGeom>
          <a:noFill/>
        </p:spPr>
        <p:txBody>
          <a:bodyPr wrap="square" rtlCol="0">
            <a:spAutoFit/>
          </a:bodyPr>
          <a:lstStyle/>
          <a:p>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2948687099"/>
              </p:ext>
            </p:extLst>
          </p:nvPr>
        </p:nvGraphicFramePr>
        <p:xfrm>
          <a:off x="1475656" y="1196752"/>
          <a:ext cx="7200800" cy="5600700"/>
        </p:xfrm>
        <a:graphic>
          <a:graphicData uri="http://schemas.openxmlformats.org/drawingml/2006/table">
            <a:tbl>
              <a:tblPr firstRow="1" firstCol="1" lastRow="1" lastCol="1" bandRow="1" bandCol="1">
                <a:tableStyleId>{5C22544A-7EE6-4342-B048-85BDC9FD1C3A}</a:tableStyleId>
              </a:tblPr>
              <a:tblGrid>
                <a:gridCol w="2592288"/>
                <a:gridCol w="4608512"/>
              </a:tblGrid>
              <a:tr h="101718">
                <a:tc>
                  <a:txBody>
                    <a:bodyPr/>
                    <a:lstStyle/>
                    <a:p>
                      <a:pPr algn="ctr">
                        <a:lnSpc>
                          <a:spcPts val="2000"/>
                        </a:lnSpc>
                        <a:spcAft>
                          <a:spcPts val="0"/>
                        </a:spcAft>
                      </a:pPr>
                      <a:r>
                        <a:rPr lang="zh-TW" sz="1600" kern="100" dirty="0">
                          <a:effectLst/>
                        </a:rPr>
                        <a:t>辦理日期</a:t>
                      </a:r>
                      <a:endParaRPr lang="zh-TW" sz="1600" kern="100" dirty="0">
                        <a:effectLst/>
                        <a:latin typeface="Calibri"/>
                        <a:ea typeface="新細明體"/>
                        <a:cs typeface="Times New Roman"/>
                      </a:endParaRPr>
                    </a:p>
                  </a:txBody>
                  <a:tcPr marL="27464" marR="27464" marT="0" marB="0" anchor="ctr"/>
                </a:tc>
                <a:tc>
                  <a:txBody>
                    <a:bodyPr/>
                    <a:lstStyle/>
                    <a:p>
                      <a:pPr algn="ctr">
                        <a:lnSpc>
                          <a:spcPts val="2000"/>
                        </a:lnSpc>
                        <a:spcAft>
                          <a:spcPts val="0"/>
                        </a:spcAft>
                      </a:pPr>
                      <a:r>
                        <a:rPr lang="zh-TW" sz="1600" kern="100">
                          <a:effectLst/>
                        </a:rPr>
                        <a:t>工作項目</a:t>
                      </a:r>
                      <a:endParaRPr lang="zh-TW" sz="1600" kern="100">
                        <a:effectLst/>
                        <a:latin typeface="Calibri"/>
                        <a:ea typeface="新細明體"/>
                        <a:cs typeface="Times New Roman"/>
                      </a:endParaRPr>
                    </a:p>
                  </a:txBody>
                  <a:tcPr marL="27464" marR="27464" marT="0" marB="0" anchor="ctr"/>
                </a:tc>
              </a:tr>
              <a:tr h="470448">
                <a:tc>
                  <a:txBody>
                    <a:bodyPr/>
                    <a:lstStyle/>
                    <a:p>
                      <a:pPr>
                        <a:lnSpc>
                          <a:spcPts val="2100"/>
                        </a:lnSpc>
                        <a:spcAft>
                          <a:spcPts val="0"/>
                        </a:spcAft>
                      </a:pPr>
                      <a:r>
                        <a:rPr lang="en-US" sz="1600" kern="100" dirty="0">
                          <a:effectLst/>
                        </a:rPr>
                        <a:t>106/6//16(</a:t>
                      </a:r>
                      <a:r>
                        <a:rPr lang="zh-TW" sz="1600" kern="100" dirty="0">
                          <a:effectLst/>
                        </a:rPr>
                        <a:t>五</a:t>
                      </a:r>
                      <a:r>
                        <a:rPr lang="en-US" sz="1600" kern="100" dirty="0">
                          <a:effectLst/>
                        </a:rPr>
                        <a:t>)</a:t>
                      </a:r>
                      <a:endParaRPr lang="zh-TW" sz="1600" kern="100" dirty="0">
                        <a:effectLst/>
                        <a:latin typeface="Calibri"/>
                        <a:ea typeface="新細明體"/>
                        <a:cs typeface="Times New Roman"/>
                      </a:endParaRPr>
                    </a:p>
                  </a:txBody>
                  <a:tcPr marL="27464" marR="27464" marT="0" marB="0" anchor="ctr"/>
                </a:tc>
                <a:tc>
                  <a:txBody>
                    <a:bodyPr/>
                    <a:lstStyle/>
                    <a:p>
                      <a:pPr marL="342900" lvl="0" indent="-342900" fontAlgn="base">
                        <a:lnSpc>
                          <a:spcPts val="2100"/>
                        </a:lnSpc>
                        <a:spcAft>
                          <a:spcPts val="0"/>
                        </a:spcAft>
                        <a:buFont typeface="+mj-lt"/>
                        <a:buAutoNum type="arabicPeriod"/>
                      </a:pPr>
                      <a:r>
                        <a:rPr lang="zh-TW" sz="1600" kern="100" dirty="0">
                          <a:effectLst/>
                        </a:rPr>
                        <a:t>技優甄審入學報到後聲明放棄錄取資格</a:t>
                      </a:r>
                    </a:p>
                    <a:p>
                      <a:pPr marL="342900" lvl="0" indent="-342900" fontAlgn="base">
                        <a:lnSpc>
                          <a:spcPts val="2100"/>
                        </a:lnSpc>
                        <a:spcAft>
                          <a:spcPts val="0"/>
                        </a:spcAft>
                        <a:buFont typeface="+mj-lt"/>
                        <a:buAutoNum type="arabicPeriod"/>
                      </a:pPr>
                      <a:r>
                        <a:rPr lang="zh-TW" sz="1600" kern="100" dirty="0">
                          <a:effectLst/>
                        </a:rPr>
                        <a:t>實用技能學程報到後聲明放棄錄取資格</a:t>
                      </a:r>
                    </a:p>
                    <a:p>
                      <a:pPr marL="342900" lvl="0" indent="-342900" fontAlgn="base">
                        <a:lnSpc>
                          <a:spcPts val="2100"/>
                        </a:lnSpc>
                        <a:spcAft>
                          <a:spcPts val="0"/>
                        </a:spcAft>
                        <a:buFont typeface="+mj-lt"/>
                        <a:buAutoNum type="arabicPeriod"/>
                      </a:pPr>
                      <a:r>
                        <a:rPr lang="zh-TW" sz="1600" kern="100" dirty="0">
                          <a:effectLst/>
                        </a:rPr>
                        <a:t>特色招生專業群科甄選入學報到後聲明放棄綠取資格、遞補截止日</a:t>
                      </a:r>
                      <a:endParaRPr lang="zh-TW" sz="1600" kern="100" dirty="0">
                        <a:effectLst/>
                        <a:latin typeface="Calibri"/>
                        <a:ea typeface="新細明體"/>
                        <a:cs typeface="Times New Roman"/>
                      </a:endParaRPr>
                    </a:p>
                  </a:txBody>
                  <a:tcPr marL="27464" marR="27464" marT="0" marB="0" anchor="ctr"/>
                </a:tc>
              </a:tr>
              <a:tr h="106804">
                <a:tc>
                  <a:txBody>
                    <a:bodyPr/>
                    <a:lstStyle/>
                    <a:p>
                      <a:pPr>
                        <a:lnSpc>
                          <a:spcPts val="2100"/>
                        </a:lnSpc>
                        <a:spcAft>
                          <a:spcPts val="0"/>
                        </a:spcAft>
                      </a:pPr>
                      <a:r>
                        <a:rPr lang="en-US" sz="1600" kern="100">
                          <a:effectLst/>
                        </a:rPr>
                        <a:t>106/6/19(</a:t>
                      </a:r>
                      <a:r>
                        <a:rPr lang="zh-TW" sz="1600" kern="100">
                          <a:effectLst/>
                        </a:rPr>
                        <a:t>一</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優先免試入學第二類學校登記、撕榜、報到、放棄</a:t>
                      </a:r>
                      <a:endParaRPr lang="zh-TW" sz="1600" kern="100">
                        <a:effectLst/>
                        <a:latin typeface="Calibri"/>
                        <a:ea typeface="新細明體"/>
                        <a:cs typeface="Times New Roman"/>
                      </a:endParaRPr>
                    </a:p>
                  </a:txBody>
                  <a:tcPr marL="27464" marR="27464" marT="0" marB="0" anchor="ctr"/>
                </a:tc>
              </a:tr>
              <a:tr h="117230">
                <a:tc>
                  <a:txBody>
                    <a:bodyPr/>
                    <a:lstStyle/>
                    <a:p>
                      <a:pPr>
                        <a:lnSpc>
                          <a:spcPts val="2100"/>
                        </a:lnSpc>
                        <a:spcAft>
                          <a:spcPts val="0"/>
                        </a:spcAft>
                      </a:pPr>
                      <a:r>
                        <a:rPr lang="en-US" sz="1600" kern="100">
                          <a:effectLst/>
                        </a:rPr>
                        <a:t>106/6/20(</a:t>
                      </a:r>
                      <a:r>
                        <a:rPr lang="zh-TW" sz="1600" kern="100">
                          <a:effectLst/>
                        </a:rPr>
                        <a:t>二</a:t>
                      </a:r>
                      <a:r>
                        <a:rPr lang="en-US" sz="1600" kern="100">
                          <a:effectLst/>
                        </a:rPr>
                        <a:t>)~106/7/3(</a:t>
                      </a:r>
                      <a:r>
                        <a:rPr lang="zh-TW" sz="1600" kern="100">
                          <a:effectLst/>
                        </a:rPr>
                        <a:t>一</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五專免試入學報名</a:t>
                      </a:r>
                      <a:endParaRPr lang="zh-TW" sz="1600" kern="100">
                        <a:effectLst/>
                        <a:latin typeface="Calibri"/>
                        <a:ea typeface="新細明體"/>
                        <a:cs typeface="Times New Roman"/>
                      </a:endParaRPr>
                    </a:p>
                  </a:txBody>
                  <a:tcPr marL="27464" marR="27464" marT="0" marB="0" anchor="ctr"/>
                </a:tc>
              </a:tr>
              <a:tr h="106804">
                <a:tc>
                  <a:txBody>
                    <a:bodyPr/>
                    <a:lstStyle/>
                    <a:p>
                      <a:pPr fontAlgn="base">
                        <a:lnSpc>
                          <a:spcPts val="2100"/>
                        </a:lnSpc>
                        <a:spcAft>
                          <a:spcPts val="0"/>
                        </a:spcAft>
                      </a:pPr>
                      <a:r>
                        <a:rPr lang="en-US" sz="1600" kern="100">
                          <a:effectLst/>
                        </a:rPr>
                        <a:t>106/6/22(</a:t>
                      </a:r>
                      <a:r>
                        <a:rPr lang="zh-TW" sz="1600" kern="100">
                          <a:effectLst/>
                        </a:rPr>
                        <a:t>四</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基北區公告免試入學實際招生名額、開放個人序位查詢及志願選填</a:t>
                      </a:r>
                      <a:endParaRPr lang="zh-TW" sz="1600" kern="100">
                        <a:effectLst/>
                        <a:latin typeface="Calibri"/>
                        <a:ea typeface="新細明體"/>
                        <a:cs typeface="Times New Roman"/>
                      </a:endParaRPr>
                    </a:p>
                  </a:txBody>
                  <a:tcPr marL="27464" marR="27464" marT="0" marB="0"/>
                </a:tc>
              </a:tr>
              <a:tr h="121808">
                <a:tc>
                  <a:txBody>
                    <a:bodyPr/>
                    <a:lstStyle/>
                    <a:p>
                      <a:pPr>
                        <a:lnSpc>
                          <a:spcPts val="1900"/>
                        </a:lnSpc>
                        <a:spcAft>
                          <a:spcPts val="0"/>
                        </a:spcAft>
                      </a:pPr>
                      <a:r>
                        <a:rPr lang="en-US" sz="1600" kern="100">
                          <a:effectLst/>
                        </a:rPr>
                        <a:t>106/6/23(</a:t>
                      </a:r>
                      <a:r>
                        <a:rPr lang="zh-TW" sz="1600" kern="100">
                          <a:effectLst/>
                        </a:rPr>
                        <a:t>五</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fontAlgn="base">
                        <a:lnSpc>
                          <a:spcPts val="2100"/>
                        </a:lnSpc>
                        <a:spcAft>
                          <a:spcPts val="0"/>
                        </a:spcAft>
                      </a:pPr>
                      <a:r>
                        <a:rPr lang="zh-TW" sz="1600" kern="100">
                          <a:effectLst/>
                        </a:rPr>
                        <a:t>特色招生考試分發入學學科測驗報名截止</a:t>
                      </a:r>
                      <a:endParaRPr lang="zh-TW" sz="1600" kern="100">
                        <a:effectLst/>
                        <a:latin typeface="Calibri"/>
                        <a:ea typeface="新細明體"/>
                        <a:cs typeface="Times New Roman"/>
                      </a:endParaRPr>
                    </a:p>
                  </a:txBody>
                  <a:tcPr marL="27464" marR="27464" marT="0" marB="0" anchor="ctr"/>
                </a:tc>
              </a:tr>
              <a:tr h="101718">
                <a:tc>
                  <a:txBody>
                    <a:bodyPr/>
                    <a:lstStyle/>
                    <a:p>
                      <a:pPr>
                        <a:lnSpc>
                          <a:spcPts val="2000"/>
                        </a:lnSpc>
                        <a:spcAft>
                          <a:spcPts val="0"/>
                        </a:spcAft>
                      </a:pPr>
                      <a:r>
                        <a:rPr lang="en-US" sz="1600" kern="100">
                          <a:effectLst/>
                        </a:rPr>
                        <a:t>106/6/25(</a:t>
                      </a:r>
                      <a:r>
                        <a:rPr lang="zh-TW" sz="1600" kern="100">
                          <a:effectLst/>
                        </a:rPr>
                        <a:t>日</a:t>
                      </a:r>
                      <a:r>
                        <a:rPr lang="en-US" sz="1600" kern="100">
                          <a:effectLst/>
                        </a:rPr>
                        <a:t>) </a:t>
                      </a:r>
                      <a:endParaRPr lang="zh-TW" sz="1600" kern="100">
                        <a:effectLst/>
                        <a:latin typeface="Calibri"/>
                        <a:ea typeface="新細明體"/>
                        <a:cs typeface="Times New Roman"/>
                      </a:endParaRPr>
                    </a:p>
                  </a:txBody>
                  <a:tcPr marL="27464" marR="27464" marT="0" marB="0" anchor="ctr"/>
                </a:tc>
                <a:tc>
                  <a:txBody>
                    <a:bodyPr/>
                    <a:lstStyle/>
                    <a:p>
                      <a:pPr>
                        <a:spcAft>
                          <a:spcPts val="0"/>
                        </a:spcAft>
                      </a:pPr>
                      <a:r>
                        <a:rPr lang="zh-TW" sz="1600" kern="100">
                          <a:effectLst/>
                        </a:rPr>
                        <a:t>特色招生考試分發入學學科測驗</a:t>
                      </a:r>
                      <a:endParaRPr lang="zh-TW" sz="1600" kern="100">
                        <a:effectLst/>
                        <a:latin typeface="Calibri"/>
                        <a:ea typeface="新細明體"/>
                        <a:cs typeface="Times New Roman"/>
                      </a:endParaRPr>
                    </a:p>
                  </a:txBody>
                  <a:tcPr marL="27464" marR="27464" marT="0" marB="0"/>
                </a:tc>
              </a:tr>
              <a:tr h="101718">
                <a:tc>
                  <a:txBody>
                    <a:bodyPr/>
                    <a:lstStyle/>
                    <a:p>
                      <a:pPr>
                        <a:lnSpc>
                          <a:spcPts val="2000"/>
                        </a:lnSpc>
                        <a:spcAft>
                          <a:spcPts val="0"/>
                        </a:spcAft>
                      </a:pPr>
                      <a:r>
                        <a:rPr lang="en-US" sz="1600" kern="100">
                          <a:effectLst/>
                        </a:rPr>
                        <a:t>106/6/27(</a:t>
                      </a:r>
                      <a:r>
                        <a:rPr lang="zh-TW" sz="1600" kern="100">
                          <a:effectLst/>
                        </a:rPr>
                        <a:t>二</a:t>
                      </a:r>
                      <a:r>
                        <a:rPr lang="en-US" sz="1600" kern="100">
                          <a:effectLst/>
                        </a:rPr>
                        <a:t>)~106/6/28(</a:t>
                      </a:r>
                      <a:r>
                        <a:rPr lang="zh-TW" sz="1600" kern="100">
                          <a:effectLst/>
                        </a:rPr>
                        <a:t>三</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spcAft>
                          <a:spcPts val="0"/>
                        </a:spcAft>
                      </a:pPr>
                      <a:r>
                        <a:rPr lang="zh-TW" sz="1600" kern="100">
                          <a:effectLst/>
                        </a:rPr>
                        <a:t>特色招生考試分發入學開放網路查詢學科測驗分數及志願選填</a:t>
                      </a:r>
                      <a:endParaRPr lang="zh-TW" sz="1600" kern="100">
                        <a:effectLst/>
                        <a:latin typeface="Calibri"/>
                        <a:ea typeface="新細明體"/>
                        <a:cs typeface="Times New Roman"/>
                      </a:endParaRPr>
                    </a:p>
                  </a:txBody>
                  <a:tcPr marL="27464" marR="27464" marT="0" marB="0"/>
                </a:tc>
              </a:tr>
              <a:tr h="101718">
                <a:tc>
                  <a:txBody>
                    <a:bodyPr/>
                    <a:lstStyle/>
                    <a:p>
                      <a:pPr>
                        <a:lnSpc>
                          <a:spcPts val="2000"/>
                        </a:lnSpc>
                        <a:spcAft>
                          <a:spcPts val="0"/>
                        </a:spcAft>
                      </a:pPr>
                      <a:r>
                        <a:rPr lang="en-US" sz="1600" kern="100">
                          <a:effectLst/>
                        </a:rPr>
                        <a:t>106/6/29(</a:t>
                      </a:r>
                      <a:r>
                        <a:rPr lang="zh-TW" sz="1600" kern="100">
                          <a:effectLst/>
                        </a:rPr>
                        <a:t>四</a:t>
                      </a:r>
                      <a:r>
                        <a:rPr lang="en-US" sz="1600" kern="100">
                          <a:effectLst/>
                        </a:rPr>
                        <a:t>) </a:t>
                      </a:r>
                      <a:endParaRPr lang="zh-TW" sz="1600" kern="100">
                        <a:effectLst/>
                        <a:latin typeface="Calibri"/>
                        <a:ea typeface="新細明體"/>
                        <a:cs typeface="Times New Roman"/>
                      </a:endParaRPr>
                    </a:p>
                  </a:txBody>
                  <a:tcPr marL="27464" marR="27464" marT="0" marB="0"/>
                </a:tc>
                <a:tc>
                  <a:txBody>
                    <a:bodyPr/>
                    <a:lstStyle/>
                    <a:p>
                      <a:pPr>
                        <a:spcAft>
                          <a:spcPts val="0"/>
                        </a:spcAft>
                      </a:pPr>
                      <a:r>
                        <a:rPr lang="zh-TW" sz="1600" kern="100">
                          <a:effectLst/>
                        </a:rPr>
                        <a:t>個人序位查詢及志願選填截止</a:t>
                      </a:r>
                      <a:endParaRPr lang="zh-TW" sz="1600" kern="100">
                        <a:effectLst/>
                        <a:latin typeface="Calibri"/>
                        <a:ea typeface="新細明體"/>
                        <a:cs typeface="Times New Roman"/>
                      </a:endParaRPr>
                    </a:p>
                  </a:txBody>
                  <a:tcPr marL="27464" marR="27464" marT="0" marB="0"/>
                </a:tc>
              </a:tr>
              <a:tr h="146474">
                <a:tc>
                  <a:txBody>
                    <a:bodyPr/>
                    <a:lstStyle/>
                    <a:p>
                      <a:pPr>
                        <a:lnSpc>
                          <a:spcPts val="2000"/>
                        </a:lnSpc>
                        <a:spcAft>
                          <a:spcPts val="0"/>
                        </a:spcAft>
                      </a:pPr>
                      <a:r>
                        <a:rPr lang="en-US" sz="1600" kern="100">
                          <a:effectLst/>
                        </a:rPr>
                        <a:t>106/7/4(</a:t>
                      </a:r>
                      <a:r>
                        <a:rPr lang="zh-TW" sz="1600" kern="100">
                          <a:effectLst/>
                        </a:rPr>
                        <a:t>二</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a:spcAft>
                          <a:spcPts val="0"/>
                        </a:spcAft>
                      </a:pPr>
                      <a:r>
                        <a:rPr lang="zh-TW" sz="1600" kern="100">
                          <a:effectLst/>
                        </a:rPr>
                        <a:t>國中端集體報名高級中等學校免試入學及特色招生考試分發入學分發截止日</a:t>
                      </a:r>
                      <a:endParaRPr lang="zh-TW" sz="1600" kern="100">
                        <a:effectLst/>
                        <a:latin typeface="Calibri"/>
                        <a:ea typeface="新細明體"/>
                        <a:cs typeface="Times New Roman"/>
                      </a:endParaRPr>
                    </a:p>
                  </a:txBody>
                  <a:tcPr marL="27464" marR="27464" marT="0" marB="0"/>
                </a:tc>
              </a:tr>
              <a:tr h="146474">
                <a:tc>
                  <a:txBody>
                    <a:bodyPr/>
                    <a:lstStyle/>
                    <a:p>
                      <a:pPr>
                        <a:lnSpc>
                          <a:spcPts val="2000"/>
                        </a:lnSpc>
                        <a:spcAft>
                          <a:spcPts val="0"/>
                        </a:spcAft>
                      </a:pPr>
                      <a:r>
                        <a:rPr lang="en-US" sz="1600" kern="100">
                          <a:effectLst/>
                        </a:rPr>
                        <a:t>106/7/11(</a:t>
                      </a:r>
                      <a:r>
                        <a:rPr lang="zh-TW" sz="1600" kern="100">
                          <a:effectLst/>
                        </a:rPr>
                        <a:t>二</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marL="342900" lvl="0" indent="-342900">
                        <a:spcAft>
                          <a:spcPts val="0"/>
                        </a:spcAft>
                        <a:buFont typeface="+mj-lt"/>
                        <a:buAutoNum type="arabicPeriod"/>
                      </a:pPr>
                      <a:r>
                        <a:rPr lang="zh-TW" sz="1600" kern="100">
                          <a:effectLst/>
                        </a:rPr>
                        <a:t>免試入學及特色招生考試分發入學放榜</a:t>
                      </a:r>
                    </a:p>
                    <a:p>
                      <a:pPr marL="342900" lvl="0" indent="-342900">
                        <a:spcAft>
                          <a:spcPts val="0"/>
                        </a:spcAft>
                        <a:buFont typeface="+mj-lt"/>
                        <a:buAutoNum type="arabicPeriod"/>
                      </a:pPr>
                      <a:r>
                        <a:rPr lang="zh-TW" sz="1600" kern="100">
                          <a:effectLst/>
                        </a:rPr>
                        <a:t>藝才班</a:t>
                      </a:r>
                      <a:r>
                        <a:rPr lang="en-US" sz="1600" kern="100">
                          <a:effectLst/>
                        </a:rPr>
                        <a:t>(</a:t>
                      </a:r>
                      <a:r>
                        <a:rPr lang="zh-TW" sz="1600" kern="100">
                          <a:effectLst/>
                        </a:rPr>
                        <a:t>獨招學校</a:t>
                      </a:r>
                      <a:r>
                        <a:rPr lang="en-US" sz="1600" kern="100">
                          <a:effectLst/>
                        </a:rPr>
                        <a:t>)</a:t>
                      </a:r>
                      <a:r>
                        <a:rPr lang="zh-TW" sz="1600" kern="100">
                          <a:effectLst/>
                        </a:rPr>
                        <a:t>放榜</a:t>
                      </a:r>
                      <a:endParaRPr lang="zh-TW" sz="1600" kern="100">
                        <a:effectLst/>
                        <a:latin typeface="Calibri"/>
                        <a:ea typeface="新細明體"/>
                        <a:cs typeface="Times New Roman"/>
                      </a:endParaRPr>
                    </a:p>
                  </a:txBody>
                  <a:tcPr marL="27464" marR="27464" marT="0" marB="0"/>
                </a:tc>
              </a:tr>
              <a:tr h="188179">
                <a:tc>
                  <a:txBody>
                    <a:bodyPr/>
                    <a:lstStyle/>
                    <a:p>
                      <a:pPr>
                        <a:lnSpc>
                          <a:spcPts val="2000"/>
                        </a:lnSpc>
                        <a:spcAft>
                          <a:spcPts val="0"/>
                        </a:spcAft>
                      </a:pPr>
                      <a:r>
                        <a:rPr lang="en-US" sz="1600" kern="100">
                          <a:effectLst/>
                        </a:rPr>
                        <a:t>106/7/12(</a:t>
                      </a:r>
                      <a:r>
                        <a:rPr lang="zh-TW" sz="1600" kern="100">
                          <a:effectLst/>
                        </a:rPr>
                        <a:t>三</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marL="342900" lvl="0" indent="-342900">
                        <a:spcAft>
                          <a:spcPts val="0"/>
                        </a:spcAft>
                        <a:buFont typeface="+mj-lt"/>
                        <a:buAutoNum type="arabicPeriod"/>
                      </a:pPr>
                      <a:r>
                        <a:rPr lang="zh-TW" sz="1600" kern="100">
                          <a:effectLst/>
                        </a:rPr>
                        <a:t>五專免試入學現場登記分發報到</a:t>
                      </a:r>
                    </a:p>
                    <a:p>
                      <a:pPr marL="342900" lvl="0" indent="-342900">
                        <a:spcAft>
                          <a:spcPts val="0"/>
                        </a:spcAft>
                        <a:buFont typeface="+mj-lt"/>
                        <a:buAutoNum type="arabicPeriod"/>
                      </a:pPr>
                      <a:r>
                        <a:rPr lang="zh-TW" sz="1600" kern="100">
                          <a:effectLst/>
                        </a:rPr>
                        <a:t>藝才班各類各區分發報到</a:t>
                      </a:r>
                      <a:endParaRPr lang="zh-TW" sz="1600" kern="100">
                        <a:effectLst/>
                        <a:latin typeface="Calibri"/>
                        <a:ea typeface="新細明體"/>
                        <a:cs typeface="Times New Roman"/>
                      </a:endParaRPr>
                    </a:p>
                  </a:txBody>
                  <a:tcPr marL="27464" marR="27464" marT="0" marB="0"/>
                </a:tc>
              </a:tr>
              <a:tr h="146474">
                <a:tc>
                  <a:txBody>
                    <a:bodyPr/>
                    <a:lstStyle/>
                    <a:p>
                      <a:pPr>
                        <a:lnSpc>
                          <a:spcPts val="2000"/>
                        </a:lnSpc>
                        <a:spcAft>
                          <a:spcPts val="0"/>
                        </a:spcAft>
                      </a:pPr>
                      <a:r>
                        <a:rPr lang="en-US" sz="1600" kern="100">
                          <a:effectLst/>
                        </a:rPr>
                        <a:t>106/7/13(</a:t>
                      </a:r>
                      <a:r>
                        <a:rPr lang="zh-TW" sz="1600" kern="100">
                          <a:effectLst/>
                        </a:rPr>
                        <a:t>四</a:t>
                      </a:r>
                      <a:r>
                        <a:rPr lang="en-US" sz="1600" kern="100">
                          <a:effectLst/>
                        </a:rPr>
                        <a:t>)</a:t>
                      </a:r>
                      <a:endParaRPr lang="zh-TW" sz="1600" kern="100">
                        <a:effectLst/>
                        <a:latin typeface="Calibri"/>
                        <a:ea typeface="新細明體"/>
                        <a:cs typeface="Times New Roman"/>
                      </a:endParaRPr>
                    </a:p>
                  </a:txBody>
                  <a:tcPr marL="27464" marR="27464" marT="0" marB="0" anchor="ctr"/>
                </a:tc>
                <a:tc>
                  <a:txBody>
                    <a:bodyPr/>
                    <a:lstStyle/>
                    <a:p>
                      <a:pPr marL="342900" lvl="0" indent="-342900">
                        <a:spcAft>
                          <a:spcPts val="0"/>
                        </a:spcAft>
                        <a:buFont typeface="+mj-lt"/>
                        <a:buAutoNum type="arabicPeriod"/>
                      </a:pPr>
                      <a:r>
                        <a:rPr lang="zh-TW" sz="1600" kern="100" dirty="0">
                          <a:effectLst/>
                        </a:rPr>
                        <a:t>免試入學及特色招生考試分發入學報到</a:t>
                      </a:r>
                    </a:p>
                    <a:p>
                      <a:pPr marL="342900" lvl="0" indent="-342900">
                        <a:spcAft>
                          <a:spcPts val="0"/>
                        </a:spcAft>
                        <a:buFont typeface="+mj-lt"/>
                        <a:buAutoNum type="arabicPeriod"/>
                      </a:pPr>
                      <a:r>
                        <a:rPr lang="zh-TW" sz="1600" kern="100" dirty="0">
                          <a:effectLst/>
                        </a:rPr>
                        <a:t>藝才班</a:t>
                      </a:r>
                      <a:r>
                        <a:rPr lang="en-US" sz="1600" kern="100" dirty="0">
                          <a:effectLst/>
                        </a:rPr>
                        <a:t>(</a:t>
                      </a:r>
                      <a:r>
                        <a:rPr lang="zh-TW" sz="1600" kern="100" dirty="0">
                          <a:effectLst/>
                        </a:rPr>
                        <a:t>獨招學校</a:t>
                      </a:r>
                      <a:r>
                        <a:rPr lang="en-US" sz="1600" kern="100" dirty="0">
                          <a:effectLst/>
                        </a:rPr>
                        <a:t>)</a:t>
                      </a:r>
                      <a:r>
                        <a:rPr lang="zh-TW" sz="1600" kern="100" dirty="0">
                          <a:effectLst/>
                        </a:rPr>
                        <a:t>報到</a:t>
                      </a:r>
                      <a:endParaRPr lang="zh-TW" sz="1600" kern="100" dirty="0">
                        <a:effectLst/>
                        <a:latin typeface="Calibri"/>
                        <a:ea typeface="新細明體"/>
                        <a:cs typeface="Times New Roman"/>
                      </a:endParaRPr>
                    </a:p>
                  </a:txBody>
                  <a:tcPr marL="27464" marR="27464" marT="0" marB="0"/>
                </a:tc>
              </a:tr>
            </a:tbl>
          </a:graphicData>
        </a:graphic>
      </p:graphicFrame>
    </p:spTree>
    <p:extLst>
      <p:ext uri="{BB962C8B-B14F-4D97-AF65-F5344CB8AC3E}">
        <p14:creationId xmlns:p14="http://schemas.microsoft.com/office/powerpoint/2010/main" val="24589392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403648" y="476672"/>
            <a:ext cx="7406640" cy="1328168"/>
          </a:xfrm>
        </p:spPr>
        <p:txBody>
          <a:bodyPr>
            <a:normAutofit/>
          </a:bodyPr>
          <a:lstStyle/>
          <a:p>
            <a:r>
              <a:rPr lang="zh-TW" altLang="en-US" sz="4800" b="1" cap="all" dirty="0">
                <a:solidFill>
                  <a:schemeClr val="accent1">
                    <a:lumMod val="50000"/>
                  </a:schemeClr>
                </a:solidFill>
                <a:latin typeface="微軟正黑體" panose="020B0604030504040204" pitchFamily="34" charset="-120"/>
              </a:rPr>
              <a:t>相關資源網站</a:t>
            </a:r>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9067620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03648" y="197769"/>
            <a:ext cx="7498080" cy="1143000"/>
          </a:xfrm>
        </p:spPr>
        <p:txBody>
          <a:bodyPr>
            <a:normAutofit fontScale="90000"/>
          </a:bodyPr>
          <a:lstStyle/>
          <a:p>
            <a:r>
              <a:rPr lang="en-US" altLang="zh-TW" b="1" dirty="0" smtClean="0">
                <a:solidFill>
                  <a:schemeClr val="accent4">
                    <a:lumMod val="75000"/>
                  </a:schemeClr>
                </a:solidFill>
                <a:latin typeface="微軟正黑體" panose="020B0604030504040204" pitchFamily="34" charset="-120"/>
              </a:rPr>
              <a:t>106</a:t>
            </a:r>
            <a:r>
              <a:rPr lang="zh-TW" altLang="en-US" b="1" dirty="0" smtClean="0">
                <a:solidFill>
                  <a:schemeClr val="accent4">
                    <a:lumMod val="75000"/>
                  </a:schemeClr>
                </a:solidFill>
                <a:latin typeface="微軟正黑體" panose="020B0604030504040204" pitchFamily="34" charset="-120"/>
              </a:rPr>
              <a:t>學年度</a:t>
            </a:r>
            <a:r>
              <a:rPr lang="zh-TW" altLang="en-US" dirty="0" smtClean="0">
                <a:latin typeface="微軟正黑體" panose="020B0604030504040204" pitchFamily="34" charset="-120"/>
              </a:rPr>
              <a:t>免試入學志願暨選填</a:t>
            </a:r>
            <a:endParaRPr lang="zh-TW" altLang="en-US" dirty="0">
              <a:latin typeface="微軟正黑體" panose="020B0604030504040204" pitchFamily="34" charset="-120"/>
            </a:endParaRPr>
          </a:p>
        </p:txBody>
      </p:sp>
      <p:sp>
        <p:nvSpPr>
          <p:cNvPr id="3" name="內容版面配置區 2"/>
          <p:cNvSpPr>
            <a:spLocks noGrp="1"/>
          </p:cNvSpPr>
          <p:nvPr>
            <p:ph idx="1"/>
          </p:nvPr>
        </p:nvSpPr>
        <p:spPr>
          <a:xfrm>
            <a:off x="1187624" y="1340768"/>
            <a:ext cx="7416824" cy="1440159"/>
          </a:xfrm>
        </p:spPr>
        <p:txBody>
          <a:bodyPr/>
          <a:lstStyle/>
          <a:p>
            <a:r>
              <a:rPr lang="zh-TW" altLang="en-US" sz="2800" dirty="0">
                <a:latin typeface="Times New Roman" panose="02020603050405020304" pitchFamily="18" charset="0"/>
                <a:cs typeface="Times New Roman" panose="02020603050405020304" pitchFamily="18" charset="0"/>
              </a:rPr>
              <a:t>網址：</a:t>
            </a:r>
            <a:r>
              <a:rPr lang="en-US" altLang="zh-TW" sz="2800" b="1" dirty="0">
                <a:latin typeface="Times New Roman" panose="02020603050405020304" pitchFamily="18" charset="0"/>
                <a:cs typeface="Times New Roman" panose="02020603050405020304" pitchFamily="18" charset="0"/>
                <a:hlinkClick r:id="rId3"/>
              </a:rPr>
              <a:t>http://</a:t>
            </a:r>
            <a:r>
              <a:rPr lang="en-US" altLang="zh-TW" sz="2800" b="1" dirty="0" smtClean="0">
                <a:latin typeface="Times New Roman" panose="02020603050405020304" pitchFamily="18" charset="0"/>
                <a:cs typeface="Times New Roman" panose="02020603050405020304" pitchFamily="18" charset="0"/>
                <a:hlinkClick r:id="rId3"/>
              </a:rPr>
              <a:t>ttk.entry.edu.tw</a:t>
            </a:r>
            <a:endParaRPr lang="en-US" altLang="zh-TW" sz="2800" b="1" dirty="0" smtClean="0">
              <a:latin typeface="Times New Roman" panose="02020603050405020304" pitchFamily="18" charset="0"/>
              <a:cs typeface="Times New Roman" panose="02020603050405020304" pitchFamily="18" charset="0"/>
            </a:endParaRPr>
          </a:p>
          <a:p>
            <a:r>
              <a:rPr lang="zh-TW" altLang="en-US" sz="2800" dirty="0" smtClean="0">
                <a:solidFill>
                  <a:schemeClr val="accent4"/>
                </a:solidFill>
                <a:latin typeface="Times New Roman" panose="02020603050405020304" pitchFamily="18" charset="0"/>
                <a:cs typeface="Times New Roman" panose="02020603050405020304" pitchFamily="18" charset="0"/>
              </a:rPr>
              <a:t>註</a:t>
            </a:r>
            <a:r>
              <a:rPr lang="en-US" altLang="zh-TW" sz="2800" dirty="0" smtClean="0">
                <a:solidFill>
                  <a:schemeClr val="accent4"/>
                </a:solidFill>
                <a:latin typeface="Times New Roman" panose="02020603050405020304" pitchFamily="18" charset="0"/>
                <a:cs typeface="Times New Roman" panose="02020603050405020304" pitchFamily="18" charset="0"/>
              </a:rPr>
              <a:t>:106</a:t>
            </a:r>
            <a:r>
              <a:rPr lang="zh-TW" altLang="en-US" sz="2800" dirty="0" smtClean="0">
                <a:solidFill>
                  <a:schemeClr val="accent4"/>
                </a:solidFill>
                <a:latin typeface="Times New Roman" panose="02020603050405020304" pitchFamily="18" charset="0"/>
                <a:cs typeface="Times New Roman" panose="02020603050405020304" pitchFamily="18" charset="0"/>
              </a:rPr>
              <a:t>年將辦理兩次模擬志願選填</a:t>
            </a:r>
            <a:endParaRPr lang="en-US" altLang="zh-TW" sz="2800" dirty="0">
              <a:solidFill>
                <a:schemeClr val="accent4"/>
              </a:solidFill>
              <a:latin typeface="Times New Roman" panose="02020603050405020304" pitchFamily="18" charset="0"/>
              <a:cs typeface="Times New Roman" panose="02020603050405020304" pitchFamily="18" charset="0"/>
            </a:endParaRPr>
          </a:p>
          <a:p>
            <a:pPr marL="82296" indent="0">
              <a:buNone/>
            </a:pPr>
            <a:endParaRPr lang="en-US" altLang="zh-TW" sz="2800" b="1" dirty="0" smtClean="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4"/>
          <a:stretch>
            <a:fillRect/>
          </a:stretch>
        </p:blipFill>
        <p:spPr>
          <a:xfrm>
            <a:off x="2149021" y="2420888"/>
            <a:ext cx="6007334" cy="4235474"/>
          </a:xfrm>
          <a:prstGeom prst="rect">
            <a:avLst/>
          </a:prstGeom>
        </p:spPr>
      </p:pic>
    </p:spTree>
    <p:extLst>
      <p:ext uri="{BB962C8B-B14F-4D97-AF65-F5344CB8AC3E}">
        <p14:creationId xmlns:p14="http://schemas.microsoft.com/office/powerpoint/2010/main" val="16481280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8470</TotalTime>
  <Words>6827</Words>
  <Application>Microsoft Office PowerPoint</Application>
  <PresentationFormat>如螢幕大小 (4:3)</PresentationFormat>
  <Paragraphs>1249</Paragraphs>
  <Slides>107</Slides>
  <Notes>44</Notes>
  <HiddenSlides>0</HiddenSlides>
  <MMClips>0</MMClips>
  <ScaleCrop>false</ScaleCrop>
  <HeadingPairs>
    <vt:vector size="8" baseType="variant">
      <vt:variant>
        <vt:lpstr>使用字型</vt:lpstr>
      </vt:variant>
      <vt:variant>
        <vt:i4>16</vt:i4>
      </vt:variant>
      <vt:variant>
        <vt:lpstr>佈景主題</vt:lpstr>
      </vt:variant>
      <vt:variant>
        <vt:i4>1</vt:i4>
      </vt:variant>
      <vt:variant>
        <vt:lpstr>內嵌 OLE 伺服程式</vt:lpstr>
      </vt:variant>
      <vt:variant>
        <vt:i4>1</vt:i4>
      </vt:variant>
      <vt:variant>
        <vt:lpstr>投影片標題</vt:lpstr>
      </vt:variant>
      <vt:variant>
        <vt:i4>107</vt:i4>
      </vt:variant>
    </vt:vector>
  </HeadingPairs>
  <TitlesOfParts>
    <vt:vector size="125" baseType="lpstr">
      <vt:lpstr>Adobe 楷体 Std R</vt:lpstr>
      <vt:lpstr>Adobe 繁黑體 Std B</vt:lpstr>
      <vt:lpstr>BiauKai</vt:lpstr>
      <vt:lpstr>Microsoft JhengHei UI</vt:lpstr>
      <vt:lpstr>Noto Sans T Chinese Regular</vt:lpstr>
      <vt:lpstr>微軟正黑體</vt:lpstr>
      <vt:lpstr>新細明體</vt:lpstr>
      <vt:lpstr>標楷體</vt:lpstr>
      <vt:lpstr>Arial</vt:lpstr>
      <vt:lpstr>Calibri</vt:lpstr>
      <vt:lpstr>Gill Sans MT</vt:lpstr>
      <vt:lpstr>Times New Roman</vt:lpstr>
      <vt:lpstr>Verdana</vt:lpstr>
      <vt:lpstr>Wingdings</vt:lpstr>
      <vt:lpstr>Wingdings 2</vt:lpstr>
      <vt:lpstr>Wingdings 3</vt:lpstr>
      <vt:lpstr>1_夏至</vt:lpstr>
      <vt:lpstr>PhotoImpact</vt:lpstr>
      <vt:lpstr>臺北市十二年國民基本教育  106學年 適性入學宣導</vt:lpstr>
      <vt:lpstr>簡報大綱</vt:lpstr>
      <vt:lpstr>PowerPoint 簡報</vt:lpstr>
      <vt:lpstr>十二年國教免學費政策</vt:lpstr>
      <vt:lpstr>變更就學區</vt:lpstr>
      <vt:lpstr>國中教育會考</vt:lpstr>
      <vt:lpstr>PowerPoint 簡報</vt:lpstr>
      <vt:lpstr>PowerPoint 簡報</vt:lpstr>
      <vt:lpstr>PowerPoint 簡報</vt:lpstr>
      <vt:lpstr>PowerPoint 簡報</vt:lpstr>
      <vt:lpstr>105年國中教育會考各科能力 等級加標示人數百分比統計表</vt:lpstr>
      <vt:lpstr>106年基北區適性入學管道</vt:lpstr>
      <vt:lpstr>106年基北區適性入學管道</vt:lpstr>
      <vt:lpstr>106學年基北區入學管道重要日程</vt:lpstr>
      <vt:lpstr>免試入學</vt:lpstr>
      <vt:lpstr>PowerPoint 簡報</vt:lpstr>
      <vt:lpstr>PowerPoint 簡報</vt:lpstr>
      <vt:lpstr>106學年基北區免試入學方案特點</vt:lpstr>
      <vt:lpstr>106學年度基北區免試入學與特色招生考試分發入學一次分發到位規劃</vt:lpstr>
      <vt:lpstr>免試入學超額比序項目</vt:lpstr>
      <vt:lpstr>PowerPoint 簡報</vt:lpstr>
      <vt:lpstr>超額比序及分發作業流程</vt:lpstr>
      <vt:lpstr>超額比序及分發作業範例（1)</vt:lpstr>
      <vt:lpstr>超額比序及分發作業範例（2)</vt:lpstr>
      <vt:lpstr>免試入學超額比序案例說明(1/2)</vt:lpstr>
      <vt:lpstr>免試入學超額比序案例說明(2/2)</vt:lpstr>
      <vt:lpstr>106年臺北市優先免試入學方案</vt:lpstr>
      <vt:lpstr>核心精神</vt:lpstr>
      <vt:lpstr>PowerPoint 簡報</vt:lpstr>
      <vt:lpstr>PowerPoint 簡報</vt:lpstr>
      <vt:lpstr>106年臺北市優先免試辦理學校 第一類</vt:lpstr>
      <vt:lpstr>PowerPoint 簡報</vt:lpstr>
      <vt:lpstr>PowerPoint 簡報</vt:lpstr>
      <vt:lpstr>招生名額</vt:lpstr>
      <vt:lpstr>第二類優先免試入學招生名額</vt:lpstr>
      <vt:lpstr>第一類</vt:lpstr>
      <vt:lpstr>登記、撕榜、報到 -實際作法請以簡章為準!</vt:lpstr>
      <vt:lpstr>第二類</vt:lpstr>
      <vt:lpstr>第二類超額比序方式</vt:lpstr>
      <vt:lpstr>第二類公告分發序</vt:lpstr>
      <vt:lpstr>登記、撕榜、報到-實際作法請以簡章為準!</vt:lpstr>
      <vt:lpstr>適合學術傾向學生的入學管道</vt:lpstr>
      <vt:lpstr>PowerPoint 簡報</vt:lpstr>
      <vt:lpstr>PowerPoint 簡報</vt:lpstr>
      <vt:lpstr>PowerPoint 簡報</vt:lpstr>
      <vt:lpstr>106學年度辦理科學班甄選入學學校</vt:lpstr>
      <vt:lpstr>招生對象與名額</vt:lpstr>
      <vt:lpstr>報考資格</vt:lpstr>
      <vt:lpstr>PowerPoint 簡報</vt:lpstr>
      <vt:lpstr>入學管道簡介</vt:lpstr>
      <vt:lpstr>基北區106學年度特色招生考試分發入學學校</vt:lpstr>
      <vt:lpstr>考試科目時間規劃表 </vt:lpstr>
      <vt:lpstr>考試準備方向</vt:lpstr>
      <vt:lpstr>適合職業傾向學生的入學管道</vt:lpstr>
      <vt:lpstr>技優甄審入學 1/2</vt:lpstr>
      <vt:lpstr>技優甄審入學 2/2</vt:lpstr>
      <vt:lpstr>PowerPoint 簡報</vt:lpstr>
      <vt:lpstr>106學年度辦理學校現況 1/3</vt:lpstr>
      <vt:lpstr>106學年度辦理學校現況 2/3</vt:lpstr>
      <vt:lpstr>106學年度辦理學校現況 3/3</vt:lpstr>
      <vt:lpstr>特色招生甄選入學         --專業群科(高職)（臺北市）</vt:lpstr>
      <vt:lpstr>PowerPoint 簡報</vt:lpstr>
      <vt:lpstr>PowerPoint 簡報</vt:lpstr>
      <vt:lpstr>PowerPoint 簡報</vt:lpstr>
      <vt:lpstr>PowerPoint 簡報</vt:lpstr>
      <vt:lpstr>PowerPoint 簡報</vt:lpstr>
      <vt:lpstr>PowerPoint 簡報</vt:lpstr>
      <vt:lpstr>產業特殊需求類科</vt:lpstr>
      <vt:lpstr>106學年產業特殊需求類科優先入學 --承辦學校：新北市立瑞芳高工</vt:lpstr>
      <vt:lpstr>實用技能學程入學</vt:lpstr>
      <vt:lpstr>實用技能學程 1/2</vt:lpstr>
      <vt:lpstr>實用技能學程 2/2</vt:lpstr>
      <vt:lpstr>產學攜手合作計畫 1/2</vt:lpstr>
      <vt:lpstr>產學攜手合作計畫 2/2</vt:lpstr>
      <vt:lpstr>建教合作班 1/2</vt:lpstr>
      <vt:lpstr>建教合作班 2/2</vt:lpstr>
      <vt:lpstr>職業學校科別</vt:lpstr>
      <vt:lpstr>PowerPoint 簡報</vt:lpstr>
      <vt:lpstr>PowerPoint 簡報</vt:lpstr>
      <vt:lpstr>PowerPoint 簡報</vt:lpstr>
      <vt:lpstr>藝術才能班特色招生暨 體育班甄選入學</vt:lpstr>
      <vt:lpstr>特色招生甄選入學---藝術才能班</vt:lpstr>
      <vt:lpstr>PowerPoint 簡報</vt:lpstr>
      <vt:lpstr>PowerPoint 簡報</vt:lpstr>
      <vt:lpstr>PowerPoint 簡報</vt:lpstr>
      <vt:lpstr>PowerPoint 簡報</vt:lpstr>
      <vt:lpstr>PowerPoint 簡報</vt:lpstr>
      <vt:lpstr>其他入學管道 （含特殊身份學生入學）</vt:lpstr>
      <vt:lpstr>未接受政府補助之私校獨招</vt:lpstr>
      <vt:lpstr>技術型單科型學校獨招</vt:lpstr>
      <vt:lpstr>特殊身分學生入學</vt:lpstr>
      <vt:lpstr>特殊身分學生入學</vt:lpstr>
      <vt:lpstr>特殊身分學生入學</vt:lpstr>
      <vt:lpstr>106學年個人序位區間查詢</vt:lpstr>
      <vt:lpstr>適性入學重要日程</vt:lpstr>
      <vt:lpstr>106學年適性入學重要日程</vt:lpstr>
      <vt:lpstr>106學年適性入學重要日程</vt:lpstr>
      <vt:lpstr>相關資源網站</vt:lpstr>
      <vt:lpstr>106學年度免試入學志願暨選填</vt:lpstr>
      <vt:lpstr>臺北市106學年度優先免試入學網站</vt:lpstr>
      <vt:lpstr>國中教育會考網站 http://cap.ntnu.edu.tw/</vt:lpstr>
      <vt:lpstr>教育部十二年國民基本教育資訊網 http://12basic.edu.tw</vt:lpstr>
      <vt:lpstr>臺北市十二年國民基本教育資訊網 http://12basic.tp.edu.tw</vt:lpstr>
      <vt:lpstr>適性入學宣導網站</vt:lpstr>
      <vt:lpstr>臺北市生涯領航儀表板網站(二代校務行政) http://elife.tp.edu.tw</vt:lpstr>
      <vt:lpstr>  考量重點  </vt:lpstr>
      <vt:lpstr>報告完畢</vt:lpstr>
    </vt:vector>
  </TitlesOfParts>
  <Company>zlsh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104年國中教育會考成績報告方式說明 </dc:title>
  <dc:creator>莊玫欣</dc:creator>
  <cp:lastModifiedBy>user</cp:lastModifiedBy>
  <cp:revision>568</cp:revision>
  <cp:lastPrinted>2017-02-20T08:05:06Z</cp:lastPrinted>
  <dcterms:created xsi:type="dcterms:W3CDTF">2014-11-10T02:16:05Z</dcterms:created>
  <dcterms:modified xsi:type="dcterms:W3CDTF">2017-02-20T08:42:27Z</dcterms:modified>
</cp:coreProperties>
</file>