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3" r:id="rId3"/>
    <p:sldId id="259" r:id="rId4"/>
    <p:sldId id="270" r:id="rId5"/>
    <p:sldId id="272" r:id="rId6"/>
    <p:sldId id="271" r:id="rId7"/>
    <p:sldId id="262" r:id="rId8"/>
    <p:sldId id="264" r:id="rId9"/>
    <p:sldId id="267" r:id="rId10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125" autoAdjust="0"/>
  </p:normalViewPr>
  <p:slideViewPr>
    <p:cSldViewPr snapToGrid="0">
      <p:cViewPr varScale="1">
        <p:scale>
          <a:sx n="109" d="100"/>
          <a:sy n="109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977FD-9263-4075-AB12-2CD0B370FBF9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927E8-AF7C-48DC-905C-DB8FC0F05F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09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049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>
                <a:solidFill>
                  <a:prstClr val="black"/>
                </a:solidFill>
              </a:rPr>
              <a:pPr/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049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6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0905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>
                <a:solidFill>
                  <a:prstClr val="black"/>
                </a:solidFill>
              </a:rPr>
              <a:pPr/>
              <a:t>8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45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927E8-AF7C-48DC-905C-DB8FC0F05F8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74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22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13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48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0139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51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83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22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211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3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077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48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84B3-EAA9-4839-BF88-EC4179C97F67}" type="datetimeFigureOut">
              <a:rPr lang="zh-TW" altLang="en-US" smtClean="0"/>
              <a:t>2017/9/15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261FD-1FD3-4789-999C-CF8D8CBAB7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25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向下箭號 246"/>
          <p:cNvSpPr/>
          <p:nvPr/>
        </p:nvSpPr>
        <p:spPr>
          <a:xfrm rot="5400000">
            <a:off x="2615138" y="4515037"/>
            <a:ext cx="871560" cy="326765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grpSp>
        <p:nvGrpSpPr>
          <p:cNvPr id="143" name="群組 142"/>
          <p:cNvGrpSpPr/>
          <p:nvPr/>
        </p:nvGrpSpPr>
        <p:grpSpPr>
          <a:xfrm>
            <a:off x="999096" y="615046"/>
            <a:ext cx="11131440" cy="6032655"/>
            <a:chOff x="1098334" y="-424796"/>
            <a:chExt cx="11027450" cy="6296237"/>
          </a:xfrm>
        </p:grpSpPr>
        <p:grpSp>
          <p:nvGrpSpPr>
            <p:cNvPr id="4" name="群組 3"/>
            <p:cNvGrpSpPr/>
            <p:nvPr/>
          </p:nvGrpSpPr>
          <p:grpSpPr>
            <a:xfrm>
              <a:off x="4259931" y="-153612"/>
              <a:ext cx="3138035" cy="865804"/>
              <a:chOff x="3371851" y="-1714502"/>
              <a:chExt cx="4471986" cy="1514476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71851" y="-1714502"/>
                <a:ext cx="4471986" cy="1514476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r>
                  <a:rPr lang="zh-TW" altLang="en-US" sz="2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運動場</a:t>
                </a:r>
                <a:endParaRPr lang="en-US" altLang="zh-TW" sz="14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38556" y="75116"/>
              <a:ext cx="939233" cy="1752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迎曦館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 smtClean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801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 smtClean="0">
                          <a:solidFill>
                            <a:prstClr val="black"/>
                          </a:solidFill>
                        </a:rPr>
                        <a:t>創意教室</a:t>
                      </a:r>
                      <a:endParaRPr lang="en-US" altLang="zh-TW" sz="900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74021" y="1886472"/>
              <a:ext cx="939233" cy="12151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 smtClean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74021" y="4470602"/>
              <a:ext cx="890560" cy="4762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89859" y="4955920"/>
              <a:ext cx="3129756" cy="746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475247" y="4888874"/>
              <a:ext cx="2902096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822922" y="590707"/>
              <a:ext cx="312548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83367" y="-424796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58111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58977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cxnSp>
        <p:nvCxnSpPr>
          <p:cNvPr id="146" name="直線接點 145"/>
          <p:cNvCxnSpPr/>
          <p:nvPr/>
        </p:nvCxnSpPr>
        <p:spPr>
          <a:xfrm>
            <a:off x="1415707" y="2257368"/>
            <a:ext cx="2283934" cy="1434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 flipV="1">
            <a:off x="3932217" y="2271183"/>
            <a:ext cx="1348866" cy="39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>
            <a:off x="3938426" y="2607383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1495914" y="3940638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>
            <a:off x="1521544" y="3609922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/>
          <p:cNvCxnSpPr/>
          <p:nvPr/>
        </p:nvCxnSpPr>
        <p:spPr>
          <a:xfrm flipV="1">
            <a:off x="1137465" y="4280213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/>
          <p:cNvCxnSpPr/>
          <p:nvPr/>
        </p:nvCxnSpPr>
        <p:spPr>
          <a:xfrm flipV="1">
            <a:off x="3119044" y="4934665"/>
            <a:ext cx="1957857" cy="573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/>
          <p:nvPr/>
        </p:nvCxnSpPr>
        <p:spPr>
          <a:xfrm>
            <a:off x="2830841" y="4923621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>
            <a:off x="3264820" y="4295296"/>
            <a:ext cx="2314834" cy="195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 flipV="1">
            <a:off x="3294550" y="3915610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/>
          <p:cNvCxnSpPr/>
          <p:nvPr/>
        </p:nvCxnSpPr>
        <p:spPr>
          <a:xfrm flipH="1" flipV="1">
            <a:off x="2929401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>
          <a:xfrm flipV="1">
            <a:off x="5618926" y="1845780"/>
            <a:ext cx="3386" cy="249047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>
            <a:off x="5306756" y="2275814"/>
            <a:ext cx="2556351" cy="605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/>
          <p:cNvCxnSpPr/>
          <p:nvPr/>
        </p:nvCxnSpPr>
        <p:spPr>
          <a:xfrm>
            <a:off x="8011135" y="2275143"/>
            <a:ext cx="2125582" cy="27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/>
          <p:cNvCxnSpPr/>
          <p:nvPr/>
        </p:nvCxnSpPr>
        <p:spPr>
          <a:xfrm flipH="1" flipV="1">
            <a:off x="8765062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接點 205"/>
          <p:cNvCxnSpPr/>
          <p:nvPr/>
        </p:nvCxnSpPr>
        <p:spPr>
          <a:xfrm>
            <a:off x="7386404" y="3604138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接點 206"/>
          <p:cNvCxnSpPr/>
          <p:nvPr/>
        </p:nvCxnSpPr>
        <p:spPr>
          <a:xfrm>
            <a:off x="7389610" y="3958256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/>
          <p:nvPr/>
        </p:nvCxnSpPr>
        <p:spPr>
          <a:xfrm>
            <a:off x="6103969" y="4338350"/>
            <a:ext cx="2635690" cy="1812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/>
          <p:cNvCxnSpPr/>
          <p:nvPr/>
        </p:nvCxnSpPr>
        <p:spPr>
          <a:xfrm>
            <a:off x="8721725" y="3584578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/>
          <p:nvPr/>
        </p:nvCxnSpPr>
        <p:spPr>
          <a:xfrm flipH="1" flipV="1">
            <a:off x="6032569" y="1857347"/>
            <a:ext cx="14920" cy="248100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接點 228"/>
          <p:cNvCxnSpPr/>
          <p:nvPr/>
        </p:nvCxnSpPr>
        <p:spPr>
          <a:xfrm flipV="1">
            <a:off x="8958037" y="4878261"/>
            <a:ext cx="1312878" cy="1358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橢圓 236"/>
          <p:cNvSpPr/>
          <p:nvPr/>
        </p:nvSpPr>
        <p:spPr>
          <a:xfrm>
            <a:off x="8870859" y="3047631"/>
            <a:ext cx="1493176" cy="950888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46" name="向下箭號 245"/>
          <p:cNvSpPr/>
          <p:nvPr/>
        </p:nvSpPr>
        <p:spPr>
          <a:xfrm rot="10800000">
            <a:off x="414359" y="2748809"/>
            <a:ext cx="871560" cy="265282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3" name="直線接點 2"/>
          <p:cNvCxnSpPr/>
          <p:nvPr/>
        </p:nvCxnSpPr>
        <p:spPr>
          <a:xfrm flipV="1">
            <a:off x="3502860" y="5569127"/>
            <a:ext cx="6719163" cy="2137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47145" y="186570"/>
            <a:ext cx="3662483" cy="879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188" name="文字方塊 187"/>
          <p:cNvSpPr txBox="1"/>
          <p:nvPr/>
        </p:nvSpPr>
        <p:spPr>
          <a:xfrm>
            <a:off x="6618664" y="6466308"/>
            <a:ext cx="5573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教官室      </a:t>
            </a:r>
            <a:r>
              <a:rPr lang="en-US" altLang="zh-TW" sz="20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年</a:t>
            </a:r>
            <a:r>
              <a:rPr lang="en-US" altLang="zh-TW" sz="20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月</a:t>
            </a:r>
            <a:r>
              <a:rPr lang="zh-TW" altLang="en-US" sz="2000" b="1" dirty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製</a:t>
            </a:r>
          </a:p>
          <a:p>
            <a:endParaRPr lang="zh-TW" altLang="en-US" sz="2400" b="1" dirty="0">
              <a:solidFill>
                <a:prstClr val="black"/>
              </a:solidFill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552" y="37193"/>
              <a:ext cx="957069" cy="624176"/>
            </a:xfrm>
            <a:prstGeom prst="rect">
              <a:avLst/>
            </a:prstGeom>
          </p:spPr>
        </p:pic>
      </p:grpSp>
      <p:sp>
        <p:nvSpPr>
          <p:cNvPr id="191" name="向下箭號 190"/>
          <p:cNvSpPr/>
          <p:nvPr/>
        </p:nvSpPr>
        <p:spPr>
          <a:xfrm rot="13488376">
            <a:off x="757814" y="1077260"/>
            <a:ext cx="871560" cy="15662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cxnSp>
        <p:nvCxnSpPr>
          <p:cNvPr id="181" name="直線接點 180"/>
          <p:cNvCxnSpPr/>
          <p:nvPr/>
        </p:nvCxnSpPr>
        <p:spPr>
          <a:xfrm flipH="1">
            <a:off x="1240222" y="5549462"/>
            <a:ext cx="1681654" cy="1"/>
          </a:xfrm>
          <a:prstGeom prst="line">
            <a:avLst/>
          </a:prstGeom>
          <a:ln w="635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/>
          <p:cNvCxnSpPr/>
          <p:nvPr/>
        </p:nvCxnSpPr>
        <p:spPr>
          <a:xfrm>
            <a:off x="1023611" y="5533682"/>
            <a:ext cx="526991" cy="5898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接點 210"/>
          <p:cNvCxnSpPr/>
          <p:nvPr/>
        </p:nvCxnSpPr>
        <p:spPr>
          <a:xfrm>
            <a:off x="5290428" y="3618024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/>
          <p:cNvCxnSpPr/>
          <p:nvPr/>
        </p:nvCxnSpPr>
        <p:spPr>
          <a:xfrm>
            <a:off x="5280409" y="2231967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/>
          <p:cNvCxnSpPr/>
          <p:nvPr/>
        </p:nvCxnSpPr>
        <p:spPr>
          <a:xfrm flipH="1" flipV="1">
            <a:off x="5257077" y="2941813"/>
            <a:ext cx="322456" cy="4587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 flipH="1">
            <a:off x="9260028" y="4274731"/>
            <a:ext cx="1367777" cy="33312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/>
          <p:cNvCxnSpPr/>
          <p:nvPr/>
        </p:nvCxnSpPr>
        <p:spPr>
          <a:xfrm>
            <a:off x="3161413" y="4964007"/>
            <a:ext cx="0" cy="585455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1549445" y="4940194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H="1">
            <a:off x="6891316" y="3621292"/>
            <a:ext cx="580467" cy="13092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/>
          <p:cNvCxnSpPr/>
          <p:nvPr/>
        </p:nvCxnSpPr>
        <p:spPr>
          <a:xfrm>
            <a:off x="2797667" y="3614425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接點 199"/>
          <p:cNvCxnSpPr/>
          <p:nvPr/>
        </p:nvCxnSpPr>
        <p:spPr>
          <a:xfrm>
            <a:off x="5877200" y="5540409"/>
            <a:ext cx="0" cy="44949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/>
          <p:cNvCxnSpPr/>
          <p:nvPr/>
        </p:nvCxnSpPr>
        <p:spPr>
          <a:xfrm flipV="1">
            <a:off x="3297518" y="3611052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接點 200"/>
          <p:cNvCxnSpPr>
            <a:endCxn id="233" idx="1"/>
          </p:cNvCxnSpPr>
          <p:nvPr/>
        </p:nvCxnSpPr>
        <p:spPr>
          <a:xfrm flipV="1">
            <a:off x="10243336" y="4879796"/>
            <a:ext cx="11983" cy="710701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1433" y="3423525"/>
            <a:ext cx="542591" cy="408626"/>
          </a:xfrm>
          <a:prstGeom prst="rect">
            <a:avLst/>
          </a:prstGeom>
        </p:spPr>
      </p:pic>
      <p:pic>
        <p:nvPicPr>
          <p:cNvPr id="227" name="圖片 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25346" y="4650531"/>
            <a:ext cx="514766" cy="458530"/>
          </a:xfrm>
          <a:prstGeom prst="rect">
            <a:avLst/>
          </a:prstGeom>
        </p:spPr>
      </p:pic>
      <p:pic>
        <p:nvPicPr>
          <p:cNvPr id="231" name="圖片 2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325659" y="3576503"/>
            <a:ext cx="957070" cy="115762"/>
          </a:xfrm>
          <a:prstGeom prst="rect">
            <a:avLst/>
          </a:prstGeom>
        </p:spPr>
      </p:pic>
      <p:pic>
        <p:nvPicPr>
          <p:cNvPr id="233" name="圖片 2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5319" y="4824927"/>
            <a:ext cx="914479" cy="109738"/>
          </a:xfrm>
          <a:prstGeom prst="rect">
            <a:avLst/>
          </a:prstGeom>
        </p:spPr>
      </p:pic>
      <p:pic>
        <p:nvPicPr>
          <p:cNvPr id="238" name="圖片 2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823922" y="890723"/>
            <a:ext cx="1683953" cy="861707"/>
          </a:xfrm>
          <a:prstGeom prst="rect">
            <a:avLst/>
          </a:prstGeom>
        </p:spPr>
      </p:pic>
      <p:pic>
        <p:nvPicPr>
          <p:cNvPr id="239" name="圖片 2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68089" y="2259275"/>
            <a:ext cx="621958" cy="2670279"/>
          </a:xfrm>
          <a:prstGeom prst="rect">
            <a:avLst/>
          </a:prstGeom>
        </p:spPr>
      </p:pic>
      <p:cxnSp>
        <p:nvCxnSpPr>
          <p:cNvPr id="203" name="直線接點 202"/>
          <p:cNvCxnSpPr>
            <a:stCxn id="89" idx="0"/>
          </p:cNvCxnSpPr>
          <p:nvPr/>
        </p:nvCxnSpPr>
        <p:spPr>
          <a:xfrm flipH="1">
            <a:off x="7358135" y="3929177"/>
            <a:ext cx="914978" cy="52863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接點 213"/>
          <p:cNvCxnSpPr/>
          <p:nvPr/>
        </p:nvCxnSpPr>
        <p:spPr>
          <a:xfrm>
            <a:off x="6088642" y="4323162"/>
            <a:ext cx="564515" cy="13092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圓角矩形 248"/>
          <p:cNvSpPr/>
          <p:nvPr/>
        </p:nvSpPr>
        <p:spPr>
          <a:xfrm>
            <a:off x="-72989" y="1402491"/>
            <a:ext cx="347136" cy="2008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資源回收場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7486" y="5291911"/>
            <a:ext cx="531242" cy="56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3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向下箭號 246"/>
          <p:cNvSpPr/>
          <p:nvPr/>
        </p:nvSpPr>
        <p:spPr>
          <a:xfrm rot="5400000">
            <a:off x="2615138" y="4515037"/>
            <a:ext cx="871560" cy="326765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grpSp>
        <p:nvGrpSpPr>
          <p:cNvPr id="143" name="群組 142"/>
          <p:cNvGrpSpPr/>
          <p:nvPr/>
        </p:nvGrpSpPr>
        <p:grpSpPr>
          <a:xfrm>
            <a:off x="949196" y="578086"/>
            <a:ext cx="11131440" cy="6032655"/>
            <a:chOff x="1098334" y="-424796"/>
            <a:chExt cx="11027450" cy="6296237"/>
          </a:xfrm>
        </p:grpSpPr>
        <p:grpSp>
          <p:nvGrpSpPr>
            <p:cNvPr id="4" name="群組 3"/>
            <p:cNvGrpSpPr/>
            <p:nvPr/>
          </p:nvGrpSpPr>
          <p:grpSpPr>
            <a:xfrm>
              <a:off x="4225544" y="-273487"/>
              <a:ext cx="3138036" cy="1145271"/>
              <a:chOff x="3322846" y="-1924189"/>
              <a:chExt cx="4471987" cy="2003324"/>
            </a:xfrm>
          </p:grpSpPr>
          <p:sp>
            <p:nvSpPr>
              <p:cNvPr id="133" name="橢圓 132"/>
              <p:cNvSpPr/>
              <p:nvPr/>
            </p:nvSpPr>
            <p:spPr>
              <a:xfrm>
                <a:off x="3322846" y="-1924189"/>
                <a:ext cx="4471987" cy="200332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 smtClean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en-US" altLang="zh-TW" dirty="0">
                  <a:solidFill>
                    <a:prstClr val="white"/>
                  </a:solidFill>
                </a:endParaRPr>
              </a:p>
              <a:p>
                <a:pPr algn="ctr"/>
                <a:endParaRPr lang="zh-TW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4" name="矩形 133"/>
              <p:cNvSpPr/>
              <p:nvPr/>
            </p:nvSpPr>
            <p:spPr>
              <a:xfrm>
                <a:off x="3812381" y="-1443037"/>
                <a:ext cx="3590924" cy="485775"/>
              </a:xfrm>
              <a:prstGeom prst="rect">
                <a:avLst/>
              </a:prstGeom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000" dirty="0" smtClean="0">
                    <a:solidFill>
                      <a:prstClr val="white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rPr>
                  <a:t>最終集合地點</a:t>
                </a:r>
                <a:endParaRPr lang="zh-TW" altLang="en-US" sz="2000" dirty="0">
                  <a:solidFill>
                    <a:prstClr val="white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>
            <a:xfrm>
              <a:off x="11138556" y="75116"/>
              <a:ext cx="939233" cy="17521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迎曦館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grpSp>
          <p:nvGrpSpPr>
            <p:cNvPr id="7" name="群組 6"/>
            <p:cNvGrpSpPr/>
            <p:nvPr/>
          </p:nvGrpSpPr>
          <p:grpSpPr>
            <a:xfrm>
              <a:off x="1098334" y="932139"/>
              <a:ext cx="9614125" cy="3823357"/>
              <a:chOff x="585480" y="1374065"/>
              <a:chExt cx="9768508" cy="3994914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585480" y="1376892"/>
                <a:ext cx="9768508" cy="398746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1022351" y="1374065"/>
                <a:ext cx="8895826" cy="3994914"/>
                <a:chOff x="1185330" y="2100260"/>
                <a:chExt cx="8895826" cy="3994914"/>
              </a:xfrm>
            </p:grpSpPr>
            <p:sp>
              <p:nvSpPr>
                <p:cNvPr id="18" name="矩形 17"/>
                <p:cNvSpPr/>
                <p:nvPr/>
              </p:nvSpPr>
              <p:spPr>
                <a:xfrm>
                  <a:off x="1185860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19" name="群組 18"/>
                <p:cNvGrpSpPr/>
                <p:nvPr/>
              </p:nvGrpSpPr>
              <p:grpSpPr>
                <a:xfrm>
                  <a:off x="1185862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31" name="矩形 130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矩形 131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2940050" y="2100262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28" name="矩形 127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矩形 128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矩形 129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106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8766176" y="210026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6" name="矩形 125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矩形 126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1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>
                <a:xfrm>
                  <a:off x="2940051" y="247173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23" name="群組 22"/>
                <p:cNvGrpSpPr/>
                <p:nvPr/>
              </p:nvGrpSpPr>
              <p:grpSpPr>
                <a:xfrm>
                  <a:off x="3597275" y="2466181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24" name="矩形 123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矩形 124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4" name="矩形 23"/>
                <p:cNvSpPr/>
                <p:nvPr/>
              </p:nvSpPr>
              <p:spPr>
                <a:xfrm>
                  <a:off x="8766176" y="2471738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資源教室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6424613" y="2472652"/>
                  <a:ext cx="1971675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>
                <a:xfrm>
                  <a:off x="1185859" y="2832099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合作社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4254499" y="2832098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3597273" y="2832097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水資源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2940046" y="2832096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輔導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0" name="群組 29"/>
                <p:cNvGrpSpPr/>
                <p:nvPr/>
              </p:nvGrpSpPr>
              <p:grpSpPr>
                <a:xfrm>
                  <a:off x="5938838" y="2100260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9" name="群組 118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21" name="矩形 120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2" name="矩形 121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23" name="矩形 122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prstClr val="black"/>
                          </a:solidFill>
                        </a:rPr>
                        <a:t>1</a:t>
                      </a:r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20" name="矩形 119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值勤室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31" name="矩形 30"/>
                <p:cNvSpPr/>
                <p:nvPr/>
              </p:nvSpPr>
              <p:spPr>
                <a:xfrm>
                  <a:off x="5938838" y="2472653"/>
                  <a:ext cx="485769" cy="3528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會計室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5938835" y="2827310"/>
                  <a:ext cx="485772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家長</a:t>
                  </a:r>
                  <a:r>
                    <a:rPr lang="zh-TW" altLang="en-US" sz="7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會</a:t>
                  </a:r>
                  <a:endParaRPr lang="en-US" altLang="zh-TW" sz="7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3" name="矩形 32"/>
                <p:cNvSpPr/>
                <p:nvPr/>
              </p:nvSpPr>
              <p:spPr>
                <a:xfrm>
                  <a:off x="6424613" y="2826398"/>
                  <a:ext cx="1093787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6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健康中心</a:t>
                  </a:r>
                  <a:endParaRPr lang="en-US" altLang="zh-TW" sz="14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4" name="矩形 33"/>
                <p:cNvSpPr/>
                <p:nvPr/>
              </p:nvSpPr>
              <p:spPr>
                <a:xfrm>
                  <a:off x="7518401" y="2826398"/>
                  <a:ext cx="877888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烹飪教室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8766173" y="2837656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體育組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36" name="群組 35"/>
                <p:cNvGrpSpPr/>
                <p:nvPr/>
              </p:nvGrpSpPr>
              <p:grpSpPr>
                <a:xfrm>
                  <a:off x="2940047" y="3552817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16" name="矩形 115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7" name="矩形 116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8" name="矩形 117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7" name="群組 36"/>
                <p:cNvGrpSpPr/>
                <p:nvPr/>
              </p:nvGrpSpPr>
              <p:grpSpPr>
                <a:xfrm>
                  <a:off x="5940866" y="3546063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111" name="群組 110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113" name="矩形 11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4" name="矩形 11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115" name="矩形 11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112" name="矩形 111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器材室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38" name="群組 37"/>
                <p:cNvGrpSpPr/>
                <p:nvPr/>
              </p:nvGrpSpPr>
              <p:grpSpPr>
                <a:xfrm>
                  <a:off x="8766173" y="3546064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9" name="矩形 108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10" name="矩形 109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9" name="群組 38"/>
                <p:cNvGrpSpPr/>
                <p:nvPr/>
              </p:nvGrpSpPr>
              <p:grpSpPr>
                <a:xfrm>
                  <a:off x="1185859" y="3546063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7" name="矩形 10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8" name="矩形 10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0" name="群組 39"/>
                <p:cNvGrpSpPr/>
                <p:nvPr/>
              </p:nvGrpSpPr>
              <p:grpSpPr>
                <a:xfrm>
                  <a:off x="2940047" y="3931046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104" name="矩形 103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203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5" name="矩形 104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6" name="矩形 105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1" name="群組 40"/>
                <p:cNvGrpSpPr/>
                <p:nvPr/>
              </p:nvGrpSpPr>
              <p:grpSpPr>
                <a:xfrm>
                  <a:off x="1185859" y="3924292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102" name="矩形 101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3" name="矩形 102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2" name="群組 41"/>
                <p:cNvGrpSpPr/>
                <p:nvPr/>
              </p:nvGrpSpPr>
              <p:grpSpPr>
                <a:xfrm>
                  <a:off x="2940047" y="4309274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99" name="矩形 98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0" name="矩形 99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01" name="矩形 100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3" name="群組 42"/>
                <p:cNvGrpSpPr/>
                <p:nvPr/>
              </p:nvGrpSpPr>
              <p:grpSpPr>
                <a:xfrm>
                  <a:off x="1185859" y="4302520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7" name="矩形 96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210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8" name="矩形 97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>
                        <a:solidFill>
                          <a:prstClr val="black"/>
                        </a:solidFill>
                      </a:rPr>
                      <a:t>2</a:t>
                    </a:r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4" name="群組 43"/>
                <p:cNvGrpSpPr/>
                <p:nvPr/>
              </p:nvGrpSpPr>
              <p:grpSpPr>
                <a:xfrm>
                  <a:off x="5940866" y="3924827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92" name="群組 91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94" name="矩形 93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 smtClean="0">
                          <a:solidFill>
                            <a:prstClr val="black"/>
                          </a:solidFill>
                          <a:latin typeface="華康新綜藝體W9(P)" panose="040B0900000000000000" pitchFamily="82" charset="-120"/>
                          <a:ea typeface="華康新綜藝體W9(P)" panose="040B0900000000000000" pitchFamily="82" charset="-120"/>
                        </a:rPr>
                        <a:t>專案教室</a:t>
                      </a:r>
                      <a:endParaRPr lang="en-US" altLang="zh-TW" sz="8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endParaRPr>
                    </a:p>
                  </p:txBody>
                </p:sp>
                <p:sp>
                  <p:nvSpPr>
                    <p:cNvPr id="95" name="矩形 94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96" name="矩形 95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903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93" name="矩形 92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人事室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5" name="群組 44"/>
                <p:cNvGrpSpPr/>
                <p:nvPr/>
              </p:nvGrpSpPr>
              <p:grpSpPr>
                <a:xfrm>
                  <a:off x="8766173" y="39248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902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901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6" name="群組 45"/>
                <p:cNvGrpSpPr/>
                <p:nvPr/>
              </p:nvGrpSpPr>
              <p:grpSpPr>
                <a:xfrm>
                  <a:off x="5941399" y="4296575"/>
                  <a:ext cx="2457450" cy="372390"/>
                  <a:chOff x="5938838" y="2100260"/>
                  <a:chExt cx="2457450" cy="372390"/>
                </a:xfrm>
              </p:grpSpPr>
              <p:grpSp>
                <p:nvGrpSpPr>
                  <p:cNvPr id="85" name="群組 84"/>
                  <p:cNvGrpSpPr/>
                  <p:nvPr/>
                </p:nvGrpSpPr>
                <p:grpSpPr>
                  <a:xfrm>
                    <a:off x="6424613" y="2100262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87" name="矩形 86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801</a:t>
                      </a:r>
                      <a:endParaRPr lang="en-US" altLang="zh-TW" sz="2000" dirty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8" name="矩形 87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89" name="矩形 88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803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sp>
                <p:nvSpPr>
                  <p:cNvPr id="86" name="矩形 85"/>
                  <p:cNvSpPr/>
                  <p:nvPr/>
                </p:nvSpPr>
                <p:spPr>
                  <a:xfrm>
                    <a:off x="5938838" y="2100260"/>
                    <a:ext cx="485772" cy="37239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7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教師會</a:t>
                    </a:r>
                    <a:endParaRPr lang="en-US" altLang="zh-TW" sz="7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grpSp>
              <p:nvGrpSpPr>
                <p:cNvPr id="47" name="群組 46"/>
                <p:cNvGrpSpPr/>
                <p:nvPr/>
              </p:nvGrpSpPr>
              <p:grpSpPr>
                <a:xfrm>
                  <a:off x="8766706" y="4296576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83" name="矩形 82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804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4" name="矩形 83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805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8" name="群組 47"/>
                <p:cNvGrpSpPr/>
                <p:nvPr/>
              </p:nvGrpSpPr>
              <p:grpSpPr>
                <a:xfrm>
                  <a:off x="2940047" y="5005371"/>
                  <a:ext cx="1971675" cy="371476"/>
                  <a:chOff x="2940050" y="2100262"/>
                  <a:chExt cx="1971675" cy="371476"/>
                </a:xfrm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2940050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2" name="矩形 81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306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49" name="群組 48"/>
                <p:cNvGrpSpPr/>
                <p:nvPr/>
              </p:nvGrpSpPr>
              <p:grpSpPr>
                <a:xfrm>
                  <a:off x="1185859" y="4998617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307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310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50" name="群組 49"/>
                <p:cNvGrpSpPr/>
                <p:nvPr/>
              </p:nvGrpSpPr>
              <p:grpSpPr>
                <a:xfrm>
                  <a:off x="1185859" y="5723698"/>
                  <a:ext cx="8894764" cy="371476"/>
                  <a:chOff x="1154106" y="6090753"/>
                  <a:chExt cx="8894764" cy="371476"/>
                </a:xfrm>
              </p:grpSpPr>
              <p:grpSp>
                <p:nvGrpSpPr>
                  <p:cNvPr id="64" name="群組 63"/>
                  <p:cNvGrpSpPr/>
                  <p:nvPr/>
                </p:nvGrpSpPr>
                <p:grpSpPr>
                  <a:xfrm>
                    <a:off x="1154106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6" name="矩形 75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zh-TW" altLang="en-US" sz="900" dirty="0" smtClean="0">
                          <a:solidFill>
                            <a:prstClr val="black"/>
                          </a:solidFill>
                        </a:rPr>
                        <a:t>創意教室</a:t>
                      </a:r>
                      <a:endParaRPr lang="en-US" altLang="zh-TW" sz="900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7" name="矩形 76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701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群組 64"/>
                  <p:cNvGrpSpPr/>
                  <p:nvPr/>
                </p:nvGrpSpPr>
                <p:grpSpPr>
                  <a:xfrm>
                    <a:off x="2908294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73" name="矩形 72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702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4" name="矩形 73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703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5" name="矩形 74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704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群組 65"/>
                  <p:cNvGrpSpPr/>
                  <p:nvPr/>
                </p:nvGrpSpPr>
                <p:grpSpPr>
                  <a:xfrm>
                    <a:off x="8734420" y="6090753"/>
                    <a:ext cx="1314450" cy="371476"/>
                    <a:chOff x="1185862" y="2100262"/>
                    <a:chExt cx="1314450" cy="371476"/>
                  </a:xfrm>
                </p:grpSpPr>
                <p:sp>
                  <p:nvSpPr>
                    <p:cNvPr id="71" name="矩形 70"/>
                    <p:cNvSpPr/>
                    <p:nvPr/>
                  </p:nvSpPr>
                  <p:spPr>
                    <a:xfrm>
                      <a:off x="1185862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708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2" name="矩形 71"/>
                    <p:cNvSpPr/>
                    <p:nvPr/>
                  </p:nvSpPr>
                  <p:spPr>
                    <a:xfrm>
                      <a:off x="1843087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709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群組 66"/>
                  <p:cNvGrpSpPr/>
                  <p:nvPr/>
                </p:nvGrpSpPr>
                <p:grpSpPr>
                  <a:xfrm>
                    <a:off x="6392857" y="6090753"/>
                    <a:ext cx="1971675" cy="371476"/>
                    <a:chOff x="2940050" y="2100262"/>
                    <a:chExt cx="1971675" cy="371476"/>
                  </a:xfrm>
                </p:grpSpPr>
                <p:sp>
                  <p:nvSpPr>
                    <p:cNvPr id="68" name="矩形 67"/>
                    <p:cNvSpPr/>
                    <p:nvPr/>
                  </p:nvSpPr>
                  <p:spPr>
                    <a:xfrm>
                      <a:off x="2940050" y="2100263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705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69" name="矩形 68"/>
                    <p:cNvSpPr/>
                    <p:nvPr/>
                  </p:nvSpPr>
                  <p:spPr>
                    <a:xfrm>
                      <a:off x="3597275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706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70" name="矩形 69"/>
                    <p:cNvSpPr/>
                    <p:nvPr/>
                  </p:nvSpPr>
                  <p:spPr>
                    <a:xfrm>
                      <a:off x="4254500" y="2100262"/>
                      <a:ext cx="657225" cy="37147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accent1">
                          <a:shade val="50000"/>
                          <a:alpha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altLang="zh-TW" sz="2000" dirty="0" smtClean="0">
                          <a:solidFill>
                            <a:prstClr val="black"/>
                          </a:solidFill>
                        </a:rPr>
                        <a:t>707</a:t>
                      </a:r>
                      <a:endParaRPr lang="en-US" altLang="zh-TW" dirty="0" smtClean="0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1" name="矩形 50"/>
                <p:cNvSpPr/>
                <p:nvPr/>
              </p:nvSpPr>
              <p:spPr>
                <a:xfrm>
                  <a:off x="3594091" y="5370092"/>
                  <a:ext cx="1320407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校長室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2" name="矩形 51"/>
                <p:cNvSpPr/>
                <p:nvPr/>
              </p:nvSpPr>
              <p:spPr>
                <a:xfrm>
                  <a:off x="2942424" y="5370091"/>
                  <a:ext cx="65009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1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總務處</a:t>
                  </a:r>
                  <a:endParaRPr lang="en-US" altLang="zh-TW" sz="11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3" name="矩形 52"/>
                <p:cNvSpPr/>
                <p:nvPr/>
              </p:nvSpPr>
              <p:spPr>
                <a:xfrm>
                  <a:off x="1810939" y="5363334"/>
                  <a:ext cx="657223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油印室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4" name="矩形 53"/>
                <p:cNvSpPr/>
                <p:nvPr/>
              </p:nvSpPr>
              <p:spPr>
                <a:xfrm>
                  <a:off x="1185330" y="5363334"/>
                  <a:ext cx="656164" cy="3603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教務處</a:t>
                  </a:r>
                  <a:endParaRPr lang="en-US" altLang="zh-TW" sz="1200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5" name="群組 54"/>
                <p:cNvGrpSpPr/>
                <p:nvPr/>
              </p:nvGrpSpPr>
              <p:grpSpPr>
                <a:xfrm>
                  <a:off x="7081830" y="5353703"/>
                  <a:ext cx="1314450" cy="371475"/>
                  <a:chOff x="3597275" y="2100262"/>
                  <a:chExt cx="1314450" cy="371475"/>
                </a:xfrm>
              </p:grpSpPr>
              <p:sp>
                <p:nvSpPr>
                  <p:cNvPr id="62" name="矩形 61"/>
                  <p:cNvSpPr/>
                  <p:nvPr/>
                </p:nvSpPr>
                <p:spPr>
                  <a:xfrm>
                    <a:off x="3597275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教官室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  <p:sp>
                <p:nvSpPr>
                  <p:cNvPr id="63" name="矩形 62"/>
                  <p:cNvSpPr/>
                  <p:nvPr/>
                </p:nvSpPr>
                <p:spPr>
                  <a:xfrm>
                    <a:off x="4254500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zh-TW" altLang="en-US" sz="1200" dirty="0" smtClean="0">
                        <a:solidFill>
                          <a:prstClr val="black"/>
                        </a:solidFill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</a:rPr>
                      <a:t>辦公室</a:t>
                    </a:r>
                    <a:endParaRPr lang="en-US" altLang="zh-TW" sz="12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endParaRPr>
                  </a:p>
                </p:txBody>
              </p:sp>
            </p:grpSp>
            <p:sp>
              <p:nvSpPr>
                <p:cNvPr id="56" name="矩形 55"/>
                <p:cNvSpPr/>
                <p:nvPr/>
              </p:nvSpPr>
              <p:spPr>
                <a:xfrm>
                  <a:off x="8766172" y="5369677"/>
                  <a:ext cx="1314451" cy="360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辦公室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grpSp>
              <p:nvGrpSpPr>
                <p:cNvPr id="57" name="群組 56"/>
                <p:cNvGrpSpPr/>
                <p:nvPr/>
              </p:nvGrpSpPr>
              <p:grpSpPr>
                <a:xfrm>
                  <a:off x="8766173" y="4997928"/>
                  <a:ext cx="1314450" cy="371476"/>
                  <a:chOff x="1185862" y="2100262"/>
                  <a:chExt cx="1314450" cy="371476"/>
                </a:xfrm>
              </p:grpSpPr>
              <p:sp>
                <p:nvSpPr>
                  <p:cNvPr id="60" name="矩形 59"/>
                  <p:cNvSpPr/>
                  <p:nvPr/>
                </p:nvSpPr>
                <p:spPr>
                  <a:xfrm>
                    <a:off x="1185862" y="2100263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809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1843087" y="2100262"/>
                    <a:ext cx="657225" cy="37147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1">
                        <a:shade val="50000"/>
                        <a:alpha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TW" sz="2000" dirty="0" smtClean="0">
                        <a:solidFill>
                          <a:prstClr val="black"/>
                        </a:solidFill>
                      </a:rPr>
                      <a:t>808</a:t>
                    </a:r>
                    <a:endParaRPr lang="en-US" altLang="zh-TW" dirty="0" smtClean="0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58" name="矩形 57"/>
                <p:cNvSpPr/>
                <p:nvPr/>
              </p:nvSpPr>
              <p:spPr>
                <a:xfrm>
                  <a:off x="5323860" y="4987177"/>
                  <a:ext cx="3072424" cy="3659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20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     圖書館</a:t>
                  </a:r>
                  <a:endParaRPr lang="en-US" altLang="zh-TW" dirty="0" smtClean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  <p:sp>
              <p:nvSpPr>
                <p:cNvPr id="59" name="矩形 58"/>
                <p:cNvSpPr/>
                <p:nvPr/>
              </p:nvSpPr>
              <p:spPr>
                <a:xfrm>
                  <a:off x="6427173" y="5352222"/>
                  <a:ext cx="657225" cy="3714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1">
                      <a:shade val="50000"/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200" dirty="0" smtClean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</a:rPr>
                    <a:t>學務處</a:t>
                  </a:r>
                  <a:endParaRPr lang="en-US" altLang="zh-TW" sz="12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</a:endParaRPr>
                </a:p>
              </p:txBody>
            </p:sp>
          </p:grpSp>
          <p:sp>
            <p:nvSpPr>
              <p:cNvPr id="13" name="矩形 12"/>
              <p:cNvSpPr/>
              <p:nvPr/>
            </p:nvSpPr>
            <p:spPr>
              <a:xfrm>
                <a:off x="5779643" y="2466122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774885" y="3945648"/>
                <a:ext cx="4138001" cy="35374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21291" y="3933094"/>
                <a:ext cx="4215790" cy="33932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1021291" y="2469089"/>
                <a:ext cx="4166360" cy="35077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5117663" y="1374065"/>
                <a:ext cx="661980" cy="39949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shade val="50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11174021" y="1886472"/>
              <a:ext cx="939233" cy="12151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K</a:t>
              </a:r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書</a:t>
              </a:r>
              <a:endParaRPr lang="en-US" altLang="zh-TW" sz="2800" dirty="0" smtClean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中心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174021" y="4470602"/>
              <a:ext cx="890560" cy="4762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倉庫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989859" y="4955920"/>
              <a:ext cx="3129756" cy="7460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2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活動中心</a:t>
              </a:r>
              <a:endParaRPr lang="zh-TW" altLang="en-US" sz="32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4475247" y="4888874"/>
              <a:ext cx="2902096" cy="813092"/>
            </a:xfrm>
            <a:prstGeom prst="rect">
              <a:avLst/>
            </a:prstGeom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緊急疏散集合點</a:t>
              </a:r>
              <a:endParaRPr lang="zh-TW" altLang="en-US" sz="20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6" name="等腰三角形 135"/>
            <p:cNvSpPr/>
            <p:nvPr/>
          </p:nvSpPr>
          <p:spPr>
            <a:xfrm rot="10800000">
              <a:off x="5696446" y="4840590"/>
              <a:ext cx="417899" cy="326427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39" name="十字形 138"/>
            <p:cNvSpPr/>
            <p:nvPr/>
          </p:nvSpPr>
          <p:spPr>
            <a:xfrm>
              <a:off x="6932595" y="582974"/>
              <a:ext cx="290436" cy="315313"/>
            </a:xfrm>
            <a:prstGeom prst="plus">
              <a:avLst>
                <a:gd name="adj" fmla="val 33724"/>
              </a:avLst>
            </a:prstGeom>
            <a:solidFill>
              <a:srgbClr val="FF0000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prstClr val="white"/>
                </a:solidFill>
              </a:endParaRPr>
            </a:p>
          </p:txBody>
        </p:sp>
        <p:sp>
          <p:nvSpPr>
            <p:cNvPr id="142" name="矩形 141"/>
            <p:cNvSpPr/>
            <p:nvPr/>
          </p:nvSpPr>
          <p:spPr>
            <a:xfrm>
              <a:off x="10783367" y="-424796"/>
              <a:ext cx="1342417" cy="5447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科學館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40" name="矩形 139"/>
            <p:cNvSpPr/>
            <p:nvPr/>
          </p:nvSpPr>
          <p:spPr>
            <a:xfrm>
              <a:off x="5369337" y="5581116"/>
              <a:ext cx="1113916" cy="2903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校門口</a:t>
              </a:r>
              <a:endParaRPr lang="zh-TW" altLang="en-US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2080386" y="4890018"/>
              <a:ext cx="2051448" cy="58977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</a:rPr>
                <a:t>生態池</a:t>
              </a:r>
              <a:endParaRPr lang="zh-TW" altLang="en-US" sz="2800" dirty="0">
                <a:solidFill>
                  <a:prstClr val="black"/>
                </a:solidFill>
                <a:latin typeface="華康新綜藝體W9(P)" panose="040B0900000000000000" pitchFamily="82" charset="-120"/>
                <a:ea typeface="華康新綜藝體W9(P)" panose="040B0900000000000000" pitchFamily="82" charset="-120"/>
              </a:endParaRPr>
            </a:p>
          </p:txBody>
        </p:sp>
      </p:grpSp>
      <p:cxnSp>
        <p:nvCxnSpPr>
          <p:cNvPr id="146" name="直線接點 145"/>
          <p:cNvCxnSpPr/>
          <p:nvPr/>
        </p:nvCxnSpPr>
        <p:spPr>
          <a:xfrm>
            <a:off x="1415707" y="2257368"/>
            <a:ext cx="2283934" cy="1434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接點 151"/>
          <p:cNvCxnSpPr/>
          <p:nvPr/>
        </p:nvCxnSpPr>
        <p:spPr>
          <a:xfrm flipV="1">
            <a:off x="3932217" y="2271183"/>
            <a:ext cx="1348866" cy="39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>
            <a:off x="3938426" y="2607383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接點 154"/>
          <p:cNvCxnSpPr/>
          <p:nvPr/>
        </p:nvCxnSpPr>
        <p:spPr>
          <a:xfrm>
            <a:off x="1495914" y="3940638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/>
          <p:nvPr/>
        </p:nvCxnSpPr>
        <p:spPr>
          <a:xfrm>
            <a:off x="1521544" y="3609922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/>
          <p:cNvCxnSpPr/>
          <p:nvPr/>
        </p:nvCxnSpPr>
        <p:spPr>
          <a:xfrm flipV="1">
            <a:off x="1137465" y="4280213"/>
            <a:ext cx="1717405" cy="8644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接點 169"/>
          <p:cNvCxnSpPr/>
          <p:nvPr/>
        </p:nvCxnSpPr>
        <p:spPr>
          <a:xfrm flipV="1">
            <a:off x="3119044" y="4934665"/>
            <a:ext cx="1957857" cy="573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接點 170"/>
          <p:cNvCxnSpPr/>
          <p:nvPr/>
        </p:nvCxnSpPr>
        <p:spPr>
          <a:xfrm>
            <a:off x="2830841" y="4923621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接點 179"/>
          <p:cNvCxnSpPr/>
          <p:nvPr/>
        </p:nvCxnSpPr>
        <p:spPr>
          <a:xfrm>
            <a:off x="3264820" y="4295296"/>
            <a:ext cx="2314834" cy="195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接點 181"/>
          <p:cNvCxnSpPr/>
          <p:nvPr/>
        </p:nvCxnSpPr>
        <p:spPr>
          <a:xfrm flipV="1">
            <a:off x="3294550" y="3915610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直線接點 186"/>
          <p:cNvCxnSpPr/>
          <p:nvPr/>
        </p:nvCxnSpPr>
        <p:spPr>
          <a:xfrm flipH="1" flipV="1">
            <a:off x="2929401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直線接點 189"/>
          <p:cNvCxnSpPr/>
          <p:nvPr/>
        </p:nvCxnSpPr>
        <p:spPr>
          <a:xfrm flipV="1">
            <a:off x="5618926" y="1845780"/>
            <a:ext cx="3386" cy="2490474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接點 197"/>
          <p:cNvCxnSpPr/>
          <p:nvPr/>
        </p:nvCxnSpPr>
        <p:spPr>
          <a:xfrm>
            <a:off x="5306756" y="2275814"/>
            <a:ext cx="2556351" cy="605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接點 201"/>
          <p:cNvCxnSpPr/>
          <p:nvPr/>
        </p:nvCxnSpPr>
        <p:spPr>
          <a:xfrm>
            <a:off x="8011135" y="2275143"/>
            <a:ext cx="2125582" cy="27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接點 204"/>
          <p:cNvCxnSpPr/>
          <p:nvPr/>
        </p:nvCxnSpPr>
        <p:spPr>
          <a:xfrm flipH="1" flipV="1">
            <a:off x="8765062" y="1803892"/>
            <a:ext cx="1479" cy="453476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接點 205"/>
          <p:cNvCxnSpPr/>
          <p:nvPr/>
        </p:nvCxnSpPr>
        <p:spPr>
          <a:xfrm>
            <a:off x="7386404" y="3604138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接點 206"/>
          <p:cNvCxnSpPr/>
          <p:nvPr/>
        </p:nvCxnSpPr>
        <p:spPr>
          <a:xfrm>
            <a:off x="7389610" y="3958256"/>
            <a:ext cx="1334191" cy="35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接點 207"/>
          <p:cNvCxnSpPr/>
          <p:nvPr/>
        </p:nvCxnSpPr>
        <p:spPr>
          <a:xfrm>
            <a:off x="6103969" y="4338350"/>
            <a:ext cx="2635690" cy="1812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接點 208"/>
          <p:cNvCxnSpPr/>
          <p:nvPr/>
        </p:nvCxnSpPr>
        <p:spPr>
          <a:xfrm>
            <a:off x="8721725" y="3584578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接點 217"/>
          <p:cNvCxnSpPr/>
          <p:nvPr/>
        </p:nvCxnSpPr>
        <p:spPr>
          <a:xfrm flipH="1" flipV="1">
            <a:off x="6032569" y="1857347"/>
            <a:ext cx="14920" cy="2481003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直線接點 228"/>
          <p:cNvCxnSpPr/>
          <p:nvPr/>
        </p:nvCxnSpPr>
        <p:spPr>
          <a:xfrm flipV="1">
            <a:off x="8958037" y="4878261"/>
            <a:ext cx="1312878" cy="1358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橢圓 236"/>
          <p:cNvSpPr/>
          <p:nvPr/>
        </p:nvSpPr>
        <p:spPr>
          <a:xfrm>
            <a:off x="8870859" y="3047631"/>
            <a:ext cx="1493176" cy="950888"/>
          </a:xfrm>
          <a:prstGeom prst="ellipse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46" name="向下箭號 245"/>
          <p:cNvSpPr/>
          <p:nvPr/>
        </p:nvSpPr>
        <p:spPr>
          <a:xfrm rot="10800000">
            <a:off x="414359" y="2748809"/>
            <a:ext cx="871560" cy="265282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3" name="直線接點 2"/>
          <p:cNvCxnSpPr/>
          <p:nvPr/>
        </p:nvCxnSpPr>
        <p:spPr>
          <a:xfrm flipV="1">
            <a:off x="3161413" y="5569125"/>
            <a:ext cx="7060610" cy="919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文字方塊 183"/>
          <p:cNvSpPr txBox="1"/>
          <p:nvPr/>
        </p:nvSpPr>
        <p:spPr>
          <a:xfrm>
            <a:off x="147145" y="186570"/>
            <a:ext cx="3662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88" name="文字方塊 187"/>
          <p:cNvSpPr txBox="1"/>
          <p:nvPr/>
        </p:nvSpPr>
        <p:spPr>
          <a:xfrm>
            <a:off x="6618664" y="6466308"/>
            <a:ext cx="5573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教官室      </a:t>
            </a:r>
            <a:r>
              <a:rPr lang="en-US" altLang="zh-TW" sz="20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年</a:t>
            </a:r>
            <a:r>
              <a:rPr lang="en-US" altLang="zh-TW" sz="20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000" b="1" dirty="0" smtClean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月</a:t>
            </a:r>
            <a:r>
              <a:rPr lang="zh-TW" altLang="en-US" sz="2000" b="1" dirty="0">
                <a:solidFill>
                  <a:prstClr val="black"/>
                </a:solidFill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製</a:t>
            </a:r>
          </a:p>
          <a:p>
            <a:endParaRPr lang="zh-TW" altLang="en-US" sz="2400" b="1" dirty="0">
              <a:solidFill>
                <a:prstClr val="black"/>
              </a:solidFill>
              <a:latin typeface="華康行楷體W5(P)" panose="03000500000000000000" pitchFamily="66" charset="-120"/>
              <a:ea typeface="華康行楷體W5(P)" panose="03000500000000000000" pitchFamily="66" charset="-120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336223" y="195750"/>
            <a:ext cx="11373504" cy="707886"/>
            <a:chOff x="666096" y="1809"/>
            <a:chExt cx="11373504" cy="707886"/>
          </a:xfrm>
        </p:grpSpPr>
        <p:sp>
          <p:nvSpPr>
            <p:cNvPr id="2" name="文字方塊 1"/>
            <p:cNvSpPr txBox="1"/>
            <p:nvPr/>
          </p:nvSpPr>
          <p:spPr>
            <a:xfrm>
              <a:off x="666096" y="1809"/>
              <a:ext cx="11373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           臺北市立大直高級中學緊</a:t>
              </a:r>
              <a:r>
                <a:rPr lang="zh-TW" altLang="en-US" sz="4000" dirty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急</a:t>
              </a:r>
              <a:r>
                <a:rPr lang="zh-TW" altLang="en-US" sz="4000" dirty="0" smtClean="0">
                  <a:solidFill>
                    <a:prstClr val="black"/>
                  </a:solidFill>
                  <a:latin typeface="華康勘亭流" panose="03000909000000000000" pitchFamily="65" charset="-120"/>
                  <a:ea typeface="華康勘亭流" panose="03000909000000000000" pitchFamily="65" charset="-120"/>
                </a:rPr>
                <a:t>疏散路線圖</a:t>
              </a:r>
              <a:endParaRPr lang="zh-TW" altLang="en-US" sz="4000" dirty="0">
                <a:solidFill>
                  <a:prstClr val="black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endParaRPr>
            </a:p>
          </p:txBody>
        </p:sp>
        <p:pic>
          <p:nvPicPr>
            <p:cNvPr id="189" name="圖片 18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552" y="37193"/>
              <a:ext cx="957069" cy="624176"/>
            </a:xfrm>
            <a:prstGeom prst="rect">
              <a:avLst/>
            </a:prstGeom>
          </p:spPr>
        </p:pic>
      </p:grpSp>
      <p:sp>
        <p:nvSpPr>
          <p:cNvPr id="191" name="向下箭號 190"/>
          <p:cNvSpPr/>
          <p:nvPr/>
        </p:nvSpPr>
        <p:spPr>
          <a:xfrm rot="13488376">
            <a:off x="757814" y="1077260"/>
            <a:ext cx="871560" cy="15662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25" name="框架 224"/>
          <p:cNvSpPr/>
          <p:nvPr/>
        </p:nvSpPr>
        <p:spPr>
          <a:xfrm>
            <a:off x="-72989" y="-38395"/>
            <a:ext cx="12315789" cy="6959895"/>
          </a:xfrm>
          <a:prstGeom prst="frame">
            <a:avLst>
              <a:gd name="adj1" fmla="val 1917"/>
            </a:avLst>
          </a:prstGeom>
          <a:solidFill>
            <a:schemeClr val="accent1">
              <a:lumMod val="50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pic>
        <p:nvPicPr>
          <p:cNvPr id="226" name="圖片 2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4" y="5688993"/>
            <a:ext cx="1040451" cy="1040451"/>
          </a:xfrm>
          <a:prstGeom prst="rect">
            <a:avLst/>
          </a:prstGeom>
        </p:spPr>
      </p:pic>
      <p:cxnSp>
        <p:nvCxnSpPr>
          <p:cNvPr id="181" name="直線接點 180"/>
          <p:cNvCxnSpPr/>
          <p:nvPr/>
        </p:nvCxnSpPr>
        <p:spPr>
          <a:xfrm flipH="1">
            <a:off x="1240222" y="5549462"/>
            <a:ext cx="1681654" cy="1"/>
          </a:xfrm>
          <a:prstGeom prst="line">
            <a:avLst/>
          </a:prstGeom>
          <a:ln w="635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接點 209"/>
          <p:cNvCxnSpPr/>
          <p:nvPr/>
        </p:nvCxnSpPr>
        <p:spPr>
          <a:xfrm>
            <a:off x="1023611" y="5533682"/>
            <a:ext cx="526991" cy="5898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接點 210"/>
          <p:cNvCxnSpPr/>
          <p:nvPr/>
        </p:nvCxnSpPr>
        <p:spPr>
          <a:xfrm>
            <a:off x="5290428" y="3618024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接點 211"/>
          <p:cNvCxnSpPr/>
          <p:nvPr/>
        </p:nvCxnSpPr>
        <p:spPr>
          <a:xfrm>
            <a:off x="5280409" y="2231967"/>
            <a:ext cx="0" cy="677860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接點 212"/>
          <p:cNvCxnSpPr/>
          <p:nvPr/>
        </p:nvCxnSpPr>
        <p:spPr>
          <a:xfrm flipH="1" flipV="1">
            <a:off x="5257077" y="2941813"/>
            <a:ext cx="322456" cy="4587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/>
          <p:cNvCxnSpPr/>
          <p:nvPr/>
        </p:nvCxnSpPr>
        <p:spPr>
          <a:xfrm flipH="1">
            <a:off x="9260028" y="4274731"/>
            <a:ext cx="1367777" cy="33312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/>
          <p:cNvCxnSpPr/>
          <p:nvPr/>
        </p:nvCxnSpPr>
        <p:spPr>
          <a:xfrm>
            <a:off x="3161413" y="4964007"/>
            <a:ext cx="0" cy="585455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接點 195"/>
          <p:cNvCxnSpPr/>
          <p:nvPr/>
        </p:nvCxnSpPr>
        <p:spPr>
          <a:xfrm>
            <a:off x="1549445" y="4940194"/>
            <a:ext cx="1301753" cy="22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接點 196"/>
          <p:cNvCxnSpPr/>
          <p:nvPr/>
        </p:nvCxnSpPr>
        <p:spPr>
          <a:xfrm flipH="1">
            <a:off x="6891316" y="3621292"/>
            <a:ext cx="580467" cy="13092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接點 198"/>
          <p:cNvCxnSpPr/>
          <p:nvPr/>
        </p:nvCxnSpPr>
        <p:spPr>
          <a:xfrm>
            <a:off x="2797667" y="3614425"/>
            <a:ext cx="363" cy="616788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接點 199"/>
          <p:cNvCxnSpPr>
            <a:stCxn id="17" idx="2"/>
          </p:cNvCxnSpPr>
          <p:nvPr/>
        </p:nvCxnSpPr>
        <p:spPr>
          <a:xfrm>
            <a:off x="5780646" y="5541512"/>
            <a:ext cx="25147" cy="384072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/>
          <p:cNvCxnSpPr/>
          <p:nvPr/>
        </p:nvCxnSpPr>
        <p:spPr>
          <a:xfrm flipV="1">
            <a:off x="3297518" y="3611052"/>
            <a:ext cx="1992910" cy="424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接點 200"/>
          <p:cNvCxnSpPr>
            <a:endCxn id="233" idx="1"/>
          </p:cNvCxnSpPr>
          <p:nvPr/>
        </p:nvCxnSpPr>
        <p:spPr>
          <a:xfrm flipV="1">
            <a:off x="10243336" y="4879796"/>
            <a:ext cx="11983" cy="710701"/>
          </a:xfrm>
          <a:prstGeom prst="line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1433" y="3423525"/>
            <a:ext cx="542591" cy="408626"/>
          </a:xfrm>
          <a:prstGeom prst="rect">
            <a:avLst/>
          </a:prstGeom>
        </p:spPr>
      </p:pic>
      <p:pic>
        <p:nvPicPr>
          <p:cNvPr id="227" name="圖片 2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25346" y="4650531"/>
            <a:ext cx="514766" cy="458530"/>
          </a:xfrm>
          <a:prstGeom prst="rect">
            <a:avLst/>
          </a:prstGeom>
        </p:spPr>
      </p:pic>
      <p:pic>
        <p:nvPicPr>
          <p:cNvPr id="231" name="圖片 2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V="1">
            <a:off x="10325659" y="3576503"/>
            <a:ext cx="957070" cy="115762"/>
          </a:xfrm>
          <a:prstGeom prst="rect">
            <a:avLst/>
          </a:prstGeom>
        </p:spPr>
      </p:pic>
      <p:pic>
        <p:nvPicPr>
          <p:cNvPr id="233" name="圖片 2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5319" y="4824927"/>
            <a:ext cx="914479" cy="109738"/>
          </a:xfrm>
          <a:prstGeom prst="rect">
            <a:avLst/>
          </a:prstGeom>
        </p:spPr>
      </p:pic>
      <p:pic>
        <p:nvPicPr>
          <p:cNvPr id="238" name="圖片 2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823922" y="890723"/>
            <a:ext cx="1683953" cy="861707"/>
          </a:xfrm>
          <a:prstGeom prst="rect">
            <a:avLst/>
          </a:prstGeom>
        </p:spPr>
      </p:pic>
      <p:pic>
        <p:nvPicPr>
          <p:cNvPr id="239" name="圖片 2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68089" y="2259275"/>
            <a:ext cx="621958" cy="2670279"/>
          </a:xfrm>
          <a:prstGeom prst="rect">
            <a:avLst/>
          </a:prstGeom>
        </p:spPr>
      </p:pic>
      <p:cxnSp>
        <p:nvCxnSpPr>
          <p:cNvPr id="203" name="直線接點 202"/>
          <p:cNvCxnSpPr>
            <a:stCxn id="89" idx="0"/>
          </p:cNvCxnSpPr>
          <p:nvPr/>
        </p:nvCxnSpPr>
        <p:spPr>
          <a:xfrm flipH="1">
            <a:off x="7308235" y="3892217"/>
            <a:ext cx="914978" cy="52863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直線接點 213"/>
          <p:cNvCxnSpPr/>
          <p:nvPr/>
        </p:nvCxnSpPr>
        <p:spPr>
          <a:xfrm>
            <a:off x="6088642" y="4323162"/>
            <a:ext cx="564515" cy="13092"/>
          </a:xfrm>
          <a:prstGeom prst="line">
            <a:avLst/>
          </a:prstGeom>
          <a:ln w="63500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圓角矩形 248"/>
          <p:cNvSpPr/>
          <p:nvPr/>
        </p:nvSpPr>
        <p:spPr>
          <a:xfrm>
            <a:off x="-72989" y="1402491"/>
            <a:ext cx="347136" cy="20087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資源回收場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7486" y="5291911"/>
            <a:ext cx="531242" cy="56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8" name="圓角矩形 227"/>
          <p:cNvSpPr/>
          <p:nvPr/>
        </p:nvSpPr>
        <p:spPr>
          <a:xfrm>
            <a:off x="5112119" y="1586409"/>
            <a:ext cx="306186" cy="151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4" name="圓角矩形 203"/>
          <p:cNvSpPr/>
          <p:nvPr/>
        </p:nvSpPr>
        <p:spPr>
          <a:xfrm>
            <a:off x="5573869" y="1572052"/>
            <a:ext cx="306186" cy="151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5" name="圓角矩形 214"/>
          <p:cNvSpPr/>
          <p:nvPr/>
        </p:nvSpPr>
        <p:spPr>
          <a:xfrm>
            <a:off x="6052787" y="1572052"/>
            <a:ext cx="306186" cy="151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6" name="圓角矩形 215"/>
          <p:cNvSpPr/>
          <p:nvPr/>
        </p:nvSpPr>
        <p:spPr>
          <a:xfrm>
            <a:off x="6538625" y="1551077"/>
            <a:ext cx="306186" cy="151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0" name="圓角矩形 229"/>
          <p:cNvSpPr/>
          <p:nvPr/>
        </p:nvSpPr>
        <p:spPr>
          <a:xfrm>
            <a:off x="2261157" y="3411282"/>
            <a:ext cx="1336488" cy="3126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500" dirty="0" smtClean="0">
                <a:solidFill>
                  <a:srgbClr val="FFFF00"/>
                </a:solidFill>
              </a:rPr>
              <a:t>指</a:t>
            </a:r>
            <a:endParaRPr lang="en-US" altLang="zh-TW" sz="55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5500" dirty="0" smtClean="0">
                <a:solidFill>
                  <a:srgbClr val="FFFF00"/>
                </a:solidFill>
              </a:rPr>
              <a:t>揮</a:t>
            </a:r>
            <a:endParaRPr lang="en-US" altLang="zh-TW" sz="55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5500" dirty="0" smtClean="0">
                <a:solidFill>
                  <a:srgbClr val="FFFF00"/>
                </a:solidFill>
              </a:rPr>
              <a:t>所</a:t>
            </a:r>
            <a:endParaRPr lang="zh-TW" altLang="en-US" sz="5500" dirty="0">
              <a:solidFill>
                <a:srgbClr val="FFFF00"/>
              </a:solidFill>
            </a:endParaRPr>
          </a:p>
        </p:txBody>
      </p:sp>
      <p:sp>
        <p:nvSpPr>
          <p:cNvPr id="217" name="圓角矩形 216"/>
          <p:cNvSpPr/>
          <p:nvPr/>
        </p:nvSpPr>
        <p:spPr>
          <a:xfrm>
            <a:off x="4214271" y="3483942"/>
            <a:ext cx="1336488" cy="3126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秩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序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維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護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組</a:t>
            </a: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219" name="圓角矩形 218"/>
          <p:cNvSpPr/>
          <p:nvPr/>
        </p:nvSpPr>
        <p:spPr>
          <a:xfrm>
            <a:off x="6135295" y="3544642"/>
            <a:ext cx="1336488" cy="3126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災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害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搶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救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組</a:t>
            </a:r>
            <a:endParaRPr lang="en-US" altLang="zh-TW" sz="4000" dirty="0" smtClean="0">
              <a:solidFill>
                <a:srgbClr val="FFFF00"/>
              </a:solidFill>
            </a:endParaRPr>
          </a:p>
        </p:txBody>
      </p:sp>
      <p:sp>
        <p:nvSpPr>
          <p:cNvPr id="220" name="圓角矩形 219"/>
          <p:cNvSpPr/>
          <p:nvPr/>
        </p:nvSpPr>
        <p:spPr>
          <a:xfrm>
            <a:off x="8096818" y="3472247"/>
            <a:ext cx="1336488" cy="3126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傷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患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救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護</a:t>
            </a:r>
            <a:endParaRPr lang="en-US" altLang="zh-TW" sz="4000" dirty="0" smtClean="0">
              <a:solidFill>
                <a:srgbClr val="FFFF00"/>
              </a:solidFill>
            </a:endParaRPr>
          </a:p>
          <a:p>
            <a:pPr algn="ctr"/>
            <a:r>
              <a:rPr lang="zh-TW" altLang="en-US" sz="4000" dirty="0" smtClean="0">
                <a:solidFill>
                  <a:srgbClr val="FFFF00"/>
                </a:solidFill>
              </a:rPr>
              <a:t>組</a:t>
            </a:r>
            <a:endParaRPr lang="en-US" altLang="zh-TW" sz="4000" dirty="0" smtClean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928" y="990664"/>
            <a:ext cx="1183428" cy="89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39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0" animBg="1"/>
      <p:bldP spid="217" grpId="0" animBg="1"/>
      <p:bldP spid="219" grpId="0" animBg="1"/>
      <p:bldP spid="2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258476" y="2079057"/>
            <a:ext cx="3096912" cy="3781993"/>
          </a:xfrm>
        </p:spPr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82" y="567890"/>
            <a:ext cx="11601889" cy="557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316418"/>
              </p:ext>
            </p:extLst>
          </p:nvPr>
        </p:nvGraphicFramePr>
        <p:xfrm>
          <a:off x="1341121" y="0"/>
          <a:ext cx="9546335" cy="68950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127">
                <a:tc gridSpan="5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臺北市立大直高中</a:t>
                      </a:r>
                      <a:r>
                        <a:rPr lang="en-US" sz="1200" kern="100" dirty="0">
                          <a:effectLst/>
                        </a:rPr>
                        <a:t>106</a:t>
                      </a:r>
                      <a:r>
                        <a:rPr lang="zh-TW" sz="1200" kern="100" dirty="0">
                          <a:effectLst/>
                        </a:rPr>
                        <a:t>學年度「防災演習」指揮編組</a:t>
                      </a:r>
                      <a:r>
                        <a:rPr lang="zh-TW" sz="1100" kern="100" dirty="0">
                          <a:effectLst/>
                        </a:rPr>
                        <a:t>表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62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區分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職　稱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姓名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職　</a:t>
                      </a:r>
                      <a:r>
                        <a:rPr lang="en-US" sz="1500" kern="100">
                          <a:effectLst/>
                        </a:rPr>
                        <a:t>    </a:t>
                      </a:r>
                      <a:r>
                        <a:rPr lang="zh-TW" sz="1500" kern="100">
                          <a:effectLst/>
                        </a:rPr>
                        <a:t>　　　　　　　　責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備考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976">
                <a:tc rowSpan="1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指揮所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vert="eaVert" anchor="ctr"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指揮官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李世文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指揮</a:t>
                      </a:r>
                      <a:r>
                        <a:rPr lang="zh-TW" sz="15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救災全般</a:t>
                      </a:r>
                      <a:r>
                        <a:rPr lang="zh-TW" sz="1500" kern="100" dirty="0">
                          <a:effectLst/>
                        </a:rPr>
                        <a:t>事宜。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</a:rPr>
                        <a:t> 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副指揮官兼執行官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楊雯仙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襄助指揮官，並負責有關災害搶救與復原之處理事宜，以及年度成果資料彙整陳報。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副指揮官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楊全琮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襄助指揮官，並指導各科主任引導老師協助救災事宜。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郭建誠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襄助指揮官，並指揮導師引導學生協助救災事宜。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 </a:t>
                      </a:r>
                      <a:endParaRPr lang="zh-TW" sz="1500" kern="100" dirty="0">
                        <a:effectLst/>
                      </a:endParaRPr>
                    </a:p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1"/>
                          </a:solidFill>
                          <a:effectLst/>
                        </a:rPr>
                        <a:t>主任</a:t>
                      </a:r>
                    </a:p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1"/>
                          </a:solidFill>
                          <a:effectLst/>
                        </a:rPr>
                        <a:t>督導官</a:t>
                      </a:r>
                      <a:endParaRPr lang="zh-TW" sz="15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郭建誠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指揮各單位職工協助救災事宜。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楊全琮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指揮各單位職工協助救災事宜。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吳姿瑩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編組輔導老師針對傷患人員、班級之心理輔導與班級輔導。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魏仲良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指揮各單位職工協助救災事宜。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劉亦陞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指揮各單位職工協助救災事宜。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0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 smtClean="0">
                          <a:effectLst/>
                          <a:highlight>
                            <a:srgbClr val="FFFF00"/>
                          </a:highlight>
                        </a:rPr>
                        <a:t>周雅蘋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救災經費之支援及核銷作業。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59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陳名杰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策定及開設「指揮所」，負責教官任務之分配、學生之集合位置。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管制督導官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汪德方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負責「指揮所」指揮命令之傳達、協調。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  </a:t>
                      </a:r>
                      <a:r>
                        <a:rPr lang="en-US" sz="1500" kern="100" dirty="0" smtClean="0">
                          <a:effectLst/>
                        </a:rPr>
                        <a:t>   </a:t>
                      </a:r>
                      <a:r>
                        <a:rPr lang="zh-TW" sz="1500" kern="100" dirty="0" smtClean="0">
                          <a:effectLst/>
                          <a:highlight>
                            <a:srgbClr val="FFFF00"/>
                          </a:highlight>
                        </a:rPr>
                        <a:t>含</a:t>
                      </a: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395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通信督導官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鍾銘益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負責災情通報、支援請求及社區訊息傳遞。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  <a:highlight>
                            <a:srgbClr val="FFFF00"/>
                          </a:highlight>
                        </a:rPr>
                        <a:t>含評分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2790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紀錄員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effectLst/>
                        </a:rPr>
                        <a:t>劉冠瑩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500" kern="100">
                          <a:effectLst/>
                        </a:rPr>
                        <a:t>負責「指揮所」之資料彙整及救災過程之記錄</a:t>
                      </a:r>
                      <a:r>
                        <a:rPr lang="en-US" sz="1500" kern="100">
                          <a:effectLst/>
                        </a:rPr>
                        <a:t>(</a:t>
                      </a:r>
                      <a:r>
                        <a:rPr lang="zh-TW" sz="1500" kern="100">
                          <a:effectLst/>
                        </a:rPr>
                        <a:t>拍照</a:t>
                      </a:r>
                      <a:r>
                        <a:rPr lang="en-US" sz="1500" kern="100">
                          <a:effectLst/>
                        </a:rPr>
                        <a:t>)</a:t>
                      </a:r>
                      <a:r>
                        <a:rPr lang="zh-TW" sz="1500" kern="100">
                          <a:effectLst/>
                        </a:rPr>
                        <a:t>，並蒐集各組狀況，立即向「指揮所」回報。</a:t>
                      </a:r>
                      <a:endParaRPr lang="zh-TW" sz="15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</a:rPr>
                        <a:t> </a:t>
                      </a:r>
                      <a:endParaRPr lang="zh-TW" sz="15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0605" marR="1060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 rot="19940709">
            <a:off x="71204" y="2248007"/>
            <a:ext cx="5051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0921</a:t>
            </a:r>
            <a:r>
              <a:rPr lang="zh-TW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分狀況發布</a:t>
            </a:r>
            <a:endParaRPr lang="zh-TW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209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3925"/>
              </p:ext>
            </p:extLst>
          </p:nvPr>
        </p:nvGraphicFramePr>
        <p:xfrm>
          <a:off x="1072896" y="170688"/>
          <a:ext cx="9278113" cy="6364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25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5909">
                <a:tc rowSpan="7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秩序維護</a:t>
                      </a:r>
                      <a:r>
                        <a:rPr lang="zh-TW" sz="1200" kern="100" dirty="0">
                          <a:effectLst/>
                        </a:rPr>
                        <a:t>中心</a:t>
                      </a:r>
                      <a:endParaRPr lang="zh-TW" sz="11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vert="eaVert" anchor="ctr"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組長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王雅菁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一、負責開設「秩序維護中心」。</a:t>
                      </a:r>
                    </a:p>
                    <a:p>
                      <a:pPr marL="355600" indent="-355600"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二、負責全校學生秩序之維持及校園安寧，學生自治服務隊人力之適當支援。</a:t>
                      </a:r>
                    </a:p>
                    <a:p>
                      <a:pPr marL="355600" indent="-355600"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三、集合當天值勤之服務隊同學，協助「指揮所」有關人員調度與支援。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組員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張建剛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督導「第三棟」高一演習秩序與疏散位置之指引。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6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組員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林伯謙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督導「第二棟」國八、國九演習秩序與操場疏散位置之指引。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組員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黃詩茹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督導「第二棟」高三演習秩序與操場疏散位置之指引。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演習前</a:t>
                      </a:r>
                      <a:r>
                        <a:rPr lang="zh-TW" sz="1400" kern="100" dirty="0">
                          <a:effectLst/>
                        </a:rPr>
                        <a:t>協助通信設備架設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51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組員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劉芸函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督導國七及「校門口」至「第一棟」間演習秩序與操場疏散位置之指引。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(</a:t>
                      </a:r>
                      <a:r>
                        <a:rPr lang="zh-TW" sz="1400" b="1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演習前</a:t>
                      </a:r>
                      <a:r>
                        <a:rPr lang="zh-TW" sz="1400" kern="100" dirty="0">
                          <a:effectLst/>
                        </a:rPr>
                        <a:t>協助通信設備架設</a:t>
                      </a:r>
                      <a:r>
                        <a:rPr lang="en-US" sz="1400" kern="100" dirty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7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組員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許亨瑞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督導「第二棟」高二演習秩序與操場疏散位置之指引。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1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組員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李恩惠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協助「指揮所」、「秩序維護中心」作業及相關事宜。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3826" marR="1382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 rot="20457366">
            <a:off x="261804" y="1967590"/>
            <a:ext cx="6763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秩序維護組回報人數</a:t>
            </a:r>
            <a:endParaRPr lang="zh-TW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066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17428"/>
              </p:ext>
            </p:extLst>
          </p:nvPr>
        </p:nvGraphicFramePr>
        <p:xfrm>
          <a:off x="694944" y="719329"/>
          <a:ext cx="10021824" cy="5522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7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0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9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7785">
                <a:tc rowSpan="4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highlight>
                            <a:srgbClr val="FFFF00"/>
                          </a:highlight>
                        </a:rPr>
                        <a:t>災害搶救</a:t>
                      </a:r>
                      <a:r>
                        <a:rPr lang="zh-TW" sz="1600" kern="100" dirty="0">
                          <a:effectLst/>
                        </a:rPr>
                        <a:t>中心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vert="eaVert" anchor="ctr"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組長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曾春梅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一、負責開設「災害搶救中心」。</a:t>
                      </a:r>
                    </a:p>
                    <a:p>
                      <a:pPr marL="355600" indent="-355600" algn="ju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二、負責集合指揮行政人員、工友及演習後各班「災害搶救組」學生，實施災害搶救與復原之處理。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9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組員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王秀勻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負責各教學設備安全維護之處理。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9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</a:t>
                      </a:r>
                      <a:r>
                        <a:rPr lang="en-US" sz="1400" kern="100">
                          <a:effectLst/>
                        </a:rPr>
                        <a:t>  </a:t>
                      </a:r>
                      <a:r>
                        <a:rPr lang="zh-TW" sz="1400" kern="100">
                          <a:effectLst/>
                        </a:rPr>
                        <a:t>員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黃淑惠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負責各電腦設備安全維護之處理。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8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組員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行政人員及 工 友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負責各自辦公室，並協助全校有關單位之救災及復原事宜。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892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highlight>
                            <a:srgbClr val="FFFF00"/>
                          </a:highlight>
                        </a:rPr>
                        <a:t>傷患救護</a:t>
                      </a:r>
                      <a:r>
                        <a:rPr lang="zh-TW" sz="1600" kern="100">
                          <a:effectLst/>
                        </a:rPr>
                        <a:t>中心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vert="eaVert" anchor="ctr"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組長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黃佳麗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負責開設「傷患救護中心」，</a:t>
                      </a:r>
                      <a:r>
                        <a:rPr lang="zh-TW" sz="1400" kern="100" dirty="0" smtClean="0">
                          <a:effectLst/>
                        </a:rPr>
                        <a:t>指揮健康</a:t>
                      </a:r>
                      <a:r>
                        <a:rPr lang="zh-TW" sz="1400" kern="100" dirty="0">
                          <a:effectLst/>
                        </a:rPr>
                        <a:t>中心、護理老師之人力調度。</a:t>
                      </a:r>
                      <a:r>
                        <a:rPr lang="en-US" sz="1400" kern="100" dirty="0">
                          <a:effectLst/>
                        </a:rPr>
                        <a:t>    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8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副組長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劉晏蓉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傷患急救負責人，負責傷患之急救、包紮、安置之實際作業。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9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組員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林沛君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>
                          <a:effectLst/>
                        </a:rPr>
                        <a:t>集合各班編組的「傷患救護組組長」，支援傷患作業。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267" marR="17267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 rot="20311586">
            <a:off x="1814182" y="1455527"/>
            <a:ext cx="71737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演習解散後回報</a:t>
            </a:r>
            <a:endParaRPr lang="en-US" altLang="zh-TW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各班災損狀況至事務組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87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69226" y="182880"/>
            <a:ext cx="8864867" cy="530225"/>
          </a:xfrm>
        </p:spPr>
        <p:txBody>
          <a:bodyPr>
            <a:noAutofit/>
          </a:bodyPr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9/21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防災演練疏散作業任務分配名冊說明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91020" y="790554"/>
            <a:ext cx="10815764" cy="5927238"/>
          </a:xfrm>
        </p:spPr>
        <p:txBody>
          <a:bodyPr>
            <a:noAutofit/>
          </a:bodyPr>
          <a:lstStyle/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活動總指揮：李世文校長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活動總幹事：郭建誠主任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楊全琮主任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楊雯仙主任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吳姿瑩主任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陳名杰主教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廣播集合人員：王雅菁教官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協助各樓層管制疏散人員：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）國中部樓層管制及籃球場管制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含人數回報提醒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：林伯謙組長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鍾銘益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  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王玉婷副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組長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含避難評分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）高中部樓層管制及操場管制： 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陳名杰主任教官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一棟一樓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疏散及司令臺前協助集合）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張建剛教官（三棟高一所在樓層及高一籃球場集合人數回報提醒）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許亨瑞副組長（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棟三樓高三班級疏散及排球場人數回報提醒）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黃詩茹老師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棟二樓高二班級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疏散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含避難評分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攝影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及拍照：汪德方組長及劉冠瑩</a:t>
            </a:r>
            <a:r>
              <a:rPr lang="zh-TW" altLang="en-US" sz="24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小姐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操場司令臺廣播器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前置作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：黃詩茹副組長及劉芸函老師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17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0140" y="513071"/>
            <a:ext cx="116818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3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臺北市立大直高級中學</a:t>
            </a:r>
            <a:r>
              <a:rPr lang="en-US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106</a:t>
            </a:r>
            <a:r>
              <a:rPr lang="zh-TW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zh-TW" sz="3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度</a:t>
            </a:r>
            <a:r>
              <a:rPr lang="zh-TW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學期防災</a:t>
            </a:r>
            <a:r>
              <a:rPr lang="zh-TW" altLang="zh-TW" sz="3200" b="1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疏散</a:t>
            </a:r>
            <a:r>
              <a:rPr lang="zh-TW" altLang="zh-TW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演練</a:t>
            </a:r>
            <a:r>
              <a:rPr lang="zh-TW" altLang="en-US" sz="3200" b="1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作業</a:t>
            </a:r>
            <a:endParaRPr lang="en-US" altLang="zh-TW" sz="32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Aft>
                <a:spcPts val="0"/>
              </a:spcAft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800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各單位需完成事項說明如次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US" altLang="zh-TW" sz="2800" dirty="0" smtClean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（一）總務處：成立｢校園災害防救計畫研擬推動小組｣及｢校園災害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防救</a:t>
            </a:r>
            <a:endParaRPr lang="en-US" altLang="zh-TW" sz="2800" dirty="0" smtClean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應變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組織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｣</a:t>
            </a:r>
            <a:r>
              <a:rPr lang="zh-TW" altLang="zh-TW" sz="2800" dirty="0" smtClean="0"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（二）學務處、教官室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利用朝會時間分別說明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全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校性｢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防災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疏散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教育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     </a:t>
            </a:r>
          </a:p>
          <a:p>
            <a:pPr>
              <a:spcAft>
                <a:spcPts val="0"/>
              </a:spcAft>
            </a:pPr>
            <a:r>
              <a:rPr lang="en-US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宣導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｣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並於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en-US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/21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辦理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正式疏散演練作業。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(9/19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為上午 </a:t>
            </a:r>
            <a:endParaRPr lang="en-US" altLang="zh-TW" sz="2800" u="sng" dirty="0" smtClean="0">
              <a:solidFill>
                <a:srgbClr val="FF000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sz="28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0740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時開始預演，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9/21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0921</a:t>
            </a:r>
            <a:r>
              <a:rPr lang="zh-TW" altLang="en-US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時開始正式演練</a:t>
            </a:r>
            <a:r>
              <a:rPr lang="en-US" altLang="zh-TW" sz="2800" u="sng" dirty="0" smtClean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dirty="0" smtClean="0"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（三）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教官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室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校園內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張貼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｢校園疏散避難圖｣及推動學生攜帶｢家庭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防災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800" dirty="0" smtClean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卡｣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作業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（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四）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教務處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輔導室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</a:rPr>
              <a:t>培育防災教育師資，推動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防災課程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及災後輔導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Times New Roman" panose="02020603050405020304" pitchFamily="18" charset="0"/>
            </a:endParaRPr>
          </a:p>
          <a:p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（五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en-US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總務處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教官</a:t>
            </a:r>
            <a:r>
              <a:rPr lang="zh-TW" altLang="zh-TW" sz="2800" dirty="0">
                <a:ea typeface="標楷體" panose="03000509000000000000" pitchFamily="65" charset="-120"/>
                <a:cs typeface="Times New Roman" panose="02020603050405020304" pitchFamily="18" charset="0"/>
              </a:rPr>
              <a:t>室、圖書館資訊組：強化防災教育網頁</a:t>
            </a:r>
            <a:r>
              <a:rPr lang="zh-TW" altLang="zh-TW" sz="2800" dirty="0" smtClean="0"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kern="100" dirty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（六）</a:t>
            </a:r>
            <a:r>
              <a:rPr lang="zh-TW" altLang="en-US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各</a:t>
            </a:r>
            <a:r>
              <a:rPr lang="zh-TW" altLang="en-US" sz="28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班導師及任課：請與同學共同進行就地掩蔽及疏散演練作業</a:t>
            </a:r>
            <a:r>
              <a:rPr lang="zh-TW" altLang="zh-TW" sz="28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kern="100" dirty="0" smtClean="0">
              <a:solidFill>
                <a:srgbClr val="FF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03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8107" y="16042"/>
            <a:ext cx="1125193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898650" algn="l"/>
              </a:tabLst>
            </a:pPr>
            <a:r>
              <a:rPr lang="zh-TW" altLang="en-US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zh-TW" altLang="zh-TW" sz="40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40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狀況設定：</a:t>
            </a:r>
            <a:endParaRPr lang="en-US" altLang="zh-TW" sz="4000" kern="100" dirty="0" smtClean="0">
              <a:solidFill>
                <a:prstClr val="black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tabLst>
                <a:tab pos="1898650" algn="l"/>
              </a:tabLst>
            </a:pPr>
            <a:r>
              <a:rPr lang="zh-TW" altLang="zh-TW" sz="40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狀況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一：</a:t>
            </a:r>
            <a:r>
              <a:rPr lang="en-US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endParaRPr lang="zh-TW" altLang="zh-TW" sz="4000" kern="1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地震</a:t>
            </a:r>
            <a:r>
              <a:rPr lang="en-US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地震</a:t>
            </a:r>
            <a:r>
              <a:rPr lang="en-US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~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現在發生震度</a:t>
            </a:r>
            <a:r>
              <a:rPr lang="en-US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級的地震，請各位同學不要慌張，迅速</a:t>
            </a:r>
            <a:r>
              <a:rPr lang="zh-TW" altLang="zh-TW" sz="4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就地</a:t>
            </a:r>
            <a:r>
              <a:rPr lang="zh-TW" altLang="en-US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趴</a:t>
            </a:r>
            <a:r>
              <a:rPr lang="zh-TW" altLang="zh-TW" sz="4000" kern="100" dirty="0" smtClean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</a:t>
            </a:r>
            <a:r>
              <a:rPr lang="zh-TW" altLang="zh-TW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、掩護、穩住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</a:t>
            </a:r>
            <a:r>
              <a:rPr lang="zh-TW" altLang="zh-TW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關閉室內電源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，請鄰近</a:t>
            </a:r>
            <a:r>
              <a:rPr lang="zh-TW" altLang="zh-TW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前後門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同學</a:t>
            </a:r>
            <a:r>
              <a:rPr lang="zh-TW" altLang="zh-TW" sz="40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打開門窗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，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以利逃生</a:t>
            </a:r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</a:p>
          <a:p>
            <a:pPr lvl="0"/>
            <a:r>
              <a:rPr lang="zh-TW" altLang="zh-TW" sz="40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狀況二：</a:t>
            </a:r>
            <a:endParaRPr lang="zh-TW" altLang="zh-TW" sz="4000" kern="1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zh-TW" altLang="zh-TW" sz="40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教官室報告，目前地震間歇，請同學依照疏散三不原則，</a:t>
            </a:r>
            <a:r>
              <a:rPr lang="zh-TW" altLang="zh-TW" sz="4000" dirty="0">
                <a:solidFill>
                  <a:srgbClr val="FF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不推、不語、不跑</a:t>
            </a:r>
            <a:r>
              <a:rPr lang="zh-TW" altLang="zh-TW" sz="40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的方式</a:t>
            </a:r>
            <a:r>
              <a:rPr lang="zh-TW" altLang="zh-TW" sz="40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40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並將書包置頭頂，</a:t>
            </a:r>
            <a:r>
              <a:rPr lang="zh-TW" altLang="zh-TW" sz="40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注意</a:t>
            </a:r>
            <a:r>
              <a:rPr lang="zh-TW" altLang="zh-TW" sz="40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人身安全</a:t>
            </a:r>
            <a:r>
              <a:rPr lang="zh-TW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，</a:t>
            </a:r>
            <a:r>
              <a:rPr lang="zh-TW" altLang="zh-TW" sz="40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迅速抵達操場指定疏散地點</a:t>
            </a:r>
            <a:r>
              <a:rPr lang="zh-TW" altLang="zh-TW" sz="40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集合</a:t>
            </a:r>
            <a:r>
              <a:rPr lang="zh-TW" altLang="zh-TW" sz="4000" kern="1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en-US" altLang="zh-TW" sz="4000" dirty="0" smtClean="0">
              <a:solidFill>
                <a:prstClr val="black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4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1335</Words>
  <Application>Microsoft Office PowerPoint</Application>
  <PresentationFormat>寬螢幕</PresentationFormat>
  <Paragraphs>386</Paragraphs>
  <Slides>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華康行楷體W5(P)</vt:lpstr>
      <vt:lpstr>華康勘亭流</vt:lpstr>
      <vt:lpstr>華康新綜藝體W9(P)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9/21防災演練疏散作業任務分配名冊說明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265</cp:revision>
  <cp:lastPrinted>2016-03-21T04:27:56Z</cp:lastPrinted>
  <dcterms:created xsi:type="dcterms:W3CDTF">2014-08-22T07:31:35Z</dcterms:created>
  <dcterms:modified xsi:type="dcterms:W3CDTF">2017-09-15T01:26:26Z</dcterms:modified>
</cp:coreProperties>
</file>