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9" r:id="rId2"/>
    <p:sldId id="273" r:id="rId3"/>
    <p:sldId id="259" r:id="rId4"/>
    <p:sldId id="270" r:id="rId5"/>
    <p:sldId id="272" r:id="rId6"/>
    <p:sldId id="271" r:id="rId7"/>
    <p:sldId id="262" r:id="rId8"/>
    <p:sldId id="264" r:id="rId9"/>
    <p:sldId id="267" r:id="rId10"/>
  </p:sldIdLst>
  <p:sldSz cx="12192000" cy="6858000"/>
  <p:notesSz cx="6797675" cy="992822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 autoAdjust="0"/>
    <p:restoredTop sz="94125" autoAdjust="0"/>
  </p:normalViewPr>
  <p:slideViewPr>
    <p:cSldViewPr snapToGrid="0">
      <p:cViewPr varScale="1">
        <p:scale>
          <a:sx n="109" d="100"/>
          <a:sy n="109" d="100"/>
        </p:scale>
        <p:origin x="65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F977FD-9263-4075-AB12-2CD0B370FBF9}" type="datetimeFigureOut">
              <a:rPr lang="zh-TW" altLang="en-US" smtClean="0"/>
              <a:t>2017/9/15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9927E8-AF7C-48DC-905C-DB8FC0F05F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8095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927E8-AF7C-48DC-905C-DB8FC0F05F8F}" type="slidenum">
              <a:rPr lang="zh-TW" altLang="en-US" smtClean="0">
                <a:solidFill>
                  <a:prstClr val="black"/>
                </a:solidFill>
              </a:rPr>
              <a:pPr/>
              <a:t>1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0495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927E8-AF7C-48DC-905C-DB8FC0F05F8F}" type="slidenum">
              <a:rPr lang="zh-TW" altLang="en-US" smtClean="0">
                <a:solidFill>
                  <a:prstClr val="black"/>
                </a:solidFill>
              </a:rPr>
              <a:pPr/>
              <a:t>2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90495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927E8-AF7C-48DC-905C-DB8FC0F05F8F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9660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927E8-AF7C-48DC-905C-DB8FC0F05F8F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09055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927E8-AF7C-48DC-905C-DB8FC0F05F8F}" type="slidenum">
              <a:rPr lang="zh-TW" altLang="en-US" smtClean="0">
                <a:solidFill>
                  <a:prstClr val="black"/>
                </a:solidFill>
              </a:rPr>
              <a:pPr/>
              <a:t>8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8455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9927E8-AF7C-48DC-905C-DB8FC0F05F8F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3745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/>
              <a:t>2017/9/15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8229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/>
              <a:t>2017/9/15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0137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/>
              <a:t>2017/9/15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1489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/>
              <a:t>2017/9/15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0139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/>
              <a:t>2017/9/15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4514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/>
              <a:t>2017/9/15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9832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/>
              <a:t>2017/9/15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7224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/>
              <a:t>2017/9/15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2114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/>
              <a:t>2017/9/15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236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/>
              <a:t>2017/9/15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0770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284B3-EAA9-4839-BF88-EC4179C97F67}" type="datetimeFigureOut">
              <a:rPr lang="zh-TW" altLang="en-US" smtClean="0"/>
              <a:t>2017/9/15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261FD-1FD3-4789-999C-CF8D8CBAB7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148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284B3-EAA9-4839-BF88-EC4179C97F67}" type="datetimeFigureOut">
              <a:rPr lang="zh-TW" altLang="en-US" smtClean="0"/>
              <a:t>2017/9/15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261FD-1FD3-4789-999C-CF8D8CBAB72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6255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gi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jp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gi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jp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向下箭號 246"/>
          <p:cNvSpPr/>
          <p:nvPr/>
        </p:nvSpPr>
        <p:spPr>
          <a:xfrm rot="5400000">
            <a:off x="2615138" y="4515037"/>
            <a:ext cx="871560" cy="3267658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grpSp>
        <p:nvGrpSpPr>
          <p:cNvPr id="143" name="群組 142"/>
          <p:cNvGrpSpPr/>
          <p:nvPr/>
        </p:nvGrpSpPr>
        <p:grpSpPr>
          <a:xfrm>
            <a:off x="999096" y="615046"/>
            <a:ext cx="11131440" cy="6032655"/>
            <a:chOff x="1098334" y="-424796"/>
            <a:chExt cx="11027450" cy="6296237"/>
          </a:xfrm>
        </p:grpSpPr>
        <p:grpSp>
          <p:nvGrpSpPr>
            <p:cNvPr id="4" name="群組 3"/>
            <p:cNvGrpSpPr/>
            <p:nvPr/>
          </p:nvGrpSpPr>
          <p:grpSpPr>
            <a:xfrm>
              <a:off x="4259931" y="-153612"/>
              <a:ext cx="3138035" cy="865804"/>
              <a:chOff x="3371851" y="-1714502"/>
              <a:chExt cx="4471986" cy="1514476"/>
            </a:xfrm>
          </p:grpSpPr>
          <p:sp>
            <p:nvSpPr>
              <p:cNvPr id="133" name="橢圓 132"/>
              <p:cNvSpPr/>
              <p:nvPr/>
            </p:nvSpPr>
            <p:spPr>
              <a:xfrm>
                <a:off x="3371851" y="-1714502"/>
                <a:ext cx="4471986" cy="1514476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zh-TW" dirty="0" smtClean="0">
                  <a:solidFill>
                    <a:prstClr val="white"/>
                  </a:solidFill>
                </a:endParaRPr>
              </a:p>
              <a:p>
                <a:pPr algn="ctr"/>
                <a:endParaRPr lang="en-US" altLang="zh-TW" dirty="0">
                  <a:solidFill>
                    <a:prstClr val="white"/>
                  </a:solidFill>
                </a:endParaRPr>
              </a:p>
              <a:p>
                <a:pPr algn="ctr"/>
                <a:endParaRPr lang="en-US" altLang="zh-TW" dirty="0" smtClean="0">
                  <a:solidFill>
                    <a:prstClr val="white"/>
                  </a:solidFill>
                </a:endParaRPr>
              </a:p>
              <a:p>
                <a:pPr algn="ctr"/>
                <a:endParaRPr lang="en-US" altLang="zh-TW" dirty="0">
                  <a:solidFill>
                    <a:prstClr val="white"/>
                  </a:solidFill>
                </a:endParaRPr>
              </a:p>
              <a:p>
                <a:pPr algn="ctr"/>
                <a:r>
                  <a:rPr lang="zh-TW" altLang="en-US" sz="24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rPr>
                  <a:t>運動場</a:t>
                </a:r>
                <a:endParaRPr lang="en-US" altLang="zh-TW" sz="1400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endParaRPr>
              </a:p>
              <a:p>
                <a:pPr algn="ctr"/>
                <a:endParaRPr lang="en-US" altLang="zh-TW" dirty="0">
                  <a:solidFill>
                    <a:prstClr val="white"/>
                  </a:solidFill>
                </a:endParaRPr>
              </a:p>
              <a:p>
                <a:pPr algn="ctr"/>
                <a:endParaRPr lang="zh-TW" alt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34" name="矩形 133"/>
              <p:cNvSpPr/>
              <p:nvPr/>
            </p:nvSpPr>
            <p:spPr>
              <a:xfrm>
                <a:off x="3812381" y="-1443037"/>
                <a:ext cx="3590924" cy="485775"/>
              </a:xfrm>
              <a:prstGeom prst="rect">
                <a:avLst/>
              </a:prstGeom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2000" dirty="0" smtClean="0">
                    <a:solidFill>
                      <a:prstClr val="white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rPr>
                  <a:t>最終集合地點</a:t>
                </a:r>
                <a:endParaRPr lang="zh-TW" altLang="en-US" sz="2000" dirty="0">
                  <a:solidFill>
                    <a:prstClr val="white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endParaRPr>
              </a:p>
            </p:txBody>
          </p:sp>
        </p:grpSp>
        <p:sp>
          <p:nvSpPr>
            <p:cNvPr id="6" name="矩形 5"/>
            <p:cNvSpPr/>
            <p:nvPr/>
          </p:nvSpPr>
          <p:spPr>
            <a:xfrm>
              <a:off x="11138556" y="75116"/>
              <a:ext cx="939233" cy="17521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200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迎曦館</a:t>
              </a:r>
              <a:endParaRPr lang="zh-TW" altLang="en-US" sz="32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grpSp>
          <p:nvGrpSpPr>
            <p:cNvPr id="7" name="群組 6"/>
            <p:cNvGrpSpPr/>
            <p:nvPr/>
          </p:nvGrpSpPr>
          <p:grpSpPr>
            <a:xfrm>
              <a:off x="1098334" y="932139"/>
              <a:ext cx="9614125" cy="3823357"/>
              <a:chOff x="585480" y="1374065"/>
              <a:chExt cx="9768508" cy="3994914"/>
            </a:xfrm>
          </p:grpSpPr>
          <p:sp>
            <p:nvSpPr>
              <p:cNvPr id="11" name="矩形 10"/>
              <p:cNvSpPr/>
              <p:nvPr/>
            </p:nvSpPr>
            <p:spPr>
              <a:xfrm>
                <a:off x="585480" y="1376892"/>
                <a:ext cx="9768508" cy="3987462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2" name="群組 11"/>
              <p:cNvGrpSpPr/>
              <p:nvPr/>
            </p:nvGrpSpPr>
            <p:grpSpPr>
              <a:xfrm>
                <a:off x="1022351" y="1374065"/>
                <a:ext cx="8895826" cy="3994914"/>
                <a:chOff x="1185330" y="2100260"/>
                <a:chExt cx="8895826" cy="3994914"/>
              </a:xfrm>
            </p:grpSpPr>
            <p:sp>
              <p:nvSpPr>
                <p:cNvPr id="18" name="矩形 17"/>
                <p:cNvSpPr/>
                <p:nvPr/>
              </p:nvSpPr>
              <p:spPr>
                <a:xfrm>
                  <a:off x="1185860" y="2471738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辦公室</a:t>
                  </a:r>
                  <a:endParaRPr lang="en-US" altLang="zh-TW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19" name="群組 18"/>
                <p:cNvGrpSpPr/>
                <p:nvPr/>
              </p:nvGrpSpPr>
              <p:grpSpPr>
                <a:xfrm>
                  <a:off x="1185862" y="2100262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31" name="矩形 130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110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32" name="矩形 131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109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20" name="群組 19"/>
                <p:cNvGrpSpPr/>
                <p:nvPr/>
              </p:nvGrpSpPr>
              <p:grpSpPr>
                <a:xfrm>
                  <a:off x="2940050" y="2100262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128" name="矩形 127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108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29" name="矩形 128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107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30" name="矩形 129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106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21" name="群組 20"/>
                <p:cNvGrpSpPr/>
                <p:nvPr/>
              </p:nvGrpSpPr>
              <p:grpSpPr>
                <a:xfrm>
                  <a:off x="8766176" y="2100262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26" name="矩形 125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1</a:t>
                    </a:r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02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27" name="矩形 126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1</a:t>
                    </a:r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01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sp>
              <p:nvSpPr>
                <p:cNvPr id="22" name="矩形 21"/>
                <p:cNvSpPr/>
                <p:nvPr/>
              </p:nvSpPr>
              <p:spPr>
                <a:xfrm>
                  <a:off x="2940051" y="2471737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辦公室</a:t>
                  </a:r>
                  <a:endParaRPr lang="en-US" altLang="zh-TW" sz="11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23" name="群組 22"/>
                <p:cNvGrpSpPr/>
                <p:nvPr/>
              </p:nvGrpSpPr>
              <p:grpSpPr>
                <a:xfrm>
                  <a:off x="3597275" y="2466181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24" name="矩形 123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807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25" name="矩形 124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806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sp>
              <p:nvSpPr>
                <p:cNvPr id="24" name="矩形 23"/>
                <p:cNvSpPr/>
                <p:nvPr/>
              </p:nvSpPr>
              <p:spPr>
                <a:xfrm>
                  <a:off x="8766176" y="2471738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資源教室</a:t>
                  </a:r>
                  <a:endParaRPr lang="en-US" altLang="zh-TW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5" name="矩形 24"/>
                <p:cNvSpPr/>
                <p:nvPr/>
              </p:nvSpPr>
              <p:spPr>
                <a:xfrm>
                  <a:off x="6424613" y="2472652"/>
                  <a:ext cx="1971675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輔導室</a:t>
                  </a:r>
                  <a:endParaRPr lang="en-US" altLang="zh-TW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6" name="矩形 25"/>
                <p:cNvSpPr/>
                <p:nvPr/>
              </p:nvSpPr>
              <p:spPr>
                <a:xfrm>
                  <a:off x="1185859" y="2832099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合作社</a:t>
                  </a:r>
                  <a:endParaRPr lang="en-US" altLang="zh-TW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7" name="矩形 26"/>
                <p:cNvSpPr/>
                <p:nvPr/>
              </p:nvSpPr>
              <p:spPr>
                <a:xfrm>
                  <a:off x="4254499" y="2832098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辦公室</a:t>
                  </a:r>
                  <a:endParaRPr lang="en-US" altLang="zh-TW" sz="11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8" name="矩形 27"/>
                <p:cNvSpPr/>
                <p:nvPr/>
              </p:nvSpPr>
              <p:spPr>
                <a:xfrm>
                  <a:off x="3597273" y="2832097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水資源</a:t>
                  </a:r>
                  <a:endParaRPr lang="en-US" altLang="zh-TW" sz="11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9" name="矩形 28"/>
                <p:cNvSpPr/>
                <p:nvPr/>
              </p:nvSpPr>
              <p:spPr>
                <a:xfrm>
                  <a:off x="2940046" y="2832096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1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輔導</a:t>
                  </a:r>
                  <a:endParaRPr lang="en-US" altLang="zh-TW" sz="11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  <a:p>
                  <a:pPr algn="ctr"/>
                  <a:r>
                    <a:rPr lang="zh-TW" altLang="en-US" sz="11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教室</a:t>
                  </a:r>
                  <a:endParaRPr lang="en-US" altLang="zh-TW" sz="11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30" name="群組 29"/>
                <p:cNvGrpSpPr/>
                <p:nvPr/>
              </p:nvGrpSpPr>
              <p:grpSpPr>
                <a:xfrm>
                  <a:off x="5938838" y="2100260"/>
                  <a:ext cx="2457450" cy="372390"/>
                  <a:chOff x="5938838" y="2100260"/>
                  <a:chExt cx="2457450" cy="372390"/>
                </a:xfrm>
              </p:grpSpPr>
              <p:grpSp>
                <p:nvGrpSpPr>
                  <p:cNvPr id="119" name="群組 118"/>
                  <p:cNvGrpSpPr/>
                  <p:nvPr/>
                </p:nvGrpSpPr>
                <p:grpSpPr>
                  <a:xfrm>
                    <a:off x="6424613" y="2100262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121" name="矩形 120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1</a:t>
                      </a:r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05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122" name="矩形 121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1</a:t>
                      </a:r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04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123" name="矩形 122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1</a:t>
                      </a:r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03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sp>
                <p:nvSpPr>
                  <p:cNvPr id="120" name="矩形 119"/>
                  <p:cNvSpPr/>
                  <p:nvPr/>
                </p:nvSpPr>
                <p:spPr>
                  <a:xfrm>
                    <a:off x="5938838" y="2100260"/>
                    <a:ext cx="485772" cy="37239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700" dirty="0" smtClean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值勤室</a:t>
                    </a:r>
                    <a:endParaRPr lang="en-US" altLang="zh-TW" sz="7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sp>
              <p:nvSpPr>
                <p:cNvPr id="31" name="矩形 30"/>
                <p:cNvSpPr/>
                <p:nvPr/>
              </p:nvSpPr>
              <p:spPr>
                <a:xfrm>
                  <a:off x="5938838" y="2472653"/>
                  <a:ext cx="485769" cy="352831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7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會計室</a:t>
                  </a:r>
                  <a:endParaRPr lang="en-US" altLang="zh-TW" sz="7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32" name="矩形 31"/>
                <p:cNvSpPr/>
                <p:nvPr/>
              </p:nvSpPr>
              <p:spPr>
                <a:xfrm>
                  <a:off x="5938835" y="2827310"/>
                  <a:ext cx="485772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7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家長</a:t>
                  </a:r>
                  <a:r>
                    <a:rPr lang="zh-TW" altLang="en-US" sz="7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會</a:t>
                  </a:r>
                  <a:endParaRPr lang="en-US" altLang="zh-TW" sz="7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33" name="矩形 32"/>
                <p:cNvSpPr/>
                <p:nvPr/>
              </p:nvSpPr>
              <p:spPr>
                <a:xfrm>
                  <a:off x="6424613" y="2826398"/>
                  <a:ext cx="1093787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6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健康中心</a:t>
                  </a:r>
                  <a:endParaRPr lang="en-US" altLang="zh-TW" sz="14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34" name="矩形 33"/>
                <p:cNvSpPr/>
                <p:nvPr/>
              </p:nvSpPr>
              <p:spPr>
                <a:xfrm>
                  <a:off x="7518401" y="2826398"/>
                  <a:ext cx="877888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烹飪教室</a:t>
                  </a:r>
                  <a:endParaRPr lang="en-US" altLang="zh-TW" sz="11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35" name="矩形 34"/>
                <p:cNvSpPr/>
                <p:nvPr/>
              </p:nvSpPr>
              <p:spPr>
                <a:xfrm>
                  <a:off x="8766173" y="2837656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體育組</a:t>
                  </a:r>
                  <a:endParaRPr lang="en-US" altLang="zh-TW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36" name="群組 35"/>
                <p:cNvGrpSpPr/>
                <p:nvPr/>
              </p:nvGrpSpPr>
              <p:grpSpPr>
                <a:xfrm>
                  <a:off x="2940047" y="3552817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116" name="矩形 115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303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17" name="矩形 116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302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18" name="矩形 117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301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37" name="群組 36"/>
                <p:cNvGrpSpPr/>
                <p:nvPr/>
              </p:nvGrpSpPr>
              <p:grpSpPr>
                <a:xfrm>
                  <a:off x="5940866" y="3546063"/>
                  <a:ext cx="2457450" cy="372390"/>
                  <a:chOff x="5938838" y="2100260"/>
                  <a:chExt cx="2457450" cy="372390"/>
                </a:xfrm>
              </p:grpSpPr>
              <p:grpSp>
                <p:nvGrpSpPr>
                  <p:cNvPr id="111" name="群組 110"/>
                  <p:cNvGrpSpPr/>
                  <p:nvPr/>
                </p:nvGrpSpPr>
                <p:grpSpPr>
                  <a:xfrm>
                    <a:off x="6424613" y="2100262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113" name="矩形 112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905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114" name="矩形 113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906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115" name="矩形 114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907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sp>
                <p:nvSpPr>
                  <p:cNvPr id="112" name="矩形 111"/>
                  <p:cNvSpPr/>
                  <p:nvPr/>
                </p:nvSpPr>
                <p:spPr>
                  <a:xfrm>
                    <a:off x="5938838" y="2100260"/>
                    <a:ext cx="485772" cy="37239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700" dirty="0" smtClean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器材室</a:t>
                    </a:r>
                    <a:endParaRPr lang="en-US" altLang="zh-TW" sz="7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grpSp>
              <p:nvGrpSpPr>
                <p:cNvPr id="38" name="群組 37"/>
                <p:cNvGrpSpPr/>
                <p:nvPr/>
              </p:nvGrpSpPr>
              <p:grpSpPr>
                <a:xfrm>
                  <a:off x="8766173" y="3546064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09" name="矩形 108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908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10" name="矩形 109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909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39" name="群組 38"/>
                <p:cNvGrpSpPr/>
                <p:nvPr/>
              </p:nvGrpSpPr>
              <p:grpSpPr>
                <a:xfrm>
                  <a:off x="1185859" y="3546063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07" name="矩形 106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305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8" name="矩形 107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304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0" name="群組 39"/>
                <p:cNvGrpSpPr/>
                <p:nvPr/>
              </p:nvGrpSpPr>
              <p:grpSpPr>
                <a:xfrm>
                  <a:off x="2940047" y="3931046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104" name="矩形 103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203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5" name="矩形 104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202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6" name="矩形 105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201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1" name="群組 40"/>
                <p:cNvGrpSpPr/>
                <p:nvPr/>
              </p:nvGrpSpPr>
              <p:grpSpPr>
                <a:xfrm>
                  <a:off x="1185859" y="3924292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02" name="矩形 101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205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3" name="矩形 102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204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2" name="群組 41"/>
                <p:cNvGrpSpPr/>
                <p:nvPr/>
              </p:nvGrpSpPr>
              <p:grpSpPr>
                <a:xfrm>
                  <a:off x="2940047" y="4309274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99" name="矩形 98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</a:t>
                    </a:r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08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0" name="矩形 99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</a:t>
                    </a:r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07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1" name="矩形 100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</a:t>
                    </a:r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06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3" name="群組 42"/>
                <p:cNvGrpSpPr/>
                <p:nvPr/>
              </p:nvGrpSpPr>
              <p:grpSpPr>
                <a:xfrm>
                  <a:off x="1185859" y="4302520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97" name="矩形 96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210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98" name="矩形 97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</a:t>
                    </a:r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09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4" name="群組 43"/>
                <p:cNvGrpSpPr/>
                <p:nvPr/>
              </p:nvGrpSpPr>
              <p:grpSpPr>
                <a:xfrm>
                  <a:off x="5940866" y="3924827"/>
                  <a:ext cx="2457450" cy="372390"/>
                  <a:chOff x="5938838" y="2100260"/>
                  <a:chExt cx="2457450" cy="372390"/>
                </a:xfrm>
              </p:grpSpPr>
              <p:grpSp>
                <p:nvGrpSpPr>
                  <p:cNvPr id="92" name="群組 91"/>
                  <p:cNvGrpSpPr/>
                  <p:nvPr/>
                </p:nvGrpSpPr>
                <p:grpSpPr>
                  <a:xfrm>
                    <a:off x="6424613" y="2100262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94" name="矩形 93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zh-TW" altLang="en-US" sz="900" dirty="0" smtClean="0">
                          <a:solidFill>
                            <a:prstClr val="black"/>
                          </a:solidFill>
                          <a:latin typeface="華康新綜藝體W9(P)" panose="040B0900000000000000" pitchFamily="82" charset="-120"/>
                          <a:ea typeface="華康新綜藝體W9(P)" panose="040B0900000000000000" pitchFamily="82" charset="-120"/>
                        </a:rPr>
                        <a:t>專案教室</a:t>
                      </a:r>
                      <a:endParaRPr lang="en-US" altLang="zh-TW" sz="800" dirty="0" smtClean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endParaRPr>
                    </a:p>
                  </p:txBody>
                </p:sp>
                <p:sp>
                  <p:nvSpPr>
                    <p:cNvPr id="95" name="矩形 94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904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96" name="矩形 95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903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sp>
                <p:nvSpPr>
                  <p:cNvPr id="93" name="矩形 92"/>
                  <p:cNvSpPr/>
                  <p:nvPr/>
                </p:nvSpPr>
                <p:spPr>
                  <a:xfrm>
                    <a:off x="5938838" y="2100260"/>
                    <a:ext cx="485772" cy="37239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700" dirty="0" smtClean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人事室</a:t>
                    </a:r>
                    <a:endParaRPr lang="en-US" altLang="zh-TW" sz="7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grpSp>
              <p:nvGrpSpPr>
                <p:cNvPr id="45" name="群組 44"/>
                <p:cNvGrpSpPr/>
                <p:nvPr/>
              </p:nvGrpSpPr>
              <p:grpSpPr>
                <a:xfrm>
                  <a:off x="8766173" y="3924828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90" name="矩形 89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902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91" name="矩形 90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901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6" name="群組 45"/>
                <p:cNvGrpSpPr/>
                <p:nvPr/>
              </p:nvGrpSpPr>
              <p:grpSpPr>
                <a:xfrm>
                  <a:off x="5941399" y="4296575"/>
                  <a:ext cx="2457450" cy="372390"/>
                  <a:chOff x="5938838" y="2100260"/>
                  <a:chExt cx="2457450" cy="372390"/>
                </a:xfrm>
              </p:grpSpPr>
              <p:grpSp>
                <p:nvGrpSpPr>
                  <p:cNvPr id="85" name="群組 84"/>
                  <p:cNvGrpSpPr/>
                  <p:nvPr/>
                </p:nvGrpSpPr>
                <p:grpSpPr>
                  <a:xfrm>
                    <a:off x="6424613" y="2100262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87" name="矩形 86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801</a:t>
                      </a:r>
                      <a:endParaRPr lang="en-US" altLang="zh-TW" sz="2000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88" name="矩形 87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802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89" name="矩形 88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803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sp>
                <p:nvSpPr>
                  <p:cNvPr id="86" name="矩形 85"/>
                  <p:cNvSpPr/>
                  <p:nvPr/>
                </p:nvSpPr>
                <p:spPr>
                  <a:xfrm>
                    <a:off x="5938838" y="2100260"/>
                    <a:ext cx="485772" cy="37239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700" dirty="0" smtClean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教師會</a:t>
                    </a:r>
                    <a:endParaRPr lang="en-US" altLang="zh-TW" sz="7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grpSp>
              <p:nvGrpSpPr>
                <p:cNvPr id="47" name="群組 46"/>
                <p:cNvGrpSpPr/>
                <p:nvPr/>
              </p:nvGrpSpPr>
              <p:grpSpPr>
                <a:xfrm>
                  <a:off x="8766706" y="4296576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83" name="矩形 82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804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84" name="矩形 83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805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8" name="群組 47"/>
                <p:cNvGrpSpPr/>
                <p:nvPr/>
              </p:nvGrpSpPr>
              <p:grpSpPr>
                <a:xfrm>
                  <a:off x="2940047" y="5005371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80" name="矩形 79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309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81" name="矩形 80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308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82" name="矩形 81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306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9" name="群組 48"/>
                <p:cNvGrpSpPr/>
                <p:nvPr/>
              </p:nvGrpSpPr>
              <p:grpSpPr>
                <a:xfrm>
                  <a:off x="1185859" y="4998617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78" name="矩形 77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307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79" name="矩形 78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310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50" name="群組 49"/>
                <p:cNvGrpSpPr/>
                <p:nvPr/>
              </p:nvGrpSpPr>
              <p:grpSpPr>
                <a:xfrm>
                  <a:off x="1185859" y="5723698"/>
                  <a:ext cx="8894764" cy="371476"/>
                  <a:chOff x="1154106" y="6090753"/>
                  <a:chExt cx="8894764" cy="371476"/>
                </a:xfrm>
              </p:grpSpPr>
              <p:grpSp>
                <p:nvGrpSpPr>
                  <p:cNvPr id="64" name="群組 63"/>
                  <p:cNvGrpSpPr/>
                  <p:nvPr/>
                </p:nvGrpSpPr>
                <p:grpSpPr>
                  <a:xfrm>
                    <a:off x="1154106" y="6090753"/>
                    <a:ext cx="1314450" cy="371476"/>
                    <a:chOff x="1185862" y="2100262"/>
                    <a:chExt cx="1314450" cy="371476"/>
                  </a:xfrm>
                </p:grpSpPr>
                <p:sp>
                  <p:nvSpPr>
                    <p:cNvPr id="76" name="矩形 75"/>
                    <p:cNvSpPr/>
                    <p:nvPr/>
                  </p:nvSpPr>
                  <p:spPr>
                    <a:xfrm>
                      <a:off x="1185862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zh-TW" altLang="en-US" sz="900" dirty="0" smtClean="0">
                          <a:solidFill>
                            <a:prstClr val="black"/>
                          </a:solidFill>
                        </a:rPr>
                        <a:t>創意教室</a:t>
                      </a:r>
                      <a:endParaRPr lang="en-US" altLang="zh-TW" sz="900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77" name="矩形 76"/>
                    <p:cNvSpPr/>
                    <p:nvPr/>
                  </p:nvSpPr>
                  <p:spPr>
                    <a:xfrm>
                      <a:off x="1843087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701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grpSp>
                <p:nvGrpSpPr>
                  <p:cNvPr id="65" name="群組 64"/>
                  <p:cNvGrpSpPr/>
                  <p:nvPr/>
                </p:nvGrpSpPr>
                <p:grpSpPr>
                  <a:xfrm>
                    <a:off x="2908294" y="6090753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73" name="矩形 72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702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74" name="矩形 73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703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75" name="矩形 74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704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grpSp>
                <p:nvGrpSpPr>
                  <p:cNvPr id="66" name="群組 65"/>
                  <p:cNvGrpSpPr/>
                  <p:nvPr/>
                </p:nvGrpSpPr>
                <p:grpSpPr>
                  <a:xfrm>
                    <a:off x="8734420" y="6090753"/>
                    <a:ext cx="1314450" cy="371476"/>
                    <a:chOff x="1185862" y="2100262"/>
                    <a:chExt cx="1314450" cy="371476"/>
                  </a:xfrm>
                </p:grpSpPr>
                <p:sp>
                  <p:nvSpPr>
                    <p:cNvPr id="71" name="矩形 70"/>
                    <p:cNvSpPr/>
                    <p:nvPr/>
                  </p:nvSpPr>
                  <p:spPr>
                    <a:xfrm>
                      <a:off x="1185862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708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72" name="矩形 71"/>
                    <p:cNvSpPr/>
                    <p:nvPr/>
                  </p:nvSpPr>
                  <p:spPr>
                    <a:xfrm>
                      <a:off x="1843087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709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grpSp>
                <p:nvGrpSpPr>
                  <p:cNvPr id="67" name="群組 66"/>
                  <p:cNvGrpSpPr/>
                  <p:nvPr/>
                </p:nvGrpSpPr>
                <p:grpSpPr>
                  <a:xfrm>
                    <a:off x="6392857" y="6090753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68" name="矩形 67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705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69" name="矩形 68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706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70" name="矩形 69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707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51" name="矩形 50"/>
                <p:cNvSpPr/>
                <p:nvPr/>
              </p:nvSpPr>
              <p:spPr>
                <a:xfrm>
                  <a:off x="3594091" y="5370092"/>
                  <a:ext cx="1320407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校長室</a:t>
                  </a:r>
                  <a:endParaRPr lang="en-US" altLang="zh-TW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52" name="矩形 51"/>
                <p:cNvSpPr/>
                <p:nvPr/>
              </p:nvSpPr>
              <p:spPr>
                <a:xfrm>
                  <a:off x="2942424" y="5370091"/>
                  <a:ext cx="650094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1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總務處</a:t>
                  </a:r>
                  <a:endParaRPr lang="en-US" altLang="zh-TW" sz="11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53" name="矩形 52"/>
                <p:cNvSpPr/>
                <p:nvPr/>
              </p:nvSpPr>
              <p:spPr>
                <a:xfrm>
                  <a:off x="1810939" y="5363334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油印室</a:t>
                  </a:r>
                  <a:endParaRPr lang="en-US" altLang="zh-TW" sz="12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54" name="矩形 53"/>
                <p:cNvSpPr/>
                <p:nvPr/>
              </p:nvSpPr>
              <p:spPr>
                <a:xfrm>
                  <a:off x="1185330" y="5363334"/>
                  <a:ext cx="656164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教務處</a:t>
                  </a:r>
                  <a:endParaRPr lang="en-US" altLang="zh-TW" sz="12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55" name="群組 54"/>
                <p:cNvGrpSpPr/>
                <p:nvPr/>
              </p:nvGrpSpPr>
              <p:grpSpPr>
                <a:xfrm>
                  <a:off x="7081830" y="5353703"/>
                  <a:ext cx="1314450" cy="371475"/>
                  <a:chOff x="3597275" y="2100262"/>
                  <a:chExt cx="1314450" cy="371475"/>
                </a:xfrm>
              </p:grpSpPr>
              <p:sp>
                <p:nvSpPr>
                  <p:cNvPr id="62" name="矩形 61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1200" dirty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教官室</a:t>
                    </a:r>
                    <a:endParaRPr lang="en-US" altLang="zh-TW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  <p:sp>
                <p:nvSpPr>
                  <p:cNvPr id="63" name="矩形 62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1200" dirty="0" smtClean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辦公室</a:t>
                    </a:r>
                    <a:endParaRPr lang="en-US" altLang="zh-TW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sp>
              <p:nvSpPr>
                <p:cNvPr id="56" name="矩形 55"/>
                <p:cNvSpPr/>
                <p:nvPr/>
              </p:nvSpPr>
              <p:spPr>
                <a:xfrm>
                  <a:off x="8766172" y="5369677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辦公室</a:t>
                  </a:r>
                  <a:endParaRPr lang="en-US" altLang="zh-TW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57" name="群組 56"/>
                <p:cNvGrpSpPr/>
                <p:nvPr/>
              </p:nvGrpSpPr>
              <p:grpSpPr>
                <a:xfrm>
                  <a:off x="8766173" y="4997928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60" name="矩形 59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809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61" name="矩形 60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808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sp>
              <p:nvSpPr>
                <p:cNvPr id="58" name="矩形 57"/>
                <p:cNvSpPr/>
                <p:nvPr/>
              </p:nvSpPr>
              <p:spPr>
                <a:xfrm>
                  <a:off x="5323860" y="4987177"/>
                  <a:ext cx="3072424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     圖書館</a:t>
                  </a:r>
                  <a:endParaRPr lang="en-US" altLang="zh-TW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59" name="矩形 58"/>
                <p:cNvSpPr/>
                <p:nvPr/>
              </p:nvSpPr>
              <p:spPr>
                <a:xfrm>
                  <a:off x="6427173" y="5352222"/>
                  <a:ext cx="657225" cy="37147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學務處</a:t>
                  </a:r>
                  <a:endParaRPr lang="en-US" altLang="zh-TW" sz="12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</p:grpSp>
          <p:sp>
            <p:nvSpPr>
              <p:cNvPr id="13" name="矩形 12"/>
              <p:cNvSpPr/>
              <p:nvPr/>
            </p:nvSpPr>
            <p:spPr>
              <a:xfrm>
                <a:off x="5779643" y="2466122"/>
                <a:ext cx="4138001" cy="35374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矩形 13"/>
              <p:cNvSpPr/>
              <p:nvPr/>
            </p:nvSpPr>
            <p:spPr>
              <a:xfrm>
                <a:off x="5774885" y="3945648"/>
                <a:ext cx="4138001" cy="35374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矩形 14"/>
              <p:cNvSpPr/>
              <p:nvPr/>
            </p:nvSpPr>
            <p:spPr>
              <a:xfrm>
                <a:off x="1021291" y="3933094"/>
                <a:ext cx="4215790" cy="33932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矩形 15"/>
              <p:cNvSpPr/>
              <p:nvPr/>
            </p:nvSpPr>
            <p:spPr>
              <a:xfrm>
                <a:off x="1021291" y="2469089"/>
                <a:ext cx="4166360" cy="35077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矩形 16"/>
              <p:cNvSpPr/>
              <p:nvPr/>
            </p:nvSpPr>
            <p:spPr>
              <a:xfrm>
                <a:off x="5117663" y="1374065"/>
                <a:ext cx="661980" cy="399491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8" name="矩形 7"/>
            <p:cNvSpPr/>
            <p:nvPr/>
          </p:nvSpPr>
          <p:spPr>
            <a:xfrm>
              <a:off x="11174021" y="1886472"/>
              <a:ext cx="939233" cy="121516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K</a:t>
              </a:r>
              <a:r>
                <a:rPr lang="zh-TW" altLang="en-US" sz="2800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書</a:t>
              </a:r>
              <a:endParaRPr lang="en-US" altLang="zh-TW" sz="2800" dirty="0" smtClean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  <a:p>
              <a:pPr algn="ctr"/>
              <a:r>
                <a:rPr lang="zh-TW" altLang="en-US" sz="2800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中心</a:t>
              </a:r>
              <a:endParaRPr lang="zh-TW" altLang="en-US" sz="28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11174021" y="4470602"/>
              <a:ext cx="890560" cy="47629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倉庫</a:t>
              </a:r>
              <a:endParaRPr lang="zh-TW" altLang="en-US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8989859" y="4955920"/>
              <a:ext cx="3129756" cy="7460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200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活動中心</a:t>
              </a:r>
              <a:endParaRPr lang="zh-TW" altLang="en-US" sz="32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38" name="矩形 137"/>
            <p:cNvSpPr/>
            <p:nvPr/>
          </p:nvSpPr>
          <p:spPr>
            <a:xfrm>
              <a:off x="4475247" y="4888874"/>
              <a:ext cx="2902096" cy="813092"/>
            </a:xfrm>
            <a:prstGeom prst="rect">
              <a:avLst/>
            </a:prstGeom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緊急疏散集合點</a:t>
              </a:r>
              <a:endParaRPr lang="zh-TW" altLang="en-US" sz="20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39" name="十字形 138"/>
            <p:cNvSpPr/>
            <p:nvPr/>
          </p:nvSpPr>
          <p:spPr>
            <a:xfrm>
              <a:off x="6822922" y="590707"/>
              <a:ext cx="312548" cy="315313"/>
            </a:xfrm>
            <a:prstGeom prst="plus">
              <a:avLst>
                <a:gd name="adj" fmla="val 33724"/>
              </a:avLst>
            </a:prstGeom>
            <a:solidFill>
              <a:srgbClr val="FF0000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42" name="矩形 141"/>
            <p:cNvSpPr/>
            <p:nvPr/>
          </p:nvSpPr>
          <p:spPr>
            <a:xfrm>
              <a:off x="10783367" y="-424796"/>
              <a:ext cx="1342417" cy="54474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800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科學館</a:t>
              </a:r>
              <a:endParaRPr lang="zh-TW" altLang="en-US" sz="28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40" name="矩形 139"/>
            <p:cNvSpPr/>
            <p:nvPr/>
          </p:nvSpPr>
          <p:spPr>
            <a:xfrm>
              <a:off x="5369337" y="5581116"/>
              <a:ext cx="1113916" cy="2903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校門口</a:t>
              </a:r>
              <a:endParaRPr lang="zh-TW" altLang="en-US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37" name="矩形 136"/>
            <p:cNvSpPr/>
            <p:nvPr/>
          </p:nvSpPr>
          <p:spPr>
            <a:xfrm>
              <a:off x="2080386" y="4890018"/>
              <a:ext cx="2051448" cy="58977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800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生態池</a:t>
              </a:r>
              <a:endParaRPr lang="zh-TW" altLang="en-US" sz="28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</p:grpSp>
      <p:cxnSp>
        <p:nvCxnSpPr>
          <p:cNvPr id="146" name="直線接點 145"/>
          <p:cNvCxnSpPr/>
          <p:nvPr/>
        </p:nvCxnSpPr>
        <p:spPr>
          <a:xfrm>
            <a:off x="1415707" y="2257368"/>
            <a:ext cx="2283934" cy="14344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接點 151"/>
          <p:cNvCxnSpPr/>
          <p:nvPr/>
        </p:nvCxnSpPr>
        <p:spPr>
          <a:xfrm flipV="1">
            <a:off x="3932217" y="2271183"/>
            <a:ext cx="1348866" cy="39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直線接點 153"/>
          <p:cNvCxnSpPr/>
          <p:nvPr/>
        </p:nvCxnSpPr>
        <p:spPr>
          <a:xfrm>
            <a:off x="3938426" y="2607383"/>
            <a:ext cx="1334191" cy="35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線接點 154"/>
          <p:cNvCxnSpPr/>
          <p:nvPr/>
        </p:nvCxnSpPr>
        <p:spPr>
          <a:xfrm>
            <a:off x="1495914" y="3940638"/>
            <a:ext cx="1301753" cy="226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接點 156"/>
          <p:cNvCxnSpPr/>
          <p:nvPr/>
        </p:nvCxnSpPr>
        <p:spPr>
          <a:xfrm>
            <a:off x="1521544" y="3609922"/>
            <a:ext cx="1301753" cy="226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直線接點 164"/>
          <p:cNvCxnSpPr/>
          <p:nvPr/>
        </p:nvCxnSpPr>
        <p:spPr>
          <a:xfrm flipV="1">
            <a:off x="1137465" y="4280213"/>
            <a:ext cx="1717405" cy="8644"/>
          </a:xfrm>
          <a:prstGeom prst="line">
            <a:avLst/>
          </a:prstGeom>
          <a:ln w="635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直線接點 169"/>
          <p:cNvCxnSpPr/>
          <p:nvPr/>
        </p:nvCxnSpPr>
        <p:spPr>
          <a:xfrm flipV="1">
            <a:off x="3119044" y="4934665"/>
            <a:ext cx="1957857" cy="5733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線接點 170"/>
          <p:cNvCxnSpPr/>
          <p:nvPr/>
        </p:nvCxnSpPr>
        <p:spPr>
          <a:xfrm>
            <a:off x="2830841" y="4923621"/>
            <a:ext cx="363" cy="616788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直線接點 179"/>
          <p:cNvCxnSpPr/>
          <p:nvPr/>
        </p:nvCxnSpPr>
        <p:spPr>
          <a:xfrm>
            <a:off x="3264820" y="4295296"/>
            <a:ext cx="2314834" cy="1953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直線接點 181"/>
          <p:cNvCxnSpPr/>
          <p:nvPr/>
        </p:nvCxnSpPr>
        <p:spPr>
          <a:xfrm flipV="1">
            <a:off x="3294550" y="3915610"/>
            <a:ext cx="1992910" cy="424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直線接點 186"/>
          <p:cNvCxnSpPr/>
          <p:nvPr/>
        </p:nvCxnSpPr>
        <p:spPr>
          <a:xfrm flipH="1" flipV="1">
            <a:off x="2929401" y="1803892"/>
            <a:ext cx="1479" cy="453476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直線接點 189"/>
          <p:cNvCxnSpPr/>
          <p:nvPr/>
        </p:nvCxnSpPr>
        <p:spPr>
          <a:xfrm flipV="1">
            <a:off x="5618926" y="1845780"/>
            <a:ext cx="3386" cy="2490474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直線接點 197"/>
          <p:cNvCxnSpPr/>
          <p:nvPr/>
        </p:nvCxnSpPr>
        <p:spPr>
          <a:xfrm>
            <a:off x="5306756" y="2275814"/>
            <a:ext cx="2556351" cy="605"/>
          </a:xfrm>
          <a:prstGeom prst="line">
            <a:avLst/>
          </a:prstGeom>
          <a:ln w="635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直線接點 201"/>
          <p:cNvCxnSpPr/>
          <p:nvPr/>
        </p:nvCxnSpPr>
        <p:spPr>
          <a:xfrm>
            <a:off x="8011135" y="2275143"/>
            <a:ext cx="2125582" cy="274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直線接點 204"/>
          <p:cNvCxnSpPr/>
          <p:nvPr/>
        </p:nvCxnSpPr>
        <p:spPr>
          <a:xfrm flipH="1" flipV="1">
            <a:off x="8765062" y="1803892"/>
            <a:ext cx="1479" cy="453476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直線接點 205"/>
          <p:cNvCxnSpPr/>
          <p:nvPr/>
        </p:nvCxnSpPr>
        <p:spPr>
          <a:xfrm>
            <a:off x="7386404" y="3604138"/>
            <a:ext cx="1334191" cy="35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直線接點 206"/>
          <p:cNvCxnSpPr/>
          <p:nvPr/>
        </p:nvCxnSpPr>
        <p:spPr>
          <a:xfrm>
            <a:off x="7389610" y="3958256"/>
            <a:ext cx="1334191" cy="35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直線接點 207"/>
          <p:cNvCxnSpPr/>
          <p:nvPr/>
        </p:nvCxnSpPr>
        <p:spPr>
          <a:xfrm>
            <a:off x="6103969" y="4338350"/>
            <a:ext cx="2635690" cy="18124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直線接點 208"/>
          <p:cNvCxnSpPr/>
          <p:nvPr/>
        </p:nvCxnSpPr>
        <p:spPr>
          <a:xfrm>
            <a:off x="8721725" y="3584578"/>
            <a:ext cx="0" cy="677860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直線接點 217"/>
          <p:cNvCxnSpPr/>
          <p:nvPr/>
        </p:nvCxnSpPr>
        <p:spPr>
          <a:xfrm flipH="1" flipV="1">
            <a:off x="6032569" y="1857347"/>
            <a:ext cx="14920" cy="2481003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直線接點 228"/>
          <p:cNvCxnSpPr/>
          <p:nvPr/>
        </p:nvCxnSpPr>
        <p:spPr>
          <a:xfrm flipV="1">
            <a:off x="8958037" y="4878261"/>
            <a:ext cx="1312878" cy="1358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7" name="橢圓 236"/>
          <p:cNvSpPr/>
          <p:nvPr/>
        </p:nvSpPr>
        <p:spPr>
          <a:xfrm>
            <a:off x="8870859" y="3047631"/>
            <a:ext cx="1493176" cy="950888"/>
          </a:xfrm>
          <a:prstGeom prst="ellipse">
            <a:avLst/>
          </a:prstGeom>
          <a:noFill/>
          <a:ln w="635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246" name="向下箭號 245"/>
          <p:cNvSpPr/>
          <p:nvPr/>
        </p:nvSpPr>
        <p:spPr>
          <a:xfrm rot="10800000">
            <a:off x="414359" y="2748809"/>
            <a:ext cx="871560" cy="2652820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cxnSp>
        <p:nvCxnSpPr>
          <p:cNvPr id="3" name="直線接點 2"/>
          <p:cNvCxnSpPr/>
          <p:nvPr/>
        </p:nvCxnSpPr>
        <p:spPr>
          <a:xfrm flipV="1">
            <a:off x="3502860" y="5569127"/>
            <a:ext cx="6719163" cy="2137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文字方塊 183"/>
          <p:cNvSpPr txBox="1"/>
          <p:nvPr/>
        </p:nvSpPr>
        <p:spPr>
          <a:xfrm>
            <a:off x="147145" y="186570"/>
            <a:ext cx="3662483" cy="879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188" name="文字方塊 187"/>
          <p:cNvSpPr txBox="1"/>
          <p:nvPr/>
        </p:nvSpPr>
        <p:spPr>
          <a:xfrm>
            <a:off x="6618664" y="6466308"/>
            <a:ext cx="55733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2000" b="1" dirty="0" smtClean="0">
                <a:solidFill>
                  <a:prstClr val="black"/>
                </a:solidFill>
                <a:latin typeface="華康行楷體W5(P)" panose="03000500000000000000" pitchFamily="66" charset="-120"/>
                <a:ea typeface="華康行楷體W5(P)" panose="03000500000000000000" pitchFamily="66" charset="-120"/>
              </a:rPr>
              <a:t>教官室      </a:t>
            </a:r>
            <a:r>
              <a:rPr lang="en-US" altLang="zh-TW" sz="2000" b="1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</a:t>
            </a:r>
            <a:r>
              <a:rPr lang="zh-TW" altLang="en-US" sz="2000" b="1" dirty="0" smtClean="0">
                <a:solidFill>
                  <a:prstClr val="black"/>
                </a:solidFill>
                <a:latin typeface="華康行楷體W5(P)" panose="03000500000000000000" pitchFamily="66" charset="-120"/>
                <a:ea typeface="華康行楷體W5(P)" panose="03000500000000000000" pitchFamily="66" charset="-120"/>
              </a:rPr>
              <a:t>年</a:t>
            </a:r>
            <a:r>
              <a:rPr lang="en-US" altLang="zh-TW" sz="2000" b="1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8</a:t>
            </a:r>
            <a:r>
              <a:rPr lang="zh-TW" altLang="en-US" sz="2000" b="1" dirty="0" smtClean="0">
                <a:solidFill>
                  <a:prstClr val="black"/>
                </a:solidFill>
                <a:latin typeface="華康行楷體W5(P)" panose="03000500000000000000" pitchFamily="66" charset="-120"/>
                <a:ea typeface="華康行楷體W5(P)" panose="03000500000000000000" pitchFamily="66" charset="-120"/>
              </a:rPr>
              <a:t>月</a:t>
            </a:r>
            <a:r>
              <a:rPr lang="zh-TW" altLang="en-US" sz="2000" b="1" dirty="0">
                <a:solidFill>
                  <a:prstClr val="black"/>
                </a:solidFill>
                <a:latin typeface="華康行楷體W5(P)" panose="03000500000000000000" pitchFamily="66" charset="-120"/>
                <a:ea typeface="華康行楷體W5(P)" panose="03000500000000000000" pitchFamily="66" charset="-120"/>
              </a:rPr>
              <a:t>製</a:t>
            </a:r>
          </a:p>
          <a:p>
            <a:endParaRPr lang="zh-TW" altLang="en-US" sz="2400" b="1" dirty="0">
              <a:solidFill>
                <a:prstClr val="black"/>
              </a:solidFill>
              <a:latin typeface="華康行楷體W5(P)" panose="03000500000000000000" pitchFamily="66" charset="-120"/>
              <a:ea typeface="華康行楷體W5(P)" panose="03000500000000000000" pitchFamily="66" charset="-120"/>
            </a:endParaRPr>
          </a:p>
        </p:txBody>
      </p:sp>
      <p:grpSp>
        <p:nvGrpSpPr>
          <p:cNvPr id="224" name="群組 223"/>
          <p:cNvGrpSpPr/>
          <p:nvPr/>
        </p:nvGrpSpPr>
        <p:grpSpPr>
          <a:xfrm>
            <a:off x="336223" y="195750"/>
            <a:ext cx="11373504" cy="707886"/>
            <a:chOff x="666096" y="1809"/>
            <a:chExt cx="11373504" cy="707886"/>
          </a:xfrm>
        </p:grpSpPr>
        <p:sp>
          <p:nvSpPr>
            <p:cNvPr id="2" name="文字方塊 1"/>
            <p:cNvSpPr txBox="1"/>
            <p:nvPr/>
          </p:nvSpPr>
          <p:spPr>
            <a:xfrm>
              <a:off x="666096" y="1809"/>
              <a:ext cx="113735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4000" dirty="0" smtClean="0">
                  <a:solidFill>
                    <a:prstClr val="black"/>
                  </a:solidFill>
                  <a:latin typeface="華康勘亭流" panose="03000909000000000000" pitchFamily="65" charset="-120"/>
                  <a:ea typeface="華康勘亭流" panose="03000909000000000000" pitchFamily="65" charset="-120"/>
                </a:rPr>
                <a:t>           臺北市立大直高級中學緊</a:t>
              </a:r>
              <a:r>
                <a:rPr lang="zh-TW" altLang="en-US" sz="4000" dirty="0">
                  <a:solidFill>
                    <a:prstClr val="black"/>
                  </a:solidFill>
                  <a:latin typeface="華康勘亭流" panose="03000909000000000000" pitchFamily="65" charset="-120"/>
                  <a:ea typeface="華康勘亭流" panose="03000909000000000000" pitchFamily="65" charset="-120"/>
                </a:rPr>
                <a:t>急</a:t>
              </a:r>
              <a:r>
                <a:rPr lang="zh-TW" altLang="en-US" sz="4000" dirty="0" smtClean="0">
                  <a:solidFill>
                    <a:prstClr val="black"/>
                  </a:solidFill>
                  <a:latin typeface="華康勘亭流" panose="03000909000000000000" pitchFamily="65" charset="-120"/>
                  <a:ea typeface="華康勘亭流" panose="03000909000000000000" pitchFamily="65" charset="-120"/>
                </a:rPr>
                <a:t>疏散路線圖</a:t>
              </a:r>
              <a:endParaRPr lang="zh-TW" altLang="en-US" sz="4000" dirty="0">
                <a:solidFill>
                  <a:prstClr val="black"/>
                </a:solidFill>
                <a:latin typeface="華康勘亭流" panose="03000909000000000000" pitchFamily="65" charset="-120"/>
                <a:ea typeface="華康勘亭流" panose="03000909000000000000" pitchFamily="65" charset="-120"/>
              </a:endParaRPr>
            </a:p>
          </p:txBody>
        </p:sp>
        <p:pic>
          <p:nvPicPr>
            <p:cNvPr id="189" name="圖片 18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552" y="37193"/>
              <a:ext cx="957069" cy="624176"/>
            </a:xfrm>
            <a:prstGeom prst="rect">
              <a:avLst/>
            </a:prstGeom>
          </p:spPr>
        </p:pic>
      </p:grpSp>
      <p:sp>
        <p:nvSpPr>
          <p:cNvPr id="191" name="向下箭號 190"/>
          <p:cNvSpPr/>
          <p:nvPr/>
        </p:nvSpPr>
        <p:spPr>
          <a:xfrm rot="13488376">
            <a:off x="757814" y="1077260"/>
            <a:ext cx="871560" cy="1566224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225" name="框架 224"/>
          <p:cNvSpPr/>
          <p:nvPr/>
        </p:nvSpPr>
        <p:spPr>
          <a:xfrm>
            <a:off x="-72989" y="-38395"/>
            <a:ext cx="12315789" cy="6959895"/>
          </a:xfrm>
          <a:prstGeom prst="frame">
            <a:avLst>
              <a:gd name="adj1" fmla="val 1917"/>
            </a:avLst>
          </a:prstGeom>
          <a:solidFill>
            <a:schemeClr val="accent1">
              <a:lumMod val="50000"/>
            </a:schemeClr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black"/>
              </a:solidFill>
            </a:endParaRPr>
          </a:p>
        </p:txBody>
      </p:sp>
      <p:pic>
        <p:nvPicPr>
          <p:cNvPr id="226" name="圖片 2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94" y="5688993"/>
            <a:ext cx="1040451" cy="1040451"/>
          </a:xfrm>
          <a:prstGeom prst="rect">
            <a:avLst/>
          </a:prstGeom>
        </p:spPr>
      </p:pic>
      <p:cxnSp>
        <p:nvCxnSpPr>
          <p:cNvPr id="181" name="直線接點 180"/>
          <p:cNvCxnSpPr/>
          <p:nvPr/>
        </p:nvCxnSpPr>
        <p:spPr>
          <a:xfrm flipH="1">
            <a:off x="1240222" y="5549462"/>
            <a:ext cx="1681654" cy="1"/>
          </a:xfrm>
          <a:prstGeom prst="line">
            <a:avLst/>
          </a:prstGeom>
          <a:ln w="63500">
            <a:solidFill>
              <a:srgbClr val="C0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直線接點 209"/>
          <p:cNvCxnSpPr/>
          <p:nvPr/>
        </p:nvCxnSpPr>
        <p:spPr>
          <a:xfrm>
            <a:off x="1023611" y="5533682"/>
            <a:ext cx="526991" cy="5898"/>
          </a:xfrm>
          <a:prstGeom prst="line">
            <a:avLst/>
          </a:prstGeom>
          <a:ln w="635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直線接點 210"/>
          <p:cNvCxnSpPr/>
          <p:nvPr/>
        </p:nvCxnSpPr>
        <p:spPr>
          <a:xfrm>
            <a:off x="5290428" y="3618024"/>
            <a:ext cx="0" cy="677860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直線接點 211"/>
          <p:cNvCxnSpPr/>
          <p:nvPr/>
        </p:nvCxnSpPr>
        <p:spPr>
          <a:xfrm>
            <a:off x="5280409" y="2231967"/>
            <a:ext cx="0" cy="677860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直線接點 212"/>
          <p:cNvCxnSpPr/>
          <p:nvPr/>
        </p:nvCxnSpPr>
        <p:spPr>
          <a:xfrm flipH="1" flipV="1">
            <a:off x="5257077" y="2941813"/>
            <a:ext cx="322456" cy="4587"/>
          </a:xfrm>
          <a:prstGeom prst="line">
            <a:avLst/>
          </a:prstGeom>
          <a:ln w="635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直線接點 193"/>
          <p:cNvCxnSpPr/>
          <p:nvPr/>
        </p:nvCxnSpPr>
        <p:spPr>
          <a:xfrm flipH="1">
            <a:off x="9260028" y="4274731"/>
            <a:ext cx="1367777" cy="33312"/>
          </a:xfrm>
          <a:prstGeom prst="line">
            <a:avLst/>
          </a:prstGeom>
          <a:ln w="635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直線接點 194"/>
          <p:cNvCxnSpPr/>
          <p:nvPr/>
        </p:nvCxnSpPr>
        <p:spPr>
          <a:xfrm>
            <a:off x="3161413" y="4964007"/>
            <a:ext cx="0" cy="585455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直線接點 195"/>
          <p:cNvCxnSpPr/>
          <p:nvPr/>
        </p:nvCxnSpPr>
        <p:spPr>
          <a:xfrm>
            <a:off x="1549445" y="4940194"/>
            <a:ext cx="1301753" cy="226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直線接點 196"/>
          <p:cNvCxnSpPr/>
          <p:nvPr/>
        </p:nvCxnSpPr>
        <p:spPr>
          <a:xfrm flipH="1">
            <a:off x="6891316" y="3621292"/>
            <a:ext cx="580467" cy="13092"/>
          </a:xfrm>
          <a:prstGeom prst="line">
            <a:avLst/>
          </a:prstGeom>
          <a:ln w="635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直線接點 198"/>
          <p:cNvCxnSpPr/>
          <p:nvPr/>
        </p:nvCxnSpPr>
        <p:spPr>
          <a:xfrm>
            <a:off x="2797667" y="3614425"/>
            <a:ext cx="363" cy="616788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直線接點 199"/>
          <p:cNvCxnSpPr/>
          <p:nvPr/>
        </p:nvCxnSpPr>
        <p:spPr>
          <a:xfrm>
            <a:off x="5877200" y="5540409"/>
            <a:ext cx="0" cy="449496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直線接點 191"/>
          <p:cNvCxnSpPr/>
          <p:nvPr/>
        </p:nvCxnSpPr>
        <p:spPr>
          <a:xfrm flipV="1">
            <a:off x="3297518" y="3611052"/>
            <a:ext cx="1992910" cy="424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直線接點 200"/>
          <p:cNvCxnSpPr>
            <a:endCxn id="233" idx="1"/>
          </p:cNvCxnSpPr>
          <p:nvPr/>
        </p:nvCxnSpPr>
        <p:spPr>
          <a:xfrm flipV="1">
            <a:off x="10243336" y="4879796"/>
            <a:ext cx="11983" cy="710701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圖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11433" y="3423525"/>
            <a:ext cx="542591" cy="408626"/>
          </a:xfrm>
          <a:prstGeom prst="rect">
            <a:avLst/>
          </a:prstGeom>
        </p:spPr>
      </p:pic>
      <p:pic>
        <p:nvPicPr>
          <p:cNvPr id="227" name="圖片 2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25346" y="4650531"/>
            <a:ext cx="514766" cy="458530"/>
          </a:xfrm>
          <a:prstGeom prst="rect">
            <a:avLst/>
          </a:prstGeom>
        </p:spPr>
      </p:pic>
      <p:pic>
        <p:nvPicPr>
          <p:cNvPr id="231" name="圖片 23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V="1">
            <a:off x="10325659" y="3576503"/>
            <a:ext cx="957070" cy="115762"/>
          </a:xfrm>
          <a:prstGeom prst="rect">
            <a:avLst/>
          </a:prstGeom>
        </p:spPr>
      </p:pic>
      <p:pic>
        <p:nvPicPr>
          <p:cNvPr id="233" name="圖片 23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255319" y="4824927"/>
            <a:ext cx="914479" cy="109738"/>
          </a:xfrm>
          <a:prstGeom prst="rect">
            <a:avLst/>
          </a:prstGeom>
        </p:spPr>
      </p:pic>
      <p:pic>
        <p:nvPicPr>
          <p:cNvPr id="238" name="圖片 23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flipH="1">
            <a:off x="8823922" y="890723"/>
            <a:ext cx="1683953" cy="861707"/>
          </a:xfrm>
          <a:prstGeom prst="rect">
            <a:avLst/>
          </a:prstGeom>
        </p:spPr>
      </p:pic>
      <p:pic>
        <p:nvPicPr>
          <p:cNvPr id="239" name="圖片 23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468089" y="2259275"/>
            <a:ext cx="621958" cy="2670279"/>
          </a:xfrm>
          <a:prstGeom prst="rect">
            <a:avLst/>
          </a:prstGeom>
        </p:spPr>
      </p:pic>
      <p:cxnSp>
        <p:nvCxnSpPr>
          <p:cNvPr id="203" name="直線接點 202"/>
          <p:cNvCxnSpPr>
            <a:stCxn id="89" idx="0"/>
          </p:cNvCxnSpPr>
          <p:nvPr/>
        </p:nvCxnSpPr>
        <p:spPr>
          <a:xfrm flipH="1">
            <a:off x="7358135" y="3929177"/>
            <a:ext cx="914978" cy="52863"/>
          </a:xfrm>
          <a:prstGeom prst="line">
            <a:avLst/>
          </a:prstGeom>
          <a:ln w="635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直線接點 213"/>
          <p:cNvCxnSpPr/>
          <p:nvPr/>
        </p:nvCxnSpPr>
        <p:spPr>
          <a:xfrm>
            <a:off x="6088642" y="4323162"/>
            <a:ext cx="564515" cy="13092"/>
          </a:xfrm>
          <a:prstGeom prst="line">
            <a:avLst/>
          </a:prstGeom>
          <a:ln w="635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" name="圓角矩形 248"/>
          <p:cNvSpPr/>
          <p:nvPr/>
        </p:nvSpPr>
        <p:spPr>
          <a:xfrm>
            <a:off x="-72989" y="1402491"/>
            <a:ext cx="347136" cy="200879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資源回收場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597486" y="5291911"/>
            <a:ext cx="531242" cy="563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637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向下箭號 246"/>
          <p:cNvSpPr/>
          <p:nvPr/>
        </p:nvSpPr>
        <p:spPr>
          <a:xfrm rot="5400000">
            <a:off x="2615138" y="4515037"/>
            <a:ext cx="871560" cy="3267658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grpSp>
        <p:nvGrpSpPr>
          <p:cNvPr id="143" name="群組 142"/>
          <p:cNvGrpSpPr/>
          <p:nvPr/>
        </p:nvGrpSpPr>
        <p:grpSpPr>
          <a:xfrm>
            <a:off x="949196" y="578086"/>
            <a:ext cx="11131440" cy="6032655"/>
            <a:chOff x="1098334" y="-424796"/>
            <a:chExt cx="11027450" cy="6296237"/>
          </a:xfrm>
        </p:grpSpPr>
        <p:grpSp>
          <p:nvGrpSpPr>
            <p:cNvPr id="4" name="群組 3"/>
            <p:cNvGrpSpPr/>
            <p:nvPr/>
          </p:nvGrpSpPr>
          <p:grpSpPr>
            <a:xfrm>
              <a:off x="4225544" y="-273487"/>
              <a:ext cx="3138036" cy="1145271"/>
              <a:chOff x="3322846" y="-1924189"/>
              <a:chExt cx="4471987" cy="2003324"/>
            </a:xfrm>
          </p:grpSpPr>
          <p:sp>
            <p:nvSpPr>
              <p:cNvPr id="133" name="橢圓 132"/>
              <p:cNvSpPr/>
              <p:nvPr/>
            </p:nvSpPr>
            <p:spPr>
              <a:xfrm>
                <a:off x="3322846" y="-1924189"/>
                <a:ext cx="4471987" cy="2003324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zh-TW" dirty="0" smtClean="0">
                  <a:solidFill>
                    <a:prstClr val="white"/>
                  </a:solidFill>
                </a:endParaRPr>
              </a:p>
              <a:p>
                <a:pPr algn="ctr"/>
                <a:endParaRPr lang="en-US" altLang="zh-TW" dirty="0">
                  <a:solidFill>
                    <a:prstClr val="white"/>
                  </a:solidFill>
                </a:endParaRPr>
              </a:p>
              <a:p>
                <a:pPr algn="ctr"/>
                <a:endParaRPr lang="en-US" altLang="zh-TW" dirty="0" smtClean="0">
                  <a:solidFill>
                    <a:prstClr val="white"/>
                  </a:solidFill>
                </a:endParaRPr>
              </a:p>
              <a:p>
                <a:pPr algn="ctr"/>
                <a:endParaRPr lang="en-US" altLang="zh-TW" dirty="0">
                  <a:solidFill>
                    <a:prstClr val="white"/>
                  </a:solidFill>
                </a:endParaRPr>
              </a:p>
              <a:p>
                <a:pPr algn="ctr"/>
                <a:endParaRPr lang="en-US" altLang="zh-TW" dirty="0">
                  <a:solidFill>
                    <a:prstClr val="white"/>
                  </a:solidFill>
                </a:endParaRPr>
              </a:p>
              <a:p>
                <a:pPr algn="ctr"/>
                <a:endParaRPr lang="zh-TW" alt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34" name="矩形 133"/>
              <p:cNvSpPr/>
              <p:nvPr/>
            </p:nvSpPr>
            <p:spPr>
              <a:xfrm>
                <a:off x="3812381" y="-1443037"/>
                <a:ext cx="3590924" cy="485775"/>
              </a:xfrm>
              <a:prstGeom prst="rect">
                <a:avLst/>
              </a:prstGeom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2000" dirty="0" smtClean="0">
                    <a:solidFill>
                      <a:prstClr val="white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rPr>
                  <a:t>最終集合地點</a:t>
                </a:r>
                <a:endParaRPr lang="zh-TW" altLang="en-US" sz="2000" dirty="0">
                  <a:solidFill>
                    <a:prstClr val="white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endParaRPr>
              </a:p>
            </p:txBody>
          </p:sp>
        </p:grpSp>
        <p:sp>
          <p:nvSpPr>
            <p:cNvPr id="6" name="矩形 5"/>
            <p:cNvSpPr/>
            <p:nvPr/>
          </p:nvSpPr>
          <p:spPr>
            <a:xfrm>
              <a:off x="11138556" y="75116"/>
              <a:ext cx="939233" cy="17521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200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迎曦館</a:t>
              </a:r>
              <a:endParaRPr lang="zh-TW" altLang="en-US" sz="32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grpSp>
          <p:nvGrpSpPr>
            <p:cNvPr id="7" name="群組 6"/>
            <p:cNvGrpSpPr/>
            <p:nvPr/>
          </p:nvGrpSpPr>
          <p:grpSpPr>
            <a:xfrm>
              <a:off x="1098334" y="932139"/>
              <a:ext cx="9614125" cy="3823357"/>
              <a:chOff x="585480" y="1374065"/>
              <a:chExt cx="9768508" cy="3994914"/>
            </a:xfrm>
          </p:grpSpPr>
          <p:sp>
            <p:nvSpPr>
              <p:cNvPr id="11" name="矩形 10"/>
              <p:cNvSpPr/>
              <p:nvPr/>
            </p:nvSpPr>
            <p:spPr>
              <a:xfrm>
                <a:off x="585480" y="1376892"/>
                <a:ext cx="9768508" cy="3987462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2" name="群組 11"/>
              <p:cNvGrpSpPr/>
              <p:nvPr/>
            </p:nvGrpSpPr>
            <p:grpSpPr>
              <a:xfrm>
                <a:off x="1022351" y="1374065"/>
                <a:ext cx="8895826" cy="3994914"/>
                <a:chOff x="1185330" y="2100260"/>
                <a:chExt cx="8895826" cy="3994914"/>
              </a:xfrm>
            </p:grpSpPr>
            <p:sp>
              <p:nvSpPr>
                <p:cNvPr id="18" name="矩形 17"/>
                <p:cNvSpPr/>
                <p:nvPr/>
              </p:nvSpPr>
              <p:spPr>
                <a:xfrm>
                  <a:off x="1185860" y="2471738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辦公室</a:t>
                  </a:r>
                  <a:endParaRPr lang="en-US" altLang="zh-TW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19" name="群組 18"/>
                <p:cNvGrpSpPr/>
                <p:nvPr/>
              </p:nvGrpSpPr>
              <p:grpSpPr>
                <a:xfrm>
                  <a:off x="1185862" y="2100262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31" name="矩形 130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110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32" name="矩形 131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109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20" name="群組 19"/>
                <p:cNvGrpSpPr/>
                <p:nvPr/>
              </p:nvGrpSpPr>
              <p:grpSpPr>
                <a:xfrm>
                  <a:off x="2940050" y="2100262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128" name="矩形 127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108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29" name="矩形 128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107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30" name="矩形 129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106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21" name="群組 20"/>
                <p:cNvGrpSpPr/>
                <p:nvPr/>
              </p:nvGrpSpPr>
              <p:grpSpPr>
                <a:xfrm>
                  <a:off x="8766176" y="2100262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26" name="矩形 125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1</a:t>
                    </a:r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02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27" name="矩形 126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1</a:t>
                    </a:r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01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sp>
              <p:nvSpPr>
                <p:cNvPr id="22" name="矩形 21"/>
                <p:cNvSpPr/>
                <p:nvPr/>
              </p:nvSpPr>
              <p:spPr>
                <a:xfrm>
                  <a:off x="2940051" y="2471737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辦公室</a:t>
                  </a:r>
                  <a:endParaRPr lang="en-US" altLang="zh-TW" sz="11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23" name="群組 22"/>
                <p:cNvGrpSpPr/>
                <p:nvPr/>
              </p:nvGrpSpPr>
              <p:grpSpPr>
                <a:xfrm>
                  <a:off x="3597275" y="2466181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24" name="矩形 123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807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25" name="矩形 124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806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sp>
              <p:nvSpPr>
                <p:cNvPr id="24" name="矩形 23"/>
                <p:cNvSpPr/>
                <p:nvPr/>
              </p:nvSpPr>
              <p:spPr>
                <a:xfrm>
                  <a:off x="8766176" y="2471738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資源教室</a:t>
                  </a:r>
                  <a:endParaRPr lang="en-US" altLang="zh-TW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5" name="矩形 24"/>
                <p:cNvSpPr/>
                <p:nvPr/>
              </p:nvSpPr>
              <p:spPr>
                <a:xfrm>
                  <a:off x="6424613" y="2472652"/>
                  <a:ext cx="1971675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輔導室</a:t>
                  </a:r>
                  <a:endParaRPr lang="en-US" altLang="zh-TW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6" name="矩形 25"/>
                <p:cNvSpPr/>
                <p:nvPr/>
              </p:nvSpPr>
              <p:spPr>
                <a:xfrm>
                  <a:off x="1185859" y="2832099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合作社</a:t>
                  </a:r>
                  <a:endParaRPr lang="en-US" altLang="zh-TW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7" name="矩形 26"/>
                <p:cNvSpPr/>
                <p:nvPr/>
              </p:nvSpPr>
              <p:spPr>
                <a:xfrm>
                  <a:off x="4254499" y="2832098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辦公室</a:t>
                  </a:r>
                  <a:endParaRPr lang="en-US" altLang="zh-TW" sz="11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8" name="矩形 27"/>
                <p:cNvSpPr/>
                <p:nvPr/>
              </p:nvSpPr>
              <p:spPr>
                <a:xfrm>
                  <a:off x="3597273" y="2832097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水資源</a:t>
                  </a:r>
                  <a:endParaRPr lang="en-US" altLang="zh-TW" sz="11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29" name="矩形 28"/>
                <p:cNvSpPr/>
                <p:nvPr/>
              </p:nvSpPr>
              <p:spPr>
                <a:xfrm>
                  <a:off x="2940046" y="2832096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1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輔導</a:t>
                  </a:r>
                  <a:endParaRPr lang="en-US" altLang="zh-TW" sz="11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  <a:p>
                  <a:pPr algn="ctr"/>
                  <a:r>
                    <a:rPr lang="zh-TW" altLang="en-US" sz="11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教室</a:t>
                  </a:r>
                  <a:endParaRPr lang="en-US" altLang="zh-TW" sz="11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30" name="群組 29"/>
                <p:cNvGrpSpPr/>
                <p:nvPr/>
              </p:nvGrpSpPr>
              <p:grpSpPr>
                <a:xfrm>
                  <a:off x="5938838" y="2100260"/>
                  <a:ext cx="2457450" cy="372390"/>
                  <a:chOff x="5938838" y="2100260"/>
                  <a:chExt cx="2457450" cy="372390"/>
                </a:xfrm>
              </p:grpSpPr>
              <p:grpSp>
                <p:nvGrpSpPr>
                  <p:cNvPr id="119" name="群組 118"/>
                  <p:cNvGrpSpPr/>
                  <p:nvPr/>
                </p:nvGrpSpPr>
                <p:grpSpPr>
                  <a:xfrm>
                    <a:off x="6424613" y="2100262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121" name="矩形 120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1</a:t>
                      </a:r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05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122" name="矩形 121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1</a:t>
                      </a:r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04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123" name="矩形 122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>
                          <a:solidFill>
                            <a:prstClr val="black"/>
                          </a:solidFill>
                        </a:rPr>
                        <a:t>1</a:t>
                      </a:r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03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sp>
                <p:nvSpPr>
                  <p:cNvPr id="120" name="矩形 119"/>
                  <p:cNvSpPr/>
                  <p:nvPr/>
                </p:nvSpPr>
                <p:spPr>
                  <a:xfrm>
                    <a:off x="5938838" y="2100260"/>
                    <a:ext cx="485772" cy="37239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700" dirty="0" smtClean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值勤室</a:t>
                    </a:r>
                    <a:endParaRPr lang="en-US" altLang="zh-TW" sz="7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sp>
              <p:nvSpPr>
                <p:cNvPr id="31" name="矩形 30"/>
                <p:cNvSpPr/>
                <p:nvPr/>
              </p:nvSpPr>
              <p:spPr>
                <a:xfrm>
                  <a:off x="5938838" y="2472653"/>
                  <a:ext cx="485769" cy="352831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7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會計室</a:t>
                  </a:r>
                  <a:endParaRPr lang="en-US" altLang="zh-TW" sz="7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32" name="矩形 31"/>
                <p:cNvSpPr/>
                <p:nvPr/>
              </p:nvSpPr>
              <p:spPr>
                <a:xfrm>
                  <a:off x="5938835" y="2827310"/>
                  <a:ext cx="485772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7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家長</a:t>
                  </a:r>
                  <a:r>
                    <a:rPr lang="zh-TW" altLang="en-US" sz="7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會</a:t>
                  </a:r>
                  <a:endParaRPr lang="en-US" altLang="zh-TW" sz="7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33" name="矩形 32"/>
                <p:cNvSpPr/>
                <p:nvPr/>
              </p:nvSpPr>
              <p:spPr>
                <a:xfrm>
                  <a:off x="6424613" y="2826398"/>
                  <a:ext cx="1093787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6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健康中心</a:t>
                  </a:r>
                  <a:endParaRPr lang="en-US" altLang="zh-TW" sz="14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34" name="矩形 33"/>
                <p:cNvSpPr/>
                <p:nvPr/>
              </p:nvSpPr>
              <p:spPr>
                <a:xfrm>
                  <a:off x="7518401" y="2826398"/>
                  <a:ext cx="877888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烹飪教室</a:t>
                  </a:r>
                  <a:endParaRPr lang="en-US" altLang="zh-TW" sz="11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35" name="矩形 34"/>
                <p:cNvSpPr/>
                <p:nvPr/>
              </p:nvSpPr>
              <p:spPr>
                <a:xfrm>
                  <a:off x="8766173" y="2837656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體育組</a:t>
                  </a:r>
                  <a:endParaRPr lang="en-US" altLang="zh-TW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36" name="群組 35"/>
                <p:cNvGrpSpPr/>
                <p:nvPr/>
              </p:nvGrpSpPr>
              <p:grpSpPr>
                <a:xfrm>
                  <a:off x="2940047" y="3552817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116" name="矩形 115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303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17" name="矩形 116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302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18" name="矩形 117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301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37" name="群組 36"/>
                <p:cNvGrpSpPr/>
                <p:nvPr/>
              </p:nvGrpSpPr>
              <p:grpSpPr>
                <a:xfrm>
                  <a:off x="5940866" y="3546063"/>
                  <a:ext cx="2457450" cy="372390"/>
                  <a:chOff x="5938838" y="2100260"/>
                  <a:chExt cx="2457450" cy="372390"/>
                </a:xfrm>
              </p:grpSpPr>
              <p:grpSp>
                <p:nvGrpSpPr>
                  <p:cNvPr id="111" name="群組 110"/>
                  <p:cNvGrpSpPr/>
                  <p:nvPr/>
                </p:nvGrpSpPr>
                <p:grpSpPr>
                  <a:xfrm>
                    <a:off x="6424613" y="2100262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113" name="矩形 112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905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114" name="矩形 113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906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115" name="矩形 114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907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sp>
                <p:nvSpPr>
                  <p:cNvPr id="112" name="矩形 111"/>
                  <p:cNvSpPr/>
                  <p:nvPr/>
                </p:nvSpPr>
                <p:spPr>
                  <a:xfrm>
                    <a:off x="5938838" y="2100260"/>
                    <a:ext cx="485772" cy="37239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700" dirty="0" smtClean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器材室</a:t>
                    </a:r>
                    <a:endParaRPr lang="en-US" altLang="zh-TW" sz="7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grpSp>
              <p:nvGrpSpPr>
                <p:cNvPr id="38" name="群組 37"/>
                <p:cNvGrpSpPr/>
                <p:nvPr/>
              </p:nvGrpSpPr>
              <p:grpSpPr>
                <a:xfrm>
                  <a:off x="8766173" y="3546064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09" name="矩形 108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908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10" name="矩形 109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909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39" name="群組 38"/>
                <p:cNvGrpSpPr/>
                <p:nvPr/>
              </p:nvGrpSpPr>
              <p:grpSpPr>
                <a:xfrm>
                  <a:off x="1185859" y="3546063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07" name="矩形 106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305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8" name="矩形 107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304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0" name="群組 39"/>
                <p:cNvGrpSpPr/>
                <p:nvPr/>
              </p:nvGrpSpPr>
              <p:grpSpPr>
                <a:xfrm>
                  <a:off x="2940047" y="3931046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104" name="矩形 103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203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5" name="矩形 104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202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6" name="矩形 105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201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1" name="群組 40"/>
                <p:cNvGrpSpPr/>
                <p:nvPr/>
              </p:nvGrpSpPr>
              <p:grpSpPr>
                <a:xfrm>
                  <a:off x="1185859" y="3924292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102" name="矩形 101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205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3" name="矩形 102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204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2" name="群組 41"/>
                <p:cNvGrpSpPr/>
                <p:nvPr/>
              </p:nvGrpSpPr>
              <p:grpSpPr>
                <a:xfrm>
                  <a:off x="2940047" y="4309274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99" name="矩形 98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</a:t>
                    </a:r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08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0" name="矩形 99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</a:t>
                    </a:r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07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01" name="矩形 100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</a:t>
                    </a:r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06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3" name="群組 42"/>
                <p:cNvGrpSpPr/>
                <p:nvPr/>
              </p:nvGrpSpPr>
              <p:grpSpPr>
                <a:xfrm>
                  <a:off x="1185859" y="4302520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97" name="矩形 96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210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98" name="矩形 97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>
                        <a:solidFill>
                          <a:prstClr val="black"/>
                        </a:solidFill>
                      </a:rPr>
                      <a:t>2</a:t>
                    </a:r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09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4" name="群組 43"/>
                <p:cNvGrpSpPr/>
                <p:nvPr/>
              </p:nvGrpSpPr>
              <p:grpSpPr>
                <a:xfrm>
                  <a:off x="5940866" y="3924827"/>
                  <a:ext cx="2457450" cy="372390"/>
                  <a:chOff x="5938838" y="2100260"/>
                  <a:chExt cx="2457450" cy="372390"/>
                </a:xfrm>
              </p:grpSpPr>
              <p:grpSp>
                <p:nvGrpSpPr>
                  <p:cNvPr id="92" name="群組 91"/>
                  <p:cNvGrpSpPr/>
                  <p:nvPr/>
                </p:nvGrpSpPr>
                <p:grpSpPr>
                  <a:xfrm>
                    <a:off x="6424613" y="2100262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94" name="矩形 93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zh-TW" altLang="en-US" sz="900" dirty="0" smtClean="0">
                          <a:solidFill>
                            <a:prstClr val="black"/>
                          </a:solidFill>
                          <a:latin typeface="華康新綜藝體W9(P)" panose="040B0900000000000000" pitchFamily="82" charset="-120"/>
                          <a:ea typeface="華康新綜藝體W9(P)" panose="040B0900000000000000" pitchFamily="82" charset="-120"/>
                        </a:rPr>
                        <a:t>專案教室</a:t>
                      </a:r>
                      <a:endParaRPr lang="en-US" altLang="zh-TW" sz="800" dirty="0" smtClean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endParaRPr>
                    </a:p>
                  </p:txBody>
                </p:sp>
                <p:sp>
                  <p:nvSpPr>
                    <p:cNvPr id="95" name="矩形 94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904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96" name="矩形 95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903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sp>
                <p:nvSpPr>
                  <p:cNvPr id="93" name="矩形 92"/>
                  <p:cNvSpPr/>
                  <p:nvPr/>
                </p:nvSpPr>
                <p:spPr>
                  <a:xfrm>
                    <a:off x="5938838" y="2100260"/>
                    <a:ext cx="485772" cy="37239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700" dirty="0" smtClean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人事室</a:t>
                    </a:r>
                    <a:endParaRPr lang="en-US" altLang="zh-TW" sz="7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grpSp>
              <p:nvGrpSpPr>
                <p:cNvPr id="45" name="群組 44"/>
                <p:cNvGrpSpPr/>
                <p:nvPr/>
              </p:nvGrpSpPr>
              <p:grpSpPr>
                <a:xfrm>
                  <a:off x="8766173" y="3924828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90" name="矩形 89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902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91" name="矩形 90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901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6" name="群組 45"/>
                <p:cNvGrpSpPr/>
                <p:nvPr/>
              </p:nvGrpSpPr>
              <p:grpSpPr>
                <a:xfrm>
                  <a:off x="5941399" y="4296575"/>
                  <a:ext cx="2457450" cy="372390"/>
                  <a:chOff x="5938838" y="2100260"/>
                  <a:chExt cx="2457450" cy="372390"/>
                </a:xfrm>
              </p:grpSpPr>
              <p:grpSp>
                <p:nvGrpSpPr>
                  <p:cNvPr id="85" name="群組 84"/>
                  <p:cNvGrpSpPr/>
                  <p:nvPr/>
                </p:nvGrpSpPr>
                <p:grpSpPr>
                  <a:xfrm>
                    <a:off x="6424613" y="2100262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87" name="矩形 86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801</a:t>
                      </a:r>
                      <a:endParaRPr lang="en-US" altLang="zh-TW" sz="2000" dirty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88" name="矩形 87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802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89" name="矩形 88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803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sp>
                <p:nvSpPr>
                  <p:cNvPr id="86" name="矩形 85"/>
                  <p:cNvSpPr/>
                  <p:nvPr/>
                </p:nvSpPr>
                <p:spPr>
                  <a:xfrm>
                    <a:off x="5938838" y="2100260"/>
                    <a:ext cx="485772" cy="372390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700" dirty="0" smtClean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教師會</a:t>
                    </a:r>
                    <a:endParaRPr lang="en-US" altLang="zh-TW" sz="7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grpSp>
              <p:nvGrpSpPr>
                <p:cNvPr id="47" name="群組 46"/>
                <p:cNvGrpSpPr/>
                <p:nvPr/>
              </p:nvGrpSpPr>
              <p:grpSpPr>
                <a:xfrm>
                  <a:off x="8766706" y="4296576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83" name="矩形 82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804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84" name="矩形 83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805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8" name="群組 47"/>
                <p:cNvGrpSpPr/>
                <p:nvPr/>
              </p:nvGrpSpPr>
              <p:grpSpPr>
                <a:xfrm>
                  <a:off x="2940047" y="5005371"/>
                  <a:ext cx="1971675" cy="371476"/>
                  <a:chOff x="2940050" y="2100262"/>
                  <a:chExt cx="1971675" cy="371476"/>
                </a:xfrm>
              </p:grpSpPr>
              <p:sp>
                <p:nvSpPr>
                  <p:cNvPr id="80" name="矩形 79"/>
                  <p:cNvSpPr/>
                  <p:nvPr/>
                </p:nvSpPr>
                <p:spPr>
                  <a:xfrm>
                    <a:off x="2940050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309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81" name="矩形 80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308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82" name="矩形 81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306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49" name="群組 48"/>
                <p:cNvGrpSpPr/>
                <p:nvPr/>
              </p:nvGrpSpPr>
              <p:grpSpPr>
                <a:xfrm>
                  <a:off x="1185859" y="4998617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78" name="矩形 77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307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79" name="矩形 78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310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50" name="群組 49"/>
                <p:cNvGrpSpPr/>
                <p:nvPr/>
              </p:nvGrpSpPr>
              <p:grpSpPr>
                <a:xfrm>
                  <a:off x="1185859" y="5723698"/>
                  <a:ext cx="8894764" cy="371476"/>
                  <a:chOff x="1154106" y="6090753"/>
                  <a:chExt cx="8894764" cy="371476"/>
                </a:xfrm>
              </p:grpSpPr>
              <p:grpSp>
                <p:nvGrpSpPr>
                  <p:cNvPr id="64" name="群組 63"/>
                  <p:cNvGrpSpPr/>
                  <p:nvPr/>
                </p:nvGrpSpPr>
                <p:grpSpPr>
                  <a:xfrm>
                    <a:off x="1154106" y="6090753"/>
                    <a:ext cx="1314450" cy="371476"/>
                    <a:chOff x="1185862" y="2100262"/>
                    <a:chExt cx="1314450" cy="371476"/>
                  </a:xfrm>
                </p:grpSpPr>
                <p:sp>
                  <p:nvSpPr>
                    <p:cNvPr id="76" name="矩形 75"/>
                    <p:cNvSpPr/>
                    <p:nvPr/>
                  </p:nvSpPr>
                  <p:spPr>
                    <a:xfrm>
                      <a:off x="1185862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zh-TW" altLang="en-US" sz="900" dirty="0" smtClean="0">
                          <a:solidFill>
                            <a:prstClr val="black"/>
                          </a:solidFill>
                        </a:rPr>
                        <a:t>創意教室</a:t>
                      </a:r>
                      <a:endParaRPr lang="en-US" altLang="zh-TW" sz="900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77" name="矩形 76"/>
                    <p:cNvSpPr/>
                    <p:nvPr/>
                  </p:nvSpPr>
                  <p:spPr>
                    <a:xfrm>
                      <a:off x="1843087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701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grpSp>
                <p:nvGrpSpPr>
                  <p:cNvPr id="65" name="群組 64"/>
                  <p:cNvGrpSpPr/>
                  <p:nvPr/>
                </p:nvGrpSpPr>
                <p:grpSpPr>
                  <a:xfrm>
                    <a:off x="2908294" y="6090753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73" name="矩形 72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702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74" name="矩形 73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703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75" name="矩形 74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704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grpSp>
                <p:nvGrpSpPr>
                  <p:cNvPr id="66" name="群組 65"/>
                  <p:cNvGrpSpPr/>
                  <p:nvPr/>
                </p:nvGrpSpPr>
                <p:grpSpPr>
                  <a:xfrm>
                    <a:off x="8734420" y="6090753"/>
                    <a:ext cx="1314450" cy="371476"/>
                    <a:chOff x="1185862" y="2100262"/>
                    <a:chExt cx="1314450" cy="371476"/>
                  </a:xfrm>
                </p:grpSpPr>
                <p:sp>
                  <p:nvSpPr>
                    <p:cNvPr id="71" name="矩形 70"/>
                    <p:cNvSpPr/>
                    <p:nvPr/>
                  </p:nvSpPr>
                  <p:spPr>
                    <a:xfrm>
                      <a:off x="1185862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708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72" name="矩形 71"/>
                    <p:cNvSpPr/>
                    <p:nvPr/>
                  </p:nvSpPr>
                  <p:spPr>
                    <a:xfrm>
                      <a:off x="1843087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709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  <p:grpSp>
                <p:nvGrpSpPr>
                  <p:cNvPr id="67" name="群組 66"/>
                  <p:cNvGrpSpPr/>
                  <p:nvPr/>
                </p:nvGrpSpPr>
                <p:grpSpPr>
                  <a:xfrm>
                    <a:off x="6392857" y="6090753"/>
                    <a:ext cx="1971675" cy="371476"/>
                    <a:chOff x="2940050" y="2100262"/>
                    <a:chExt cx="1971675" cy="371476"/>
                  </a:xfrm>
                </p:grpSpPr>
                <p:sp>
                  <p:nvSpPr>
                    <p:cNvPr id="68" name="矩形 67"/>
                    <p:cNvSpPr/>
                    <p:nvPr/>
                  </p:nvSpPr>
                  <p:spPr>
                    <a:xfrm>
                      <a:off x="2940050" y="2100263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705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69" name="矩形 68"/>
                    <p:cNvSpPr/>
                    <p:nvPr/>
                  </p:nvSpPr>
                  <p:spPr>
                    <a:xfrm>
                      <a:off x="3597275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706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  <p:sp>
                  <p:nvSpPr>
                    <p:cNvPr id="70" name="矩形 69"/>
                    <p:cNvSpPr/>
                    <p:nvPr/>
                  </p:nvSpPr>
                  <p:spPr>
                    <a:xfrm>
                      <a:off x="4254500" y="2100262"/>
                      <a:ext cx="657225" cy="371475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accent1">
                          <a:shade val="50000"/>
                          <a:alpha val="50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altLang="zh-TW" sz="2000" dirty="0" smtClean="0">
                          <a:solidFill>
                            <a:prstClr val="black"/>
                          </a:solidFill>
                        </a:rPr>
                        <a:t>707</a:t>
                      </a:r>
                      <a:endParaRPr lang="en-US" altLang="zh-TW" dirty="0" smtClean="0">
                        <a:solidFill>
                          <a:prstClr val="black"/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51" name="矩形 50"/>
                <p:cNvSpPr/>
                <p:nvPr/>
              </p:nvSpPr>
              <p:spPr>
                <a:xfrm>
                  <a:off x="3594091" y="5370092"/>
                  <a:ext cx="1320407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校長室</a:t>
                  </a:r>
                  <a:endParaRPr lang="en-US" altLang="zh-TW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52" name="矩形 51"/>
                <p:cNvSpPr/>
                <p:nvPr/>
              </p:nvSpPr>
              <p:spPr>
                <a:xfrm>
                  <a:off x="2942424" y="5370091"/>
                  <a:ext cx="650094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1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總務處</a:t>
                  </a:r>
                  <a:endParaRPr lang="en-US" altLang="zh-TW" sz="11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53" name="矩形 52"/>
                <p:cNvSpPr/>
                <p:nvPr/>
              </p:nvSpPr>
              <p:spPr>
                <a:xfrm>
                  <a:off x="1810939" y="5363334"/>
                  <a:ext cx="657223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油印室</a:t>
                  </a:r>
                  <a:endParaRPr lang="en-US" altLang="zh-TW" sz="12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54" name="矩形 53"/>
                <p:cNvSpPr/>
                <p:nvPr/>
              </p:nvSpPr>
              <p:spPr>
                <a:xfrm>
                  <a:off x="1185330" y="5363334"/>
                  <a:ext cx="656164" cy="360363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教務處</a:t>
                  </a:r>
                  <a:endParaRPr lang="en-US" altLang="zh-TW" sz="1200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55" name="群組 54"/>
                <p:cNvGrpSpPr/>
                <p:nvPr/>
              </p:nvGrpSpPr>
              <p:grpSpPr>
                <a:xfrm>
                  <a:off x="7081830" y="5353703"/>
                  <a:ext cx="1314450" cy="371475"/>
                  <a:chOff x="3597275" y="2100262"/>
                  <a:chExt cx="1314450" cy="371475"/>
                </a:xfrm>
              </p:grpSpPr>
              <p:sp>
                <p:nvSpPr>
                  <p:cNvPr id="62" name="矩形 61"/>
                  <p:cNvSpPr/>
                  <p:nvPr/>
                </p:nvSpPr>
                <p:spPr>
                  <a:xfrm>
                    <a:off x="3597275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1200" dirty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教官室</a:t>
                    </a:r>
                    <a:endParaRPr lang="en-US" altLang="zh-TW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  <p:sp>
                <p:nvSpPr>
                  <p:cNvPr id="63" name="矩形 62"/>
                  <p:cNvSpPr/>
                  <p:nvPr/>
                </p:nvSpPr>
                <p:spPr>
                  <a:xfrm>
                    <a:off x="4254500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zh-TW" altLang="en-US" sz="1200" dirty="0" smtClean="0">
                        <a:solidFill>
                          <a:prstClr val="black"/>
                        </a:solidFill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</a:rPr>
                      <a:t>辦公室</a:t>
                    </a:r>
                    <a:endParaRPr lang="en-US" altLang="zh-TW" sz="12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endParaRPr>
                  </a:p>
                </p:txBody>
              </p:sp>
            </p:grpSp>
            <p:sp>
              <p:nvSpPr>
                <p:cNvPr id="56" name="矩形 55"/>
                <p:cNvSpPr/>
                <p:nvPr/>
              </p:nvSpPr>
              <p:spPr>
                <a:xfrm>
                  <a:off x="8766172" y="5369677"/>
                  <a:ext cx="1314451" cy="36036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辦公室</a:t>
                  </a:r>
                  <a:endParaRPr lang="en-US" altLang="zh-TW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grpSp>
              <p:nvGrpSpPr>
                <p:cNvPr id="57" name="群組 56"/>
                <p:cNvGrpSpPr/>
                <p:nvPr/>
              </p:nvGrpSpPr>
              <p:grpSpPr>
                <a:xfrm>
                  <a:off x="8766173" y="4997928"/>
                  <a:ext cx="1314450" cy="371476"/>
                  <a:chOff x="1185862" y="2100262"/>
                  <a:chExt cx="1314450" cy="371476"/>
                </a:xfrm>
              </p:grpSpPr>
              <p:sp>
                <p:nvSpPr>
                  <p:cNvPr id="60" name="矩形 59"/>
                  <p:cNvSpPr/>
                  <p:nvPr/>
                </p:nvSpPr>
                <p:spPr>
                  <a:xfrm>
                    <a:off x="1185862" y="2100263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809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61" name="矩形 60"/>
                  <p:cNvSpPr/>
                  <p:nvPr/>
                </p:nvSpPr>
                <p:spPr>
                  <a:xfrm>
                    <a:off x="1843087" y="2100262"/>
                    <a:ext cx="657225" cy="371475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1">
                        <a:shade val="50000"/>
                        <a:alpha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zh-TW" sz="2000" dirty="0" smtClean="0">
                        <a:solidFill>
                          <a:prstClr val="black"/>
                        </a:solidFill>
                      </a:rPr>
                      <a:t>808</a:t>
                    </a:r>
                    <a:endParaRPr lang="en-US" altLang="zh-TW" dirty="0" smtClean="0">
                      <a:solidFill>
                        <a:prstClr val="black"/>
                      </a:solidFill>
                    </a:endParaRPr>
                  </a:p>
                </p:txBody>
              </p:sp>
            </p:grpSp>
            <p:sp>
              <p:nvSpPr>
                <p:cNvPr id="58" name="矩形 57"/>
                <p:cNvSpPr/>
                <p:nvPr/>
              </p:nvSpPr>
              <p:spPr>
                <a:xfrm>
                  <a:off x="5323860" y="4987177"/>
                  <a:ext cx="3072424" cy="365919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20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     圖書館</a:t>
                  </a:r>
                  <a:endParaRPr lang="en-US" altLang="zh-TW" dirty="0" smtClean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  <p:sp>
              <p:nvSpPr>
                <p:cNvPr id="59" name="矩形 58"/>
                <p:cNvSpPr/>
                <p:nvPr/>
              </p:nvSpPr>
              <p:spPr>
                <a:xfrm>
                  <a:off x="6427173" y="5352222"/>
                  <a:ext cx="657225" cy="371475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TW" altLang="en-US" sz="1200" dirty="0" smtClean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</a:rPr>
                    <a:t>學務處</a:t>
                  </a:r>
                  <a:endParaRPr lang="en-US" altLang="zh-TW" sz="12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</a:endParaRPr>
                </a:p>
              </p:txBody>
            </p:sp>
          </p:grpSp>
          <p:sp>
            <p:nvSpPr>
              <p:cNvPr id="13" name="矩形 12"/>
              <p:cNvSpPr/>
              <p:nvPr/>
            </p:nvSpPr>
            <p:spPr>
              <a:xfrm>
                <a:off x="5779643" y="2466122"/>
                <a:ext cx="4138001" cy="35374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矩形 13"/>
              <p:cNvSpPr/>
              <p:nvPr/>
            </p:nvSpPr>
            <p:spPr>
              <a:xfrm>
                <a:off x="5774885" y="3945648"/>
                <a:ext cx="4138001" cy="35374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矩形 14"/>
              <p:cNvSpPr/>
              <p:nvPr/>
            </p:nvSpPr>
            <p:spPr>
              <a:xfrm>
                <a:off x="1021291" y="3933094"/>
                <a:ext cx="4215790" cy="339325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矩形 15"/>
              <p:cNvSpPr/>
              <p:nvPr/>
            </p:nvSpPr>
            <p:spPr>
              <a:xfrm>
                <a:off x="1021291" y="2469089"/>
                <a:ext cx="4166360" cy="35077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矩形 16"/>
              <p:cNvSpPr/>
              <p:nvPr/>
            </p:nvSpPr>
            <p:spPr>
              <a:xfrm>
                <a:off x="5117663" y="1374065"/>
                <a:ext cx="661980" cy="399491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8" name="矩形 7"/>
            <p:cNvSpPr/>
            <p:nvPr/>
          </p:nvSpPr>
          <p:spPr>
            <a:xfrm>
              <a:off x="11174021" y="1886472"/>
              <a:ext cx="939233" cy="121516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2800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K</a:t>
              </a:r>
              <a:r>
                <a:rPr lang="zh-TW" altLang="en-US" sz="2800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書</a:t>
              </a:r>
              <a:endParaRPr lang="en-US" altLang="zh-TW" sz="2800" dirty="0" smtClean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  <a:p>
              <a:pPr algn="ctr"/>
              <a:r>
                <a:rPr lang="zh-TW" altLang="en-US" sz="2800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中心</a:t>
              </a:r>
              <a:endParaRPr lang="zh-TW" altLang="en-US" sz="28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11174021" y="4470602"/>
              <a:ext cx="890560" cy="47629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倉庫</a:t>
              </a:r>
              <a:endParaRPr lang="zh-TW" altLang="en-US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8989859" y="4955920"/>
              <a:ext cx="3129756" cy="7460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200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活動中心</a:t>
              </a:r>
              <a:endParaRPr lang="zh-TW" altLang="en-US" sz="32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38" name="矩形 137"/>
            <p:cNvSpPr/>
            <p:nvPr/>
          </p:nvSpPr>
          <p:spPr>
            <a:xfrm>
              <a:off x="4475247" y="4888874"/>
              <a:ext cx="2902096" cy="813092"/>
            </a:xfrm>
            <a:prstGeom prst="rect">
              <a:avLst/>
            </a:prstGeom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000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緊急疏散集合點</a:t>
              </a:r>
              <a:endParaRPr lang="zh-TW" altLang="en-US" sz="20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36" name="等腰三角形 135"/>
            <p:cNvSpPr/>
            <p:nvPr/>
          </p:nvSpPr>
          <p:spPr>
            <a:xfrm rot="10800000">
              <a:off x="5696446" y="4840590"/>
              <a:ext cx="417899" cy="326427"/>
            </a:xfrm>
            <a:prstGeom prst="triangle">
              <a:avLst/>
            </a:prstGeom>
            <a:solidFill>
              <a:srgbClr val="C00000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39" name="十字形 138"/>
            <p:cNvSpPr/>
            <p:nvPr/>
          </p:nvSpPr>
          <p:spPr>
            <a:xfrm>
              <a:off x="6932595" y="582974"/>
              <a:ext cx="290436" cy="315313"/>
            </a:xfrm>
            <a:prstGeom prst="plus">
              <a:avLst>
                <a:gd name="adj" fmla="val 33724"/>
              </a:avLst>
            </a:prstGeom>
            <a:solidFill>
              <a:srgbClr val="FF0000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42" name="矩形 141"/>
            <p:cNvSpPr/>
            <p:nvPr/>
          </p:nvSpPr>
          <p:spPr>
            <a:xfrm>
              <a:off x="10783367" y="-424796"/>
              <a:ext cx="1342417" cy="54474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800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科學館</a:t>
              </a:r>
              <a:endParaRPr lang="zh-TW" altLang="en-US" sz="28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40" name="矩形 139"/>
            <p:cNvSpPr/>
            <p:nvPr/>
          </p:nvSpPr>
          <p:spPr>
            <a:xfrm>
              <a:off x="5369337" y="5581116"/>
              <a:ext cx="1113916" cy="2903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校門口</a:t>
              </a:r>
              <a:endParaRPr lang="zh-TW" altLang="en-US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  <p:sp>
          <p:nvSpPr>
            <p:cNvPr id="137" name="矩形 136"/>
            <p:cNvSpPr/>
            <p:nvPr/>
          </p:nvSpPr>
          <p:spPr>
            <a:xfrm>
              <a:off x="2080386" y="4890018"/>
              <a:ext cx="2051448" cy="58977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1">
                  <a:shade val="50000"/>
                  <a:alpha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800" dirty="0" smtClean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</a:rPr>
                <a:t>生態池</a:t>
              </a:r>
              <a:endParaRPr lang="zh-TW" altLang="en-US" sz="2800" dirty="0">
                <a:solidFill>
                  <a:prstClr val="black"/>
                </a:solidFill>
                <a:latin typeface="華康新綜藝體W9(P)" panose="040B0900000000000000" pitchFamily="82" charset="-120"/>
                <a:ea typeface="華康新綜藝體W9(P)" panose="040B0900000000000000" pitchFamily="82" charset="-120"/>
              </a:endParaRPr>
            </a:p>
          </p:txBody>
        </p:sp>
      </p:grpSp>
      <p:cxnSp>
        <p:nvCxnSpPr>
          <p:cNvPr id="146" name="直線接點 145"/>
          <p:cNvCxnSpPr/>
          <p:nvPr/>
        </p:nvCxnSpPr>
        <p:spPr>
          <a:xfrm>
            <a:off x="1415707" y="2257368"/>
            <a:ext cx="2283934" cy="14344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接點 151"/>
          <p:cNvCxnSpPr/>
          <p:nvPr/>
        </p:nvCxnSpPr>
        <p:spPr>
          <a:xfrm flipV="1">
            <a:off x="3932217" y="2271183"/>
            <a:ext cx="1348866" cy="39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直線接點 153"/>
          <p:cNvCxnSpPr/>
          <p:nvPr/>
        </p:nvCxnSpPr>
        <p:spPr>
          <a:xfrm>
            <a:off x="3938426" y="2607383"/>
            <a:ext cx="1334191" cy="35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線接點 154"/>
          <p:cNvCxnSpPr/>
          <p:nvPr/>
        </p:nvCxnSpPr>
        <p:spPr>
          <a:xfrm>
            <a:off x="1495914" y="3940638"/>
            <a:ext cx="1301753" cy="226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接點 156"/>
          <p:cNvCxnSpPr/>
          <p:nvPr/>
        </p:nvCxnSpPr>
        <p:spPr>
          <a:xfrm>
            <a:off x="1521544" y="3609922"/>
            <a:ext cx="1301753" cy="226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直線接點 164"/>
          <p:cNvCxnSpPr/>
          <p:nvPr/>
        </p:nvCxnSpPr>
        <p:spPr>
          <a:xfrm flipV="1">
            <a:off x="1137465" y="4280213"/>
            <a:ext cx="1717405" cy="8644"/>
          </a:xfrm>
          <a:prstGeom prst="line">
            <a:avLst/>
          </a:prstGeom>
          <a:ln w="635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直線接點 169"/>
          <p:cNvCxnSpPr/>
          <p:nvPr/>
        </p:nvCxnSpPr>
        <p:spPr>
          <a:xfrm flipV="1">
            <a:off x="3119044" y="4934665"/>
            <a:ext cx="1957857" cy="5733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線接點 170"/>
          <p:cNvCxnSpPr/>
          <p:nvPr/>
        </p:nvCxnSpPr>
        <p:spPr>
          <a:xfrm>
            <a:off x="2830841" y="4923621"/>
            <a:ext cx="363" cy="616788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直線接點 179"/>
          <p:cNvCxnSpPr/>
          <p:nvPr/>
        </p:nvCxnSpPr>
        <p:spPr>
          <a:xfrm>
            <a:off x="3264820" y="4295296"/>
            <a:ext cx="2314834" cy="1953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直線接點 181"/>
          <p:cNvCxnSpPr/>
          <p:nvPr/>
        </p:nvCxnSpPr>
        <p:spPr>
          <a:xfrm flipV="1">
            <a:off x="3294550" y="3915610"/>
            <a:ext cx="1992910" cy="424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直線接點 186"/>
          <p:cNvCxnSpPr/>
          <p:nvPr/>
        </p:nvCxnSpPr>
        <p:spPr>
          <a:xfrm flipH="1" flipV="1">
            <a:off x="2929401" y="1803892"/>
            <a:ext cx="1479" cy="453476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直線接點 189"/>
          <p:cNvCxnSpPr/>
          <p:nvPr/>
        </p:nvCxnSpPr>
        <p:spPr>
          <a:xfrm flipV="1">
            <a:off x="5618926" y="1845780"/>
            <a:ext cx="3386" cy="2490474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直線接點 197"/>
          <p:cNvCxnSpPr/>
          <p:nvPr/>
        </p:nvCxnSpPr>
        <p:spPr>
          <a:xfrm>
            <a:off x="5306756" y="2275814"/>
            <a:ext cx="2556351" cy="605"/>
          </a:xfrm>
          <a:prstGeom prst="line">
            <a:avLst/>
          </a:prstGeom>
          <a:ln w="635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直線接點 201"/>
          <p:cNvCxnSpPr/>
          <p:nvPr/>
        </p:nvCxnSpPr>
        <p:spPr>
          <a:xfrm>
            <a:off x="8011135" y="2275143"/>
            <a:ext cx="2125582" cy="274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直線接點 204"/>
          <p:cNvCxnSpPr/>
          <p:nvPr/>
        </p:nvCxnSpPr>
        <p:spPr>
          <a:xfrm flipH="1" flipV="1">
            <a:off x="8765062" y="1803892"/>
            <a:ext cx="1479" cy="453476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直線接點 205"/>
          <p:cNvCxnSpPr/>
          <p:nvPr/>
        </p:nvCxnSpPr>
        <p:spPr>
          <a:xfrm>
            <a:off x="7386404" y="3604138"/>
            <a:ext cx="1334191" cy="35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直線接點 206"/>
          <p:cNvCxnSpPr/>
          <p:nvPr/>
        </p:nvCxnSpPr>
        <p:spPr>
          <a:xfrm>
            <a:off x="7389610" y="3958256"/>
            <a:ext cx="1334191" cy="35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直線接點 207"/>
          <p:cNvCxnSpPr/>
          <p:nvPr/>
        </p:nvCxnSpPr>
        <p:spPr>
          <a:xfrm>
            <a:off x="6103969" y="4338350"/>
            <a:ext cx="2635690" cy="18124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直線接點 208"/>
          <p:cNvCxnSpPr/>
          <p:nvPr/>
        </p:nvCxnSpPr>
        <p:spPr>
          <a:xfrm>
            <a:off x="8721725" y="3584578"/>
            <a:ext cx="0" cy="677860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直線接點 217"/>
          <p:cNvCxnSpPr/>
          <p:nvPr/>
        </p:nvCxnSpPr>
        <p:spPr>
          <a:xfrm flipH="1" flipV="1">
            <a:off x="6032569" y="1857347"/>
            <a:ext cx="14920" cy="2481003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直線接點 228"/>
          <p:cNvCxnSpPr/>
          <p:nvPr/>
        </p:nvCxnSpPr>
        <p:spPr>
          <a:xfrm flipV="1">
            <a:off x="8958037" y="4878261"/>
            <a:ext cx="1312878" cy="1358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7" name="橢圓 236"/>
          <p:cNvSpPr/>
          <p:nvPr/>
        </p:nvSpPr>
        <p:spPr>
          <a:xfrm>
            <a:off x="8870859" y="3047631"/>
            <a:ext cx="1493176" cy="950888"/>
          </a:xfrm>
          <a:prstGeom prst="ellipse">
            <a:avLst/>
          </a:prstGeom>
          <a:noFill/>
          <a:ln w="635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246" name="向下箭號 245"/>
          <p:cNvSpPr/>
          <p:nvPr/>
        </p:nvSpPr>
        <p:spPr>
          <a:xfrm rot="10800000">
            <a:off x="414359" y="2748809"/>
            <a:ext cx="871560" cy="2652820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cxnSp>
        <p:nvCxnSpPr>
          <p:cNvPr id="3" name="直線接點 2"/>
          <p:cNvCxnSpPr/>
          <p:nvPr/>
        </p:nvCxnSpPr>
        <p:spPr>
          <a:xfrm flipV="1">
            <a:off x="3161413" y="5569125"/>
            <a:ext cx="7060610" cy="9193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文字方塊 183"/>
          <p:cNvSpPr txBox="1"/>
          <p:nvPr/>
        </p:nvSpPr>
        <p:spPr>
          <a:xfrm>
            <a:off x="147145" y="186570"/>
            <a:ext cx="3662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188" name="文字方塊 187"/>
          <p:cNvSpPr txBox="1"/>
          <p:nvPr/>
        </p:nvSpPr>
        <p:spPr>
          <a:xfrm>
            <a:off x="6618664" y="6466308"/>
            <a:ext cx="55733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2000" b="1" dirty="0" smtClean="0">
                <a:solidFill>
                  <a:prstClr val="black"/>
                </a:solidFill>
                <a:latin typeface="華康行楷體W5(P)" panose="03000500000000000000" pitchFamily="66" charset="-120"/>
                <a:ea typeface="華康行楷體W5(P)" panose="03000500000000000000" pitchFamily="66" charset="-120"/>
              </a:rPr>
              <a:t>教官室      </a:t>
            </a:r>
            <a:r>
              <a:rPr lang="en-US" altLang="zh-TW" sz="2000" b="1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106</a:t>
            </a:r>
            <a:r>
              <a:rPr lang="zh-TW" altLang="en-US" sz="2000" b="1" dirty="0" smtClean="0">
                <a:solidFill>
                  <a:prstClr val="black"/>
                </a:solidFill>
                <a:latin typeface="華康行楷體W5(P)" panose="03000500000000000000" pitchFamily="66" charset="-120"/>
                <a:ea typeface="華康行楷體W5(P)" panose="03000500000000000000" pitchFamily="66" charset="-120"/>
              </a:rPr>
              <a:t>年</a:t>
            </a:r>
            <a:r>
              <a:rPr lang="en-US" altLang="zh-TW" sz="2000" b="1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8</a:t>
            </a:r>
            <a:r>
              <a:rPr lang="zh-TW" altLang="en-US" sz="2000" b="1" dirty="0" smtClean="0">
                <a:solidFill>
                  <a:prstClr val="black"/>
                </a:solidFill>
                <a:latin typeface="華康行楷體W5(P)" panose="03000500000000000000" pitchFamily="66" charset="-120"/>
                <a:ea typeface="華康行楷體W5(P)" panose="03000500000000000000" pitchFamily="66" charset="-120"/>
              </a:rPr>
              <a:t>月</a:t>
            </a:r>
            <a:r>
              <a:rPr lang="zh-TW" altLang="en-US" sz="2000" b="1" dirty="0">
                <a:solidFill>
                  <a:prstClr val="black"/>
                </a:solidFill>
                <a:latin typeface="華康行楷體W5(P)" panose="03000500000000000000" pitchFamily="66" charset="-120"/>
                <a:ea typeface="華康行楷體W5(P)" panose="03000500000000000000" pitchFamily="66" charset="-120"/>
              </a:rPr>
              <a:t>製</a:t>
            </a:r>
          </a:p>
          <a:p>
            <a:endParaRPr lang="zh-TW" altLang="en-US" sz="2400" b="1" dirty="0">
              <a:solidFill>
                <a:prstClr val="black"/>
              </a:solidFill>
              <a:latin typeface="華康行楷體W5(P)" panose="03000500000000000000" pitchFamily="66" charset="-120"/>
              <a:ea typeface="華康行楷體W5(P)" panose="03000500000000000000" pitchFamily="66" charset="-120"/>
            </a:endParaRPr>
          </a:p>
        </p:txBody>
      </p:sp>
      <p:grpSp>
        <p:nvGrpSpPr>
          <p:cNvPr id="224" name="群組 223"/>
          <p:cNvGrpSpPr/>
          <p:nvPr/>
        </p:nvGrpSpPr>
        <p:grpSpPr>
          <a:xfrm>
            <a:off x="336223" y="195750"/>
            <a:ext cx="11373504" cy="707886"/>
            <a:chOff x="666096" y="1809"/>
            <a:chExt cx="11373504" cy="707886"/>
          </a:xfrm>
        </p:grpSpPr>
        <p:sp>
          <p:nvSpPr>
            <p:cNvPr id="2" name="文字方塊 1"/>
            <p:cNvSpPr txBox="1"/>
            <p:nvPr/>
          </p:nvSpPr>
          <p:spPr>
            <a:xfrm>
              <a:off x="666096" y="1809"/>
              <a:ext cx="113735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4000" dirty="0" smtClean="0">
                  <a:solidFill>
                    <a:prstClr val="black"/>
                  </a:solidFill>
                  <a:latin typeface="華康勘亭流" panose="03000909000000000000" pitchFamily="65" charset="-120"/>
                  <a:ea typeface="華康勘亭流" panose="03000909000000000000" pitchFamily="65" charset="-120"/>
                </a:rPr>
                <a:t>           臺北市立大直高級中學緊</a:t>
              </a:r>
              <a:r>
                <a:rPr lang="zh-TW" altLang="en-US" sz="4000" dirty="0">
                  <a:solidFill>
                    <a:prstClr val="black"/>
                  </a:solidFill>
                  <a:latin typeface="華康勘亭流" panose="03000909000000000000" pitchFamily="65" charset="-120"/>
                  <a:ea typeface="華康勘亭流" panose="03000909000000000000" pitchFamily="65" charset="-120"/>
                </a:rPr>
                <a:t>急</a:t>
              </a:r>
              <a:r>
                <a:rPr lang="zh-TW" altLang="en-US" sz="4000" dirty="0" smtClean="0">
                  <a:solidFill>
                    <a:prstClr val="black"/>
                  </a:solidFill>
                  <a:latin typeface="華康勘亭流" panose="03000909000000000000" pitchFamily="65" charset="-120"/>
                  <a:ea typeface="華康勘亭流" panose="03000909000000000000" pitchFamily="65" charset="-120"/>
                </a:rPr>
                <a:t>疏散路線圖</a:t>
              </a:r>
              <a:endParaRPr lang="zh-TW" altLang="en-US" sz="4000" dirty="0">
                <a:solidFill>
                  <a:prstClr val="black"/>
                </a:solidFill>
                <a:latin typeface="華康勘亭流" panose="03000909000000000000" pitchFamily="65" charset="-120"/>
                <a:ea typeface="華康勘亭流" panose="03000909000000000000" pitchFamily="65" charset="-120"/>
              </a:endParaRPr>
            </a:p>
          </p:txBody>
        </p:sp>
        <p:pic>
          <p:nvPicPr>
            <p:cNvPr id="189" name="圖片 18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4552" y="37193"/>
              <a:ext cx="957069" cy="624176"/>
            </a:xfrm>
            <a:prstGeom prst="rect">
              <a:avLst/>
            </a:prstGeom>
          </p:spPr>
        </p:pic>
      </p:grpSp>
      <p:sp>
        <p:nvSpPr>
          <p:cNvPr id="191" name="向下箭號 190"/>
          <p:cNvSpPr/>
          <p:nvPr/>
        </p:nvSpPr>
        <p:spPr>
          <a:xfrm rot="13488376">
            <a:off x="757814" y="1077260"/>
            <a:ext cx="871560" cy="1566224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225" name="框架 224"/>
          <p:cNvSpPr/>
          <p:nvPr/>
        </p:nvSpPr>
        <p:spPr>
          <a:xfrm>
            <a:off x="-72989" y="-38395"/>
            <a:ext cx="12315789" cy="6959895"/>
          </a:xfrm>
          <a:prstGeom prst="frame">
            <a:avLst>
              <a:gd name="adj1" fmla="val 1917"/>
            </a:avLst>
          </a:prstGeom>
          <a:solidFill>
            <a:schemeClr val="accent1">
              <a:lumMod val="50000"/>
            </a:schemeClr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black"/>
              </a:solidFill>
            </a:endParaRPr>
          </a:p>
        </p:txBody>
      </p:sp>
      <p:pic>
        <p:nvPicPr>
          <p:cNvPr id="226" name="圖片 2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94" y="5688993"/>
            <a:ext cx="1040451" cy="1040451"/>
          </a:xfrm>
          <a:prstGeom prst="rect">
            <a:avLst/>
          </a:prstGeom>
        </p:spPr>
      </p:pic>
      <p:cxnSp>
        <p:nvCxnSpPr>
          <p:cNvPr id="181" name="直線接點 180"/>
          <p:cNvCxnSpPr/>
          <p:nvPr/>
        </p:nvCxnSpPr>
        <p:spPr>
          <a:xfrm flipH="1">
            <a:off x="1240222" y="5549462"/>
            <a:ext cx="1681654" cy="1"/>
          </a:xfrm>
          <a:prstGeom prst="line">
            <a:avLst/>
          </a:prstGeom>
          <a:ln w="63500">
            <a:solidFill>
              <a:srgbClr val="C0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直線接點 209"/>
          <p:cNvCxnSpPr/>
          <p:nvPr/>
        </p:nvCxnSpPr>
        <p:spPr>
          <a:xfrm>
            <a:off x="1023611" y="5533682"/>
            <a:ext cx="526991" cy="5898"/>
          </a:xfrm>
          <a:prstGeom prst="line">
            <a:avLst/>
          </a:prstGeom>
          <a:ln w="635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直線接點 210"/>
          <p:cNvCxnSpPr/>
          <p:nvPr/>
        </p:nvCxnSpPr>
        <p:spPr>
          <a:xfrm>
            <a:off x="5290428" y="3618024"/>
            <a:ext cx="0" cy="677860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直線接點 211"/>
          <p:cNvCxnSpPr/>
          <p:nvPr/>
        </p:nvCxnSpPr>
        <p:spPr>
          <a:xfrm>
            <a:off x="5280409" y="2231967"/>
            <a:ext cx="0" cy="677860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直線接點 212"/>
          <p:cNvCxnSpPr/>
          <p:nvPr/>
        </p:nvCxnSpPr>
        <p:spPr>
          <a:xfrm flipH="1" flipV="1">
            <a:off x="5257077" y="2941813"/>
            <a:ext cx="322456" cy="4587"/>
          </a:xfrm>
          <a:prstGeom prst="line">
            <a:avLst/>
          </a:prstGeom>
          <a:ln w="635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直線接點 193"/>
          <p:cNvCxnSpPr/>
          <p:nvPr/>
        </p:nvCxnSpPr>
        <p:spPr>
          <a:xfrm flipH="1">
            <a:off x="9260028" y="4274731"/>
            <a:ext cx="1367777" cy="33312"/>
          </a:xfrm>
          <a:prstGeom prst="line">
            <a:avLst/>
          </a:prstGeom>
          <a:ln w="635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直線接點 194"/>
          <p:cNvCxnSpPr/>
          <p:nvPr/>
        </p:nvCxnSpPr>
        <p:spPr>
          <a:xfrm>
            <a:off x="3161413" y="4964007"/>
            <a:ext cx="0" cy="585455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直線接點 195"/>
          <p:cNvCxnSpPr/>
          <p:nvPr/>
        </p:nvCxnSpPr>
        <p:spPr>
          <a:xfrm>
            <a:off x="1549445" y="4940194"/>
            <a:ext cx="1301753" cy="226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直線接點 196"/>
          <p:cNvCxnSpPr/>
          <p:nvPr/>
        </p:nvCxnSpPr>
        <p:spPr>
          <a:xfrm flipH="1">
            <a:off x="6891316" y="3621292"/>
            <a:ext cx="580467" cy="13092"/>
          </a:xfrm>
          <a:prstGeom prst="line">
            <a:avLst/>
          </a:prstGeom>
          <a:ln w="635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直線接點 198"/>
          <p:cNvCxnSpPr/>
          <p:nvPr/>
        </p:nvCxnSpPr>
        <p:spPr>
          <a:xfrm>
            <a:off x="2797667" y="3614425"/>
            <a:ext cx="363" cy="616788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直線接點 199"/>
          <p:cNvCxnSpPr>
            <a:stCxn id="17" idx="2"/>
          </p:cNvCxnSpPr>
          <p:nvPr/>
        </p:nvCxnSpPr>
        <p:spPr>
          <a:xfrm>
            <a:off x="5780646" y="5541512"/>
            <a:ext cx="25147" cy="384072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直線接點 191"/>
          <p:cNvCxnSpPr/>
          <p:nvPr/>
        </p:nvCxnSpPr>
        <p:spPr>
          <a:xfrm flipV="1">
            <a:off x="3297518" y="3611052"/>
            <a:ext cx="1992910" cy="424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直線接點 200"/>
          <p:cNvCxnSpPr>
            <a:endCxn id="233" idx="1"/>
          </p:cNvCxnSpPr>
          <p:nvPr/>
        </p:nvCxnSpPr>
        <p:spPr>
          <a:xfrm flipV="1">
            <a:off x="10243336" y="4879796"/>
            <a:ext cx="11983" cy="710701"/>
          </a:xfrm>
          <a:prstGeom prst="line">
            <a:avLst/>
          </a:prstGeom>
          <a:ln w="635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圖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11433" y="3423525"/>
            <a:ext cx="542591" cy="408626"/>
          </a:xfrm>
          <a:prstGeom prst="rect">
            <a:avLst/>
          </a:prstGeom>
        </p:spPr>
      </p:pic>
      <p:pic>
        <p:nvPicPr>
          <p:cNvPr id="227" name="圖片 2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025346" y="4650531"/>
            <a:ext cx="514766" cy="458530"/>
          </a:xfrm>
          <a:prstGeom prst="rect">
            <a:avLst/>
          </a:prstGeom>
        </p:spPr>
      </p:pic>
      <p:pic>
        <p:nvPicPr>
          <p:cNvPr id="231" name="圖片 23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V="1">
            <a:off x="10325659" y="3576503"/>
            <a:ext cx="957070" cy="115762"/>
          </a:xfrm>
          <a:prstGeom prst="rect">
            <a:avLst/>
          </a:prstGeom>
        </p:spPr>
      </p:pic>
      <p:pic>
        <p:nvPicPr>
          <p:cNvPr id="233" name="圖片 23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255319" y="4824927"/>
            <a:ext cx="914479" cy="109738"/>
          </a:xfrm>
          <a:prstGeom prst="rect">
            <a:avLst/>
          </a:prstGeom>
        </p:spPr>
      </p:pic>
      <p:pic>
        <p:nvPicPr>
          <p:cNvPr id="238" name="圖片 23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flipH="1">
            <a:off x="8823922" y="890723"/>
            <a:ext cx="1683953" cy="861707"/>
          </a:xfrm>
          <a:prstGeom prst="rect">
            <a:avLst/>
          </a:prstGeom>
        </p:spPr>
      </p:pic>
      <p:pic>
        <p:nvPicPr>
          <p:cNvPr id="239" name="圖片 23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468089" y="2259275"/>
            <a:ext cx="621958" cy="2670279"/>
          </a:xfrm>
          <a:prstGeom prst="rect">
            <a:avLst/>
          </a:prstGeom>
        </p:spPr>
      </p:pic>
      <p:cxnSp>
        <p:nvCxnSpPr>
          <p:cNvPr id="203" name="直線接點 202"/>
          <p:cNvCxnSpPr>
            <a:stCxn id="89" idx="0"/>
          </p:cNvCxnSpPr>
          <p:nvPr/>
        </p:nvCxnSpPr>
        <p:spPr>
          <a:xfrm flipH="1">
            <a:off x="7308235" y="3892217"/>
            <a:ext cx="914978" cy="52863"/>
          </a:xfrm>
          <a:prstGeom prst="line">
            <a:avLst/>
          </a:prstGeom>
          <a:ln w="635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直線接點 213"/>
          <p:cNvCxnSpPr/>
          <p:nvPr/>
        </p:nvCxnSpPr>
        <p:spPr>
          <a:xfrm>
            <a:off x="6088642" y="4323162"/>
            <a:ext cx="564515" cy="13092"/>
          </a:xfrm>
          <a:prstGeom prst="line">
            <a:avLst/>
          </a:prstGeom>
          <a:ln w="63500">
            <a:solidFill>
              <a:srgbClr val="C0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" name="圓角矩形 248"/>
          <p:cNvSpPr/>
          <p:nvPr/>
        </p:nvSpPr>
        <p:spPr>
          <a:xfrm>
            <a:off x="-72989" y="1402491"/>
            <a:ext cx="347136" cy="200879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資源回收場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597486" y="5291911"/>
            <a:ext cx="531242" cy="563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8" name="圓角矩形 227"/>
          <p:cNvSpPr/>
          <p:nvPr/>
        </p:nvSpPr>
        <p:spPr>
          <a:xfrm>
            <a:off x="5112119" y="1586409"/>
            <a:ext cx="306186" cy="151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4" name="圓角矩形 203"/>
          <p:cNvSpPr/>
          <p:nvPr/>
        </p:nvSpPr>
        <p:spPr>
          <a:xfrm>
            <a:off x="5573869" y="1572052"/>
            <a:ext cx="306186" cy="151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5" name="圓角矩形 214"/>
          <p:cNvSpPr/>
          <p:nvPr/>
        </p:nvSpPr>
        <p:spPr>
          <a:xfrm>
            <a:off x="6052787" y="1572052"/>
            <a:ext cx="306186" cy="151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6" name="圓角矩形 215"/>
          <p:cNvSpPr/>
          <p:nvPr/>
        </p:nvSpPr>
        <p:spPr>
          <a:xfrm>
            <a:off x="6538625" y="1551077"/>
            <a:ext cx="306186" cy="151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0" name="圓角矩形 229"/>
          <p:cNvSpPr/>
          <p:nvPr/>
        </p:nvSpPr>
        <p:spPr>
          <a:xfrm>
            <a:off x="2261157" y="3411282"/>
            <a:ext cx="1336488" cy="31267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500" dirty="0" smtClean="0">
                <a:solidFill>
                  <a:srgbClr val="FFFF00"/>
                </a:solidFill>
              </a:rPr>
              <a:t>指</a:t>
            </a:r>
            <a:endParaRPr lang="en-US" altLang="zh-TW" sz="5500" dirty="0" smtClean="0">
              <a:solidFill>
                <a:srgbClr val="FFFF00"/>
              </a:solidFill>
            </a:endParaRPr>
          </a:p>
          <a:p>
            <a:pPr algn="ctr"/>
            <a:r>
              <a:rPr lang="zh-TW" altLang="en-US" sz="5500" dirty="0" smtClean="0">
                <a:solidFill>
                  <a:srgbClr val="FFFF00"/>
                </a:solidFill>
              </a:rPr>
              <a:t>揮</a:t>
            </a:r>
            <a:endParaRPr lang="en-US" altLang="zh-TW" sz="5500" dirty="0" smtClean="0">
              <a:solidFill>
                <a:srgbClr val="FFFF00"/>
              </a:solidFill>
            </a:endParaRPr>
          </a:p>
          <a:p>
            <a:pPr algn="ctr"/>
            <a:r>
              <a:rPr lang="zh-TW" altLang="en-US" sz="5500" dirty="0" smtClean="0">
                <a:solidFill>
                  <a:srgbClr val="FFFF00"/>
                </a:solidFill>
              </a:rPr>
              <a:t>所</a:t>
            </a:r>
            <a:endParaRPr lang="zh-TW" altLang="en-US" sz="5500" dirty="0">
              <a:solidFill>
                <a:srgbClr val="FFFF00"/>
              </a:solidFill>
            </a:endParaRPr>
          </a:p>
        </p:txBody>
      </p:sp>
      <p:sp>
        <p:nvSpPr>
          <p:cNvPr id="217" name="圓角矩形 216"/>
          <p:cNvSpPr/>
          <p:nvPr/>
        </p:nvSpPr>
        <p:spPr>
          <a:xfrm>
            <a:off x="4214271" y="3483942"/>
            <a:ext cx="1336488" cy="31267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 smtClean="0">
                <a:solidFill>
                  <a:srgbClr val="FFFF00"/>
                </a:solidFill>
              </a:rPr>
              <a:t>秩</a:t>
            </a:r>
            <a:endParaRPr lang="en-US" altLang="zh-TW" sz="4000" dirty="0" smtClean="0">
              <a:solidFill>
                <a:srgbClr val="FFFF00"/>
              </a:solidFill>
            </a:endParaRPr>
          </a:p>
          <a:p>
            <a:pPr algn="ctr"/>
            <a:r>
              <a:rPr lang="zh-TW" altLang="en-US" sz="4000" dirty="0" smtClean="0">
                <a:solidFill>
                  <a:srgbClr val="FFFF00"/>
                </a:solidFill>
              </a:rPr>
              <a:t>序</a:t>
            </a:r>
            <a:endParaRPr lang="en-US" altLang="zh-TW" sz="4000" dirty="0" smtClean="0">
              <a:solidFill>
                <a:srgbClr val="FFFF00"/>
              </a:solidFill>
            </a:endParaRPr>
          </a:p>
          <a:p>
            <a:pPr algn="ctr"/>
            <a:r>
              <a:rPr lang="zh-TW" altLang="en-US" sz="4000" dirty="0" smtClean="0">
                <a:solidFill>
                  <a:srgbClr val="FFFF00"/>
                </a:solidFill>
              </a:rPr>
              <a:t>維</a:t>
            </a:r>
            <a:endParaRPr lang="en-US" altLang="zh-TW" sz="4000" dirty="0" smtClean="0">
              <a:solidFill>
                <a:srgbClr val="FFFF00"/>
              </a:solidFill>
            </a:endParaRPr>
          </a:p>
          <a:p>
            <a:pPr algn="ctr"/>
            <a:r>
              <a:rPr lang="zh-TW" altLang="en-US" sz="4000" dirty="0" smtClean="0">
                <a:solidFill>
                  <a:srgbClr val="FFFF00"/>
                </a:solidFill>
              </a:rPr>
              <a:t>護</a:t>
            </a:r>
            <a:endParaRPr lang="en-US" altLang="zh-TW" sz="4000" dirty="0" smtClean="0">
              <a:solidFill>
                <a:srgbClr val="FFFF00"/>
              </a:solidFill>
            </a:endParaRPr>
          </a:p>
          <a:p>
            <a:pPr algn="ctr"/>
            <a:r>
              <a:rPr lang="zh-TW" altLang="en-US" sz="4000" dirty="0" smtClean="0">
                <a:solidFill>
                  <a:srgbClr val="FFFF00"/>
                </a:solidFill>
              </a:rPr>
              <a:t>組</a:t>
            </a:r>
            <a:endParaRPr lang="en-US" altLang="zh-TW" sz="4000" dirty="0" smtClean="0">
              <a:solidFill>
                <a:srgbClr val="FFFF00"/>
              </a:solidFill>
            </a:endParaRPr>
          </a:p>
        </p:txBody>
      </p:sp>
      <p:sp>
        <p:nvSpPr>
          <p:cNvPr id="219" name="圓角矩形 218"/>
          <p:cNvSpPr/>
          <p:nvPr/>
        </p:nvSpPr>
        <p:spPr>
          <a:xfrm>
            <a:off x="6135295" y="3544642"/>
            <a:ext cx="1336488" cy="31267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 smtClean="0">
                <a:solidFill>
                  <a:srgbClr val="FFFF00"/>
                </a:solidFill>
              </a:rPr>
              <a:t>災</a:t>
            </a:r>
            <a:endParaRPr lang="en-US" altLang="zh-TW" sz="4000" dirty="0" smtClean="0">
              <a:solidFill>
                <a:srgbClr val="FFFF00"/>
              </a:solidFill>
            </a:endParaRPr>
          </a:p>
          <a:p>
            <a:pPr algn="ctr"/>
            <a:r>
              <a:rPr lang="zh-TW" altLang="en-US" sz="4000" dirty="0" smtClean="0">
                <a:solidFill>
                  <a:srgbClr val="FFFF00"/>
                </a:solidFill>
              </a:rPr>
              <a:t>害</a:t>
            </a:r>
            <a:endParaRPr lang="en-US" altLang="zh-TW" sz="4000" dirty="0" smtClean="0">
              <a:solidFill>
                <a:srgbClr val="FFFF00"/>
              </a:solidFill>
            </a:endParaRPr>
          </a:p>
          <a:p>
            <a:pPr algn="ctr"/>
            <a:r>
              <a:rPr lang="zh-TW" altLang="en-US" sz="4000" dirty="0" smtClean="0">
                <a:solidFill>
                  <a:srgbClr val="FFFF00"/>
                </a:solidFill>
              </a:rPr>
              <a:t>搶</a:t>
            </a:r>
            <a:endParaRPr lang="en-US" altLang="zh-TW" sz="4000" dirty="0" smtClean="0">
              <a:solidFill>
                <a:srgbClr val="FFFF00"/>
              </a:solidFill>
            </a:endParaRPr>
          </a:p>
          <a:p>
            <a:pPr algn="ctr"/>
            <a:r>
              <a:rPr lang="zh-TW" altLang="en-US" sz="4000" dirty="0" smtClean="0">
                <a:solidFill>
                  <a:srgbClr val="FFFF00"/>
                </a:solidFill>
              </a:rPr>
              <a:t>救</a:t>
            </a:r>
            <a:endParaRPr lang="en-US" altLang="zh-TW" sz="4000" dirty="0" smtClean="0">
              <a:solidFill>
                <a:srgbClr val="FFFF00"/>
              </a:solidFill>
            </a:endParaRPr>
          </a:p>
          <a:p>
            <a:pPr algn="ctr"/>
            <a:r>
              <a:rPr lang="zh-TW" altLang="en-US" sz="4000" dirty="0" smtClean="0">
                <a:solidFill>
                  <a:srgbClr val="FFFF00"/>
                </a:solidFill>
              </a:rPr>
              <a:t>組</a:t>
            </a:r>
            <a:endParaRPr lang="en-US" altLang="zh-TW" sz="4000" dirty="0" smtClean="0">
              <a:solidFill>
                <a:srgbClr val="FFFF00"/>
              </a:solidFill>
            </a:endParaRPr>
          </a:p>
        </p:txBody>
      </p:sp>
      <p:sp>
        <p:nvSpPr>
          <p:cNvPr id="220" name="圓角矩形 219"/>
          <p:cNvSpPr/>
          <p:nvPr/>
        </p:nvSpPr>
        <p:spPr>
          <a:xfrm>
            <a:off x="8096818" y="3472247"/>
            <a:ext cx="1336488" cy="31267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 smtClean="0">
                <a:solidFill>
                  <a:srgbClr val="FFFF00"/>
                </a:solidFill>
              </a:rPr>
              <a:t>傷</a:t>
            </a:r>
            <a:endParaRPr lang="en-US" altLang="zh-TW" sz="4000" dirty="0" smtClean="0">
              <a:solidFill>
                <a:srgbClr val="FFFF00"/>
              </a:solidFill>
            </a:endParaRPr>
          </a:p>
          <a:p>
            <a:pPr algn="ctr"/>
            <a:r>
              <a:rPr lang="zh-TW" altLang="en-US" sz="4000" dirty="0" smtClean="0">
                <a:solidFill>
                  <a:srgbClr val="FFFF00"/>
                </a:solidFill>
              </a:rPr>
              <a:t>患</a:t>
            </a:r>
            <a:endParaRPr lang="en-US" altLang="zh-TW" sz="4000" dirty="0" smtClean="0">
              <a:solidFill>
                <a:srgbClr val="FFFF00"/>
              </a:solidFill>
            </a:endParaRPr>
          </a:p>
          <a:p>
            <a:pPr algn="ctr"/>
            <a:r>
              <a:rPr lang="zh-TW" altLang="en-US" sz="4000" dirty="0" smtClean="0">
                <a:solidFill>
                  <a:srgbClr val="FFFF00"/>
                </a:solidFill>
              </a:rPr>
              <a:t>救</a:t>
            </a:r>
            <a:endParaRPr lang="en-US" altLang="zh-TW" sz="4000" dirty="0" smtClean="0">
              <a:solidFill>
                <a:srgbClr val="FFFF00"/>
              </a:solidFill>
            </a:endParaRPr>
          </a:p>
          <a:p>
            <a:pPr algn="ctr"/>
            <a:r>
              <a:rPr lang="zh-TW" altLang="en-US" sz="4000" dirty="0" smtClean="0">
                <a:solidFill>
                  <a:srgbClr val="FFFF00"/>
                </a:solidFill>
              </a:rPr>
              <a:t>護</a:t>
            </a:r>
            <a:endParaRPr lang="en-US" altLang="zh-TW" sz="4000" dirty="0" smtClean="0">
              <a:solidFill>
                <a:srgbClr val="FFFF00"/>
              </a:solidFill>
            </a:endParaRPr>
          </a:p>
          <a:p>
            <a:pPr algn="ctr"/>
            <a:r>
              <a:rPr lang="zh-TW" altLang="en-US" sz="4000" dirty="0" smtClean="0">
                <a:solidFill>
                  <a:srgbClr val="FFFF00"/>
                </a:solidFill>
              </a:rPr>
              <a:t>組</a:t>
            </a:r>
            <a:endParaRPr lang="en-US" altLang="zh-TW" sz="4000" dirty="0" smtClean="0">
              <a:solidFill>
                <a:srgbClr val="FFFF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5928" y="990664"/>
            <a:ext cx="1183428" cy="890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9395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" grpId="0" animBg="1"/>
      <p:bldP spid="217" grpId="0" animBg="1"/>
      <p:bldP spid="219" grpId="0" animBg="1"/>
      <p:bldP spid="2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8258476" y="2079057"/>
            <a:ext cx="3096912" cy="3781993"/>
          </a:xfrm>
        </p:spPr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882" y="567890"/>
            <a:ext cx="11601889" cy="5573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83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316418"/>
              </p:ext>
            </p:extLst>
          </p:nvPr>
        </p:nvGraphicFramePr>
        <p:xfrm>
          <a:off x="1341121" y="0"/>
          <a:ext cx="9546335" cy="68950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8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8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77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877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47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8127">
                <a:tc gridSpan="5"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</a:rPr>
                        <a:t>臺北市立大直高中</a:t>
                      </a:r>
                      <a:r>
                        <a:rPr lang="en-US" sz="1200" kern="100" dirty="0">
                          <a:effectLst/>
                        </a:rPr>
                        <a:t>106</a:t>
                      </a:r>
                      <a:r>
                        <a:rPr lang="zh-TW" sz="1200" kern="100" dirty="0">
                          <a:effectLst/>
                        </a:rPr>
                        <a:t>學年度「防災演習」指揮編組</a:t>
                      </a:r>
                      <a:r>
                        <a:rPr lang="zh-TW" sz="1100" kern="100" dirty="0">
                          <a:effectLst/>
                        </a:rPr>
                        <a:t>表</a:t>
                      </a:r>
                      <a:endParaRPr lang="zh-TW" sz="8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862"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effectLst/>
                        </a:rPr>
                        <a:t>區分</a:t>
                      </a:r>
                      <a:endParaRPr lang="zh-TW" sz="15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effectLst/>
                        </a:rPr>
                        <a:t>職　稱</a:t>
                      </a:r>
                      <a:endParaRPr lang="zh-TW" sz="15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effectLst/>
                        </a:rPr>
                        <a:t>姓名</a:t>
                      </a:r>
                      <a:endParaRPr lang="zh-TW" sz="15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kern="100">
                          <a:effectLst/>
                        </a:rPr>
                        <a:t>職　</a:t>
                      </a:r>
                      <a:r>
                        <a:rPr lang="en-US" sz="1500" kern="100">
                          <a:effectLst/>
                        </a:rPr>
                        <a:t>    </a:t>
                      </a:r>
                      <a:r>
                        <a:rPr lang="zh-TW" sz="1500" kern="100">
                          <a:effectLst/>
                        </a:rPr>
                        <a:t>　　　　　　　　責</a:t>
                      </a:r>
                      <a:endParaRPr lang="zh-TW" sz="15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zh-TW" sz="1500" kern="100">
                          <a:effectLst/>
                        </a:rPr>
                        <a:t>備考</a:t>
                      </a:r>
                      <a:endParaRPr lang="zh-TW" sz="15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976">
                <a:tc rowSpan="14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effectLst/>
                          <a:highlight>
                            <a:srgbClr val="FFFF00"/>
                          </a:highlight>
                        </a:rPr>
                        <a:t>指揮所</a:t>
                      </a:r>
                      <a:endParaRPr lang="zh-TW" sz="15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vert="eaVert" anchor="ctr"/>
                </a:tc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effectLst/>
                        </a:rPr>
                        <a:t>指揮官</a:t>
                      </a:r>
                      <a:endParaRPr lang="zh-TW" sz="15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effectLst/>
                        </a:rPr>
                        <a:t>李世文</a:t>
                      </a:r>
                      <a:endParaRPr lang="zh-TW" sz="15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effectLst/>
                        </a:rPr>
                        <a:t>指揮</a:t>
                      </a:r>
                      <a:r>
                        <a:rPr lang="zh-TW" sz="1500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救災全般</a:t>
                      </a:r>
                      <a:r>
                        <a:rPr lang="zh-TW" sz="1500" kern="100" dirty="0">
                          <a:effectLst/>
                        </a:rPr>
                        <a:t>事宜。</a:t>
                      </a:r>
                      <a:endParaRPr lang="zh-TW" sz="15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kern="100">
                          <a:effectLst/>
                        </a:rPr>
                        <a:t> </a:t>
                      </a:r>
                      <a:endParaRPr lang="zh-TW" sz="15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592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effectLst/>
                        </a:rPr>
                        <a:t>副指揮官兼執行官</a:t>
                      </a:r>
                      <a:endParaRPr lang="zh-TW" sz="15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effectLst/>
                          <a:highlight>
                            <a:srgbClr val="FFFF00"/>
                          </a:highlight>
                        </a:rPr>
                        <a:t>楊雯仙</a:t>
                      </a:r>
                      <a:endParaRPr lang="zh-TW" sz="15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effectLst/>
                        </a:rPr>
                        <a:t>襄助指揮官，並負責有關災害搶救與復原之處理事宜，以及年度成果資料彙整陳報。</a:t>
                      </a:r>
                      <a:endParaRPr lang="zh-TW" sz="15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effectLst/>
                          <a:highlight>
                            <a:srgbClr val="FFFF00"/>
                          </a:highlight>
                        </a:rPr>
                        <a:t>含評分</a:t>
                      </a:r>
                      <a:endParaRPr lang="zh-TW" sz="15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95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zh-TW" sz="1500" kern="100">
                          <a:effectLst/>
                        </a:rPr>
                        <a:t>副指揮官</a:t>
                      </a:r>
                      <a:endParaRPr lang="zh-TW" sz="15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effectLst/>
                          <a:highlight>
                            <a:srgbClr val="FFFF00"/>
                          </a:highlight>
                        </a:rPr>
                        <a:t>楊全琮</a:t>
                      </a:r>
                      <a:endParaRPr lang="zh-TW" sz="15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effectLst/>
                        </a:rPr>
                        <a:t>襄助指揮官，並指導各科主任引導老師協助救災事宜。</a:t>
                      </a:r>
                      <a:endParaRPr lang="zh-TW" sz="15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effectLst/>
                          <a:highlight>
                            <a:srgbClr val="FFFF00"/>
                          </a:highlight>
                        </a:rPr>
                        <a:t>含評分</a:t>
                      </a:r>
                      <a:endParaRPr lang="zh-TW" sz="15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395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effectLst/>
                          <a:highlight>
                            <a:srgbClr val="FFFF00"/>
                          </a:highlight>
                        </a:rPr>
                        <a:t>郭建誠</a:t>
                      </a:r>
                      <a:endParaRPr lang="zh-TW" sz="15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effectLst/>
                        </a:rPr>
                        <a:t>襄助指揮官，並指揮導師引導學生協助救災事宜。</a:t>
                      </a:r>
                      <a:endParaRPr lang="zh-TW" sz="15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effectLst/>
                          <a:highlight>
                            <a:srgbClr val="FFFF00"/>
                          </a:highlight>
                        </a:rPr>
                        <a:t>含評分</a:t>
                      </a:r>
                      <a:endParaRPr lang="zh-TW" sz="15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395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en-US" sz="1500" kern="100" dirty="0">
                          <a:effectLst/>
                        </a:rPr>
                        <a:t> </a:t>
                      </a:r>
                      <a:endParaRPr lang="zh-TW" sz="1500" kern="100" dirty="0">
                        <a:effectLst/>
                      </a:endParaRPr>
                    </a:p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solidFill>
                            <a:schemeClr val="tx1"/>
                          </a:solidFill>
                          <a:effectLst/>
                        </a:rPr>
                        <a:t>主任</a:t>
                      </a:r>
                    </a:p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solidFill>
                            <a:schemeClr val="tx1"/>
                          </a:solidFill>
                          <a:effectLst/>
                        </a:rPr>
                        <a:t>督導官</a:t>
                      </a:r>
                      <a:endParaRPr lang="zh-TW" sz="15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effectLst/>
                        </a:rPr>
                        <a:t>郭建誠</a:t>
                      </a:r>
                      <a:endParaRPr lang="zh-TW" sz="15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effectLst/>
                        </a:rPr>
                        <a:t>指揮各單位職工協助救災事宜。</a:t>
                      </a:r>
                      <a:endParaRPr lang="zh-TW" sz="15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effectLst/>
                        </a:rPr>
                        <a:t>含評分</a:t>
                      </a:r>
                      <a:endParaRPr lang="zh-TW" sz="15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395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effectLst/>
                        </a:rPr>
                        <a:t>楊全琮</a:t>
                      </a:r>
                      <a:endParaRPr lang="zh-TW" sz="15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effectLst/>
                        </a:rPr>
                        <a:t>指揮各單位職工協助救災事宜。</a:t>
                      </a:r>
                      <a:endParaRPr lang="zh-TW" sz="15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effectLst/>
                        </a:rPr>
                        <a:t>含評分</a:t>
                      </a:r>
                      <a:endParaRPr lang="zh-TW" sz="15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395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effectLst/>
                          <a:highlight>
                            <a:srgbClr val="FFFF00"/>
                          </a:highlight>
                        </a:rPr>
                        <a:t>吳姿瑩</a:t>
                      </a:r>
                      <a:endParaRPr lang="zh-TW" sz="15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effectLst/>
                        </a:rPr>
                        <a:t>編組輔導老師針對傷患人員、班級之心理輔導與班級輔導。</a:t>
                      </a:r>
                      <a:endParaRPr lang="zh-TW" sz="15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effectLst/>
                          <a:highlight>
                            <a:srgbClr val="FFFF00"/>
                          </a:highlight>
                        </a:rPr>
                        <a:t>含評分</a:t>
                      </a:r>
                      <a:endParaRPr lang="zh-TW" sz="15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395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effectLst/>
                          <a:highlight>
                            <a:srgbClr val="FFFF00"/>
                          </a:highlight>
                        </a:rPr>
                        <a:t>魏仲良</a:t>
                      </a:r>
                      <a:endParaRPr lang="zh-TW" sz="15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effectLst/>
                        </a:rPr>
                        <a:t>指揮各單位職工協助救災事宜。</a:t>
                      </a:r>
                      <a:endParaRPr lang="zh-TW" sz="15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effectLst/>
                          <a:highlight>
                            <a:srgbClr val="FFFF00"/>
                          </a:highlight>
                        </a:rPr>
                        <a:t>含評分</a:t>
                      </a:r>
                      <a:endParaRPr lang="zh-TW" sz="15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395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effectLst/>
                          <a:highlight>
                            <a:srgbClr val="FFFF00"/>
                          </a:highlight>
                        </a:rPr>
                        <a:t>劉亦陞</a:t>
                      </a:r>
                      <a:endParaRPr lang="zh-TW" sz="15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effectLst/>
                        </a:rPr>
                        <a:t>指揮各單位職工協助救災事宜。</a:t>
                      </a:r>
                      <a:endParaRPr lang="zh-TW" sz="15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effectLst/>
                          <a:highlight>
                            <a:srgbClr val="FFFF00"/>
                          </a:highlight>
                        </a:rPr>
                        <a:t>含評分</a:t>
                      </a:r>
                      <a:endParaRPr lang="zh-TW" sz="15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101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kern="100" dirty="0" smtClean="0">
                          <a:effectLst/>
                          <a:highlight>
                            <a:srgbClr val="FFFF00"/>
                          </a:highlight>
                        </a:rPr>
                        <a:t>周雅蘋</a:t>
                      </a:r>
                      <a:endParaRPr lang="zh-TW" sz="15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effectLst/>
                        </a:rPr>
                        <a:t>救災經費之支援及核銷作業。</a:t>
                      </a:r>
                      <a:endParaRPr lang="zh-TW" sz="15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TW" sz="15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4592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effectLst/>
                          <a:highlight>
                            <a:srgbClr val="FFFF00"/>
                          </a:highlight>
                        </a:rPr>
                        <a:t>陳名杰</a:t>
                      </a:r>
                      <a:endParaRPr lang="zh-TW" sz="15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500" kern="100">
                          <a:effectLst/>
                        </a:rPr>
                        <a:t>策定及開設「指揮所」，負責教官任務之分配、學生之集合位置。</a:t>
                      </a:r>
                      <a:endParaRPr lang="zh-TW" sz="15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effectLst/>
                          <a:highlight>
                            <a:srgbClr val="FFFF00"/>
                          </a:highlight>
                        </a:rPr>
                        <a:t>含評分</a:t>
                      </a:r>
                      <a:endParaRPr lang="zh-TW" sz="15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395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effectLst/>
                        </a:rPr>
                        <a:t>管制督導官</a:t>
                      </a:r>
                      <a:endParaRPr lang="zh-TW" sz="15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effectLst/>
                          <a:highlight>
                            <a:srgbClr val="FFFF00"/>
                          </a:highlight>
                        </a:rPr>
                        <a:t>汪德方</a:t>
                      </a:r>
                      <a:endParaRPr lang="zh-TW" sz="15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500" kern="100">
                          <a:effectLst/>
                        </a:rPr>
                        <a:t>負責「指揮所」指揮命令之傳達、協調。</a:t>
                      </a:r>
                      <a:endParaRPr lang="zh-TW" sz="15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kern="100" dirty="0">
                          <a:effectLst/>
                        </a:rPr>
                        <a:t>  </a:t>
                      </a:r>
                      <a:r>
                        <a:rPr lang="en-US" sz="1500" kern="100" dirty="0" smtClean="0">
                          <a:effectLst/>
                        </a:rPr>
                        <a:t>   </a:t>
                      </a:r>
                      <a:r>
                        <a:rPr lang="zh-TW" sz="1500" kern="100" dirty="0" smtClean="0">
                          <a:effectLst/>
                          <a:highlight>
                            <a:srgbClr val="FFFF00"/>
                          </a:highlight>
                        </a:rPr>
                        <a:t>含</a:t>
                      </a:r>
                      <a:r>
                        <a:rPr lang="zh-TW" sz="1500" kern="100" dirty="0">
                          <a:effectLst/>
                          <a:highlight>
                            <a:srgbClr val="FFFF00"/>
                          </a:highlight>
                        </a:rPr>
                        <a:t>評分</a:t>
                      </a:r>
                      <a:endParaRPr lang="zh-TW" sz="15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395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zh-TW" sz="1500" kern="100">
                          <a:effectLst/>
                        </a:rPr>
                        <a:t>通信督導官</a:t>
                      </a:r>
                      <a:endParaRPr lang="zh-TW" sz="15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effectLst/>
                          <a:highlight>
                            <a:srgbClr val="FFFF00"/>
                          </a:highlight>
                        </a:rPr>
                        <a:t>鍾銘益</a:t>
                      </a:r>
                      <a:endParaRPr lang="zh-TW" sz="15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500" kern="100">
                          <a:effectLst/>
                        </a:rPr>
                        <a:t>負責災情通報、支援請求及社區訊息傳遞。</a:t>
                      </a:r>
                      <a:endParaRPr lang="zh-TW" sz="15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effectLst/>
                          <a:highlight>
                            <a:srgbClr val="FFFF00"/>
                          </a:highlight>
                        </a:rPr>
                        <a:t>含評分</a:t>
                      </a:r>
                      <a:endParaRPr lang="zh-TW" sz="15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72790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zh-TW" sz="1500" kern="100">
                          <a:effectLst/>
                        </a:rPr>
                        <a:t>紀錄員</a:t>
                      </a:r>
                      <a:endParaRPr lang="zh-TW" sz="15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kern="100" dirty="0">
                          <a:effectLst/>
                        </a:rPr>
                        <a:t>劉冠瑩</a:t>
                      </a:r>
                      <a:endParaRPr lang="zh-TW" sz="15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500" kern="100">
                          <a:effectLst/>
                        </a:rPr>
                        <a:t>負責「指揮所」之資料彙整及救災過程之記錄</a:t>
                      </a:r>
                      <a:r>
                        <a:rPr lang="en-US" sz="1500" kern="100">
                          <a:effectLst/>
                        </a:rPr>
                        <a:t>(</a:t>
                      </a:r>
                      <a:r>
                        <a:rPr lang="zh-TW" sz="1500" kern="100">
                          <a:effectLst/>
                        </a:rPr>
                        <a:t>拍照</a:t>
                      </a:r>
                      <a:r>
                        <a:rPr lang="en-US" sz="1500" kern="100">
                          <a:effectLst/>
                        </a:rPr>
                        <a:t>)</a:t>
                      </a:r>
                      <a:r>
                        <a:rPr lang="zh-TW" sz="1500" kern="100">
                          <a:effectLst/>
                        </a:rPr>
                        <a:t>，並蒐集各組狀況，立即向「指揮所」回報。</a:t>
                      </a:r>
                      <a:endParaRPr lang="zh-TW" sz="15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kern="100" dirty="0">
                          <a:effectLst/>
                        </a:rPr>
                        <a:t> </a:t>
                      </a:r>
                      <a:endParaRPr lang="zh-TW" sz="15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0605" marR="10605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3" name="矩形 2"/>
          <p:cNvSpPr/>
          <p:nvPr/>
        </p:nvSpPr>
        <p:spPr>
          <a:xfrm rot="19940709">
            <a:off x="71204" y="2248007"/>
            <a:ext cx="50513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0921</a:t>
            </a:r>
            <a:r>
              <a:rPr lang="zh-TW" alt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分狀況發布</a:t>
            </a:r>
            <a:endParaRPr lang="zh-TW" alt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42098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43925"/>
              </p:ext>
            </p:extLst>
          </p:nvPr>
        </p:nvGraphicFramePr>
        <p:xfrm>
          <a:off x="1072896" y="170688"/>
          <a:ext cx="9278113" cy="63642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34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9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256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72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85909">
                <a:tc rowSpan="7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秩序維護</a:t>
                      </a:r>
                      <a:r>
                        <a:rPr lang="zh-TW" sz="1200" kern="100" dirty="0">
                          <a:effectLst/>
                        </a:rPr>
                        <a:t>中心</a:t>
                      </a:r>
                      <a:endParaRPr lang="zh-TW" sz="11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3826" marR="13826" marT="0" marB="0" vert="eaVert" anchor="ctr"/>
                </a:tc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組長</a:t>
                      </a:r>
                      <a:endParaRPr lang="zh-TW" sz="14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3826" marR="1382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王雅菁</a:t>
                      </a:r>
                      <a:endParaRPr lang="zh-TW" sz="14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3826" marR="1382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一、負責開設「秩序維護中心」。</a:t>
                      </a:r>
                    </a:p>
                    <a:p>
                      <a:pPr marL="355600" indent="-355600" algn="just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二、負責全校學生秩序之維持及校園安寧，學生自治服務隊人力之適當支援。</a:t>
                      </a:r>
                    </a:p>
                    <a:p>
                      <a:pPr marL="355600" indent="-355600" algn="just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三、集合當天值勤之服務隊同學，協助「指揮所」有關人員調度與支援。</a:t>
                      </a:r>
                      <a:endParaRPr lang="zh-TW" sz="14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3826" marR="1382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zh-TW" sz="14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3826" marR="13826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75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組員</a:t>
                      </a:r>
                      <a:endParaRPr lang="zh-TW" sz="14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3826" marR="1382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張建剛</a:t>
                      </a:r>
                      <a:endParaRPr lang="zh-TW" sz="14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3826" marR="1382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督導「第三棟」高一演習秩序與疏散位置之指引。</a:t>
                      </a:r>
                      <a:endParaRPr lang="zh-TW" sz="14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3826" marR="1382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zh-TW" sz="14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3826" marR="13826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863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組員</a:t>
                      </a:r>
                      <a:endParaRPr lang="zh-TW" sz="14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3826" marR="1382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林伯謙</a:t>
                      </a:r>
                      <a:endParaRPr lang="zh-TW" sz="14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3826" marR="1382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督導「第二棟」國八、國九演習秩序與操場疏散位置之指引。</a:t>
                      </a:r>
                      <a:endParaRPr lang="zh-TW" sz="14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3826" marR="1382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zh-TW" sz="14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3826" marR="13826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151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</a:rPr>
                        <a:t>組員</a:t>
                      </a:r>
                      <a:endParaRPr lang="zh-TW" sz="14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3826" marR="1382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</a:rPr>
                        <a:t>黃詩茹</a:t>
                      </a:r>
                      <a:endParaRPr lang="zh-TW" sz="14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3826" marR="1382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督導「第二棟」高三演習秩序與操場疏散位置之指引。</a:t>
                      </a:r>
                      <a:endParaRPr lang="zh-TW" sz="14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3826" marR="1382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(</a:t>
                      </a:r>
                      <a:r>
                        <a:rPr lang="zh-TW" sz="14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演習前</a:t>
                      </a:r>
                      <a:r>
                        <a:rPr lang="zh-TW" sz="1400" kern="100" dirty="0">
                          <a:effectLst/>
                        </a:rPr>
                        <a:t>協助通信設備架設</a:t>
                      </a:r>
                      <a:r>
                        <a:rPr lang="en-US" sz="1400" kern="100" dirty="0">
                          <a:effectLst/>
                        </a:rPr>
                        <a:t>)</a:t>
                      </a:r>
                      <a:endParaRPr lang="zh-TW" sz="14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3826" marR="13826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151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</a:rPr>
                        <a:t>組員</a:t>
                      </a:r>
                      <a:endParaRPr lang="zh-TW" sz="14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3826" marR="1382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劉芸函</a:t>
                      </a:r>
                      <a:endParaRPr lang="zh-TW" sz="14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3826" marR="1382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</a:rPr>
                        <a:t>督導國七及「校門口」至「第一棟」間演習秩序與操場疏散位置之指引。</a:t>
                      </a:r>
                      <a:endParaRPr lang="zh-TW" sz="14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3826" marR="1382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(</a:t>
                      </a:r>
                      <a:r>
                        <a:rPr lang="zh-TW" sz="1400" b="1" kern="1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演習前</a:t>
                      </a:r>
                      <a:r>
                        <a:rPr lang="zh-TW" sz="1400" kern="100" dirty="0">
                          <a:effectLst/>
                        </a:rPr>
                        <a:t>協助通信設備架設</a:t>
                      </a:r>
                      <a:r>
                        <a:rPr lang="en-US" sz="1400" kern="100" dirty="0">
                          <a:effectLst/>
                        </a:rPr>
                        <a:t>)</a:t>
                      </a:r>
                      <a:endParaRPr lang="zh-TW" sz="14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3826" marR="13826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575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</a:rPr>
                        <a:t>組員</a:t>
                      </a:r>
                      <a:endParaRPr lang="zh-TW" sz="14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3826" marR="1382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許亨瑞</a:t>
                      </a:r>
                      <a:endParaRPr lang="zh-TW" sz="14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3826" marR="1382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</a:rPr>
                        <a:t>督導「第二棟」高二演習秩序與操場疏散位置之指引。</a:t>
                      </a:r>
                      <a:endParaRPr lang="zh-TW" sz="14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3826" marR="1382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3826" marR="13826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513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</a:rPr>
                        <a:t>組員</a:t>
                      </a:r>
                      <a:endParaRPr lang="zh-TW" sz="14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3826" marR="1382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李恩惠</a:t>
                      </a:r>
                      <a:endParaRPr lang="zh-TW" sz="14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3826" marR="1382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</a:rPr>
                        <a:t>協助「指揮所」、「秩序維護中心」作業及相關事宜。</a:t>
                      </a:r>
                      <a:endParaRPr lang="zh-TW" sz="14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3826" marR="1382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3826" marR="13826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 rot="20457366">
            <a:off x="261804" y="1967590"/>
            <a:ext cx="67633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秩序維護組回報人數</a:t>
            </a:r>
            <a:endParaRPr lang="zh-TW" alt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70660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717428"/>
              </p:ext>
            </p:extLst>
          </p:nvPr>
        </p:nvGraphicFramePr>
        <p:xfrm>
          <a:off x="694944" y="719329"/>
          <a:ext cx="10021824" cy="55222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76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7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00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697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66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77785">
                <a:tc rowSpan="4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highlight>
                            <a:srgbClr val="FFFF00"/>
                          </a:highlight>
                        </a:rPr>
                        <a:t>災害搶救</a:t>
                      </a:r>
                      <a:r>
                        <a:rPr lang="zh-TW" sz="1600" kern="100" dirty="0">
                          <a:effectLst/>
                        </a:rPr>
                        <a:t>中心</a:t>
                      </a:r>
                      <a:endParaRPr lang="zh-TW" sz="14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267" marR="17267" marT="0" marB="0" vert="eaVert" anchor="ctr"/>
                </a:tc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</a:rPr>
                        <a:t>組長</a:t>
                      </a:r>
                      <a:endParaRPr lang="zh-TW" sz="14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267" marR="1726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曾春梅</a:t>
                      </a:r>
                      <a:endParaRPr lang="zh-TW" sz="14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267" marR="1726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</a:rPr>
                        <a:t>一、負責開設「災害搶救中心」。</a:t>
                      </a:r>
                    </a:p>
                    <a:p>
                      <a:pPr marL="355600" indent="-355600" algn="just"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</a:rPr>
                        <a:t>二、負責集合指揮行政人員、工友及演習後各班「災害搶救組」學生，實施災害搶救與復原之處理。</a:t>
                      </a:r>
                      <a:endParaRPr lang="zh-TW" sz="14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267" marR="1726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zh-TW" sz="14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267" marR="17267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592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</a:rPr>
                        <a:t>組員</a:t>
                      </a:r>
                      <a:endParaRPr lang="zh-TW" sz="14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267" marR="1726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王秀勻</a:t>
                      </a:r>
                      <a:endParaRPr lang="zh-TW" sz="14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267" marR="1726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負責各教學設備安全維護之處理。</a:t>
                      </a:r>
                      <a:endParaRPr lang="zh-TW" sz="14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267" marR="1726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zh-TW" sz="14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267" marR="17267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592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</a:rPr>
                        <a:t>組</a:t>
                      </a:r>
                      <a:r>
                        <a:rPr lang="en-US" sz="1400" kern="100">
                          <a:effectLst/>
                        </a:rPr>
                        <a:t>  </a:t>
                      </a:r>
                      <a:r>
                        <a:rPr lang="zh-TW" sz="1400" kern="100">
                          <a:effectLst/>
                        </a:rPr>
                        <a:t>員</a:t>
                      </a:r>
                      <a:endParaRPr lang="zh-TW" sz="14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267" marR="1726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黃淑惠</a:t>
                      </a:r>
                      <a:endParaRPr lang="zh-TW" sz="14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267" marR="1726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</a:rPr>
                        <a:t>負責各電腦設備安全維護之處理。</a:t>
                      </a:r>
                      <a:endParaRPr lang="zh-TW" sz="14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267" marR="1726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zh-TW" sz="14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267" marR="17267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889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</a:rPr>
                        <a:t>組員</a:t>
                      </a:r>
                      <a:endParaRPr lang="zh-TW" sz="14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267" marR="1726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行政人員及 工 友</a:t>
                      </a:r>
                      <a:endParaRPr lang="zh-TW" sz="14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267" marR="1726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負責各自辦公室，並協助全校有關單位之救災及復原事宜。</a:t>
                      </a:r>
                      <a:endParaRPr lang="zh-TW" sz="14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267" marR="1726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zh-TW" sz="14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267" marR="17267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8892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highlight>
                            <a:srgbClr val="FFFF00"/>
                          </a:highlight>
                        </a:rPr>
                        <a:t>傷患救護</a:t>
                      </a:r>
                      <a:r>
                        <a:rPr lang="zh-TW" sz="1600" kern="100">
                          <a:effectLst/>
                        </a:rPr>
                        <a:t>中心</a:t>
                      </a:r>
                      <a:endParaRPr lang="zh-TW" sz="14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267" marR="17267" marT="0" marB="0" vert="eaVert" anchor="ctr"/>
                </a:tc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</a:rPr>
                        <a:t>組長</a:t>
                      </a:r>
                      <a:endParaRPr lang="zh-TW" sz="14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267" marR="1726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黃佳麗</a:t>
                      </a:r>
                      <a:endParaRPr lang="zh-TW" sz="14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267" marR="1726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負責開設「傷患救護中心」，</a:t>
                      </a:r>
                      <a:r>
                        <a:rPr lang="zh-TW" sz="1400" kern="100" dirty="0" smtClean="0">
                          <a:effectLst/>
                        </a:rPr>
                        <a:t>指揮健康</a:t>
                      </a:r>
                      <a:r>
                        <a:rPr lang="zh-TW" sz="1400" kern="100" dirty="0">
                          <a:effectLst/>
                        </a:rPr>
                        <a:t>中心、護理老師之人力調度。</a:t>
                      </a:r>
                      <a:r>
                        <a:rPr lang="en-US" sz="1400" kern="100" dirty="0">
                          <a:effectLst/>
                        </a:rPr>
                        <a:t>    </a:t>
                      </a:r>
                      <a:endParaRPr lang="zh-TW" sz="14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267" marR="1726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zh-TW" sz="14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267" marR="17267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889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</a:rPr>
                        <a:t>副組長</a:t>
                      </a:r>
                      <a:endParaRPr lang="zh-TW" sz="14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267" marR="1726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劉晏蓉</a:t>
                      </a:r>
                      <a:endParaRPr lang="zh-TW" sz="14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267" marR="1726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</a:rPr>
                        <a:t>傷患急救負責人，負責傷患之急救、包紮、安置之實際作業。</a:t>
                      </a:r>
                      <a:endParaRPr lang="zh-TW" sz="14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267" marR="1726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zh-TW" sz="14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267" marR="17267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592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</a:rPr>
                        <a:t>組員</a:t>
                      </a:r>
                      <a:endParaRPr lang="zh-TW" sz="14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267" marR="1726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effectLst/>
                        </a:rPr>
                        <a:t>林沛君</a:t>
                      </a:r>
                      <a:endParaRPr lang="zh-TW" sz="14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267" marR="17267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400" kern="100">
                          <a:effectLst/>
                        </a:rPr>
                        <a:t>集合各班編組的「傷患救護組組長」，支援傷患作業。</a:t>
                      </a:r>
                      <a:endParaRPr lang="zh-TW" sz="14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267" marR="1726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17267" marR="17267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矩形 2"/>
          <p:cNvSpPr/>
          <p:nvPr/>
        </p:nvSpPr>
        <p:spPr>
          <a:xfrm rot="20311586">
            <a:off x="1814182" y="1455527"/>
            <a:ext cx="717375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TW" alt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演習解散後回報</a:t>
            </a:r>
            <a:endParaRPr lang="en-US" altLang="zh-TW" sz="54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zh-TW" alt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各班災損狀況至事務組</a:t>
            </a:r>
            <a:endParaRPr lang="zh-TW" alt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86871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69226" y="182880"/>
            <a:ext cx="8864867" cy="530225"/>
          </a:xfrm>
        </p:spPr>
        <p:txBody>
          <a:bodyPr>
            <a:noAutofit/>
          </a:bodyPr>
          <a:lstStyle/>
          <a:p>
            <a:pPr algn="ctr"/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9/21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防災演練疏散作業任務分配名冊說明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91020" y="790554"/>
            <a:ext cx="10815764" cy="5927238"/>
          </a:xfrm>
        </p:spPr>
        <p:txBody>
          <a:bodyPr>
            <a:noAutofit/>
          </a:bodyPr>
          <a:lstStyle/>
          <a:p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活動總指揮：李世文校長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活動總幹事：郭建誠主任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楊全琮主任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楊雯仙主任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吳姿瑩主任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陳名杰主教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</a:t>
            </a:r>
          </a:p>
          <a:p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廣播集合人員：王雅菁教官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協助各樓層管制疏散人員：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）國中部樓層管制及籃球場管制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含人數回報提醒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：林伯謙組長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鍾銘益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組  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長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2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王玉婷副</a:t>
            </a:r>
            <a:r>
              <a:rPr lang="zh-TW" altLang="en-US" sz="2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組長</a:t>
            </a:r>
            <a:r>
              <a:rPr lang="en-US" altLang="zh-TW" sz="2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含避難評分</a:t>
            </a:r>
            <a:r>
              <a:rPr lang="en-US" altLang="zh-TW" sz="2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en-US" altLang="zh-TW" sz="24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）高中部樓層管制及操場管制： 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陳名杰主任教官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sz="2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一棟一樓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疏散及司令臺前協助集合）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張建剛教官（三棟高一所在樓層及高一籃球場集合人數回報提醒）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許亨瑞副組長（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棟三樓高三班級疏散及排球場人數回報提醒）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zh-TW" altLang="en-US" sz="2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黃詩茹老師</a:t>
            </a:r>
            <a:r>
              <a:rPr lang="en-US" altLang="zh-TW" sz="2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zh-TW" altLang="en-US" sz="2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棟二樓高二班級</a:t>
            </a:r>
            <a:r>
              <a:rPr lang="zh-TW" altLang="en-US" sz="2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疏散</a:t>
            </a:r>
            <a:r>
              <a:rPr lang="en-US" altLang="zh-TW" sz="2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含避難評分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en-US" altLang="zh-TW" sz="24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2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攝影</a:t>
            </a:r>
            <a:r>
              <a:rPr lang="zh-TW" altLang="en-US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及拍照：汪德方組長及劉冠瑩</a:t>
            </a:r>
            <a:r>
              <a:rPr lang="zh-TW" altLang="en-US" sz="2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小姐</a:t>
            </a:r>
            <a:r>
              <a:rPr lang="zh-TW" altLang="en-US" sz="2400" dirty="0" smtClean="0"/>
              <a:t> </a:t>
            </a:r>
            <a:endParaRPr lang="en-US" altLang="zh-TW" sz="2400" dirty="0" smtClean="0"/>
          </a:p>
          <a:p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6.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操場司令臺廣播器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前置作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業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：黃詩茹副組長及劉芸函老師</a:t>
            </a:r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9177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10140" y="513071"/>
            <a:ext cx="1168186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zh-TW" altLang="zh-TW" sz="3200" b="1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臺北市立大直高級中學</a:t>
            </a:r>
            <a:r>
              <a:rPr lang="en-US" altLang="zh-TW" sz="3200" b="1" kern="100" dirty="0" smtClean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106</a:t>
            </a:r>
            <a:r>
              <a:rPr lang="zh-TW" altLang="zh-TW" sz="3200" b="1" kern="100" dirty="0" smtClean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學年</a:t>
            </a:r>
            <a:r>
              <a:rPr lang="zh-TW" altLang="zh-TW" sz="3200" b="1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度</a:t>
            </a:r>
            <a:r>
              <a:rPr lang="zh-TW" altLang="zh-TW" sz="3200" b="1" kern="100" dirty="0" smtClean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第</a:t>
            </a:r>
            <a:r>
              <a:rPr lang="en-US" altLang="zh-TW" sz="3200" b="1" kern="100" dirty="0" smtClean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zh-TW" sz="3200" b="1" kern="100" dirty="0" smtClean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學期防災</a:t>
            </a:r>
            <a:r>
              <a:rPr lang="zh-TW" altLang="zh-TW" sz="3200" b="1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疏散</a:t>
            </a:r>
            <a:r>
              <a:rPr lang="zh-TW" altLang="zh-TW" sz="3200" b="1" kern="100" dirty="0" smtClean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演練</a:t>
            </a:r>
            <a:r>
              <a:rPr lang="zh-TW" altLang="en-US" sz="3200" b="1" kern="100" dirty="0" smtClean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作業</a:t>
            </a:r>
            <a:endParaRPr lang="en-US" altLang="zh-TW" sz="3200" kern="1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Aft>
                <a:spcPts val="0"/>
              </a:spcAft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zh-TW" altLang="zh-TW" sz="2800" kern="100" dirty="0" smtClean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zh-TW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學校</a:t>
            </a:r>
            <a:r>
              <a:rPr lang="zh-TW" altLang="zh-TW" sz="2800" dirty="0">
                <a:ea typeface="標楷體" panose="03000509000000000000" pitchFamily="65" charset="-120"/>
                <a:cs typeface="Times New Roman" panose="02020603050405020304" pitchFamily="18" charset="0"/>
              </a:rPr>
              <a:t>各單位需完成事項說明如次</a:t>
            </a:r>
            <a:r>
              <a:rPr lang="zh-TW" altLang="zh-TW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endParaRPr lang="en-US" altLang="zh-TW" sz="2800" dirty="0" smtClean="0"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zh-TW" altLang="zh-TW" sz="2800" dirty="0">
                <a:ea typeface="標楷體" panose="03000509000000000000" pitchFamily="65" charset="-120"/>
                <a:cs typeface="Times New Roman" panose="02020603050405020304" pitchFamily="18" charset="0"/>
              </a:rPr>
              <a:t>（一）總務處：成立｢校園災害防救計畫研擬推動小組｣及｢校園災害</a:t>
            </a:r>
            <a:r>
              <a:rPr lang="zh-TW" altLang="zh-TW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防救</a:t>
            </a:r>
            <a:endParaRPr lang="en-US" altLang="zh-TW" sz="2800" dirty="0" smtClean="0"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zh-TW" altLang="en-US" sz="2800" dirty="0"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                              </a:t>
            </a:r>
            <a:r>
              <a:rPr lang="zh-TW" altLang="zh-TW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應變</a:t>
            </a:r>
            <a:r>
              <a:rPr lang="zh-TW" altLang="zh-TW" sz="2800" dirty="0">
                <a:ea typeface="標楷體" panose="03000509000000000000" pitchFamily="65" charset="-120"/>
                <a:cs typeface="Times New Roman" panose="02020603050405020304" pitchFamily="18" charset="0"/>
              </a:rPr>
              <a:t>組織</a:t>
            </a:r>
            <a:r>
              <a:rPr lang="zh-TW" altLang="zh-TW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｣</a:t>
            </a:r>
            <a:r>
              <a:rPr lang="zh-TW" altLang="zh-TW" sz="2800" dirty="0" smtClean="0">
                <a:cs typeface="Times New Roman" panose="02020603050405020304" pitchFamily="18" charset="0"/>
              </a:rPr>
              <a:t>。</a:t>
            </a:r>
            <a:endParaRPr lang="en-US" altLang="zh-TW" sz="2800" dirty="0" smtClean="0"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zh-TW" altLang="zh-TW" sz="2800" dirty="0">
                <a:ea typeface="標楷體" panose="03000509000000000000" pitchFamily="65" charset="-120"/>
                <a:cs typeface="Times New Roman" panose="02020603050405020304" pitchFamily="18" charset="0"/>
              </a:rPr>
              <a:t>（二）學務處、教官室</a:t>
            </a:r>
            <a:r>
              <a:rPr lang="zh-TW" altLang="zh-TW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zh-TW" altLang="en-US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利用朝會時間分別說明</a:t>
            </a:r>
            <a:r>
              <a:rPr lang="zh-TW" altLang="zh-TW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全</a:t>
            </a:r>
            <a:r>
              <a:rPr lang="zh-TW" altLang="zh-TW" sz="2800" dirty="0">
                <a:ea typeface="標楷體" panose="03000509000000000000" pitchFamily="65" charset="-120"/>
                <a:cs typeface="Times New Roman" panose="02020603050405020304" pitchFamily="18" charset="0"/>
              </a:rPr>
              <a:t>校性｢</a:t>
            </a:r>
            <a:r>
              <a:rPr lang="zh-TW" altLang="zh-TW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防災</a:t>
            </a:r>
            <a:r>
              <a:rPr lang="zh-TW" altLang="en-US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疏散</a:t>
            </a:r>
            <a:r>
              <a:rPr lang="zh-TW" altLang="zh-TW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教育</a:t>
            </a:r>
            <a:r>
              <a:rPr lang="en-US" altLang="zh-TW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      </a:t>
            </a:r>
          </a:p>
          <a:p>
            <a:pPr>
              <a:spcAft>
                <a:spcPts val="0"/>
              </a:spcAft>
            </a:pPr>
            <a:r>
              <a:rPr lang="en-US" altLang="zh-TW" sz="2800" dirty="0"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                               </a:t>
            </a:r>
            <a:r>
              <a:rPr lang="zh-TW" altLang="zh-TW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宣導</a:t>
            </a:r>
            <a:r>
              <a:rPr lang="en-US" altLang="zh-TW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zh-TW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｣</a:t>
            </a:r>
            <a:r>
              <a:rPr lang="zh-TW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並於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9</a:t>
            </a:r>
            <a:r>
              <a:rPr lang="en-US" altLang="zh-TW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/21</a:t>
            </a:r>
            <a:r>
              <a:rPr lang="zh-TW" altLang="zh-TW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辦理</a:t>
            </a:r>
            <a:r>
              <a:rPr lang="zh-TW" altLang="en-US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正式疏散演練作業。</a:t>
            </a:r>
            <a:r>
              <a:rPr lang="en-US" altLang="zh-TW" sz="2800" u="sng" dirty="0" smtClean="0">
                <a:solidFill>
                  <a:srgbClr val="FF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(9/19</a:t>
            </a:r>
            <a:r>
              <a:rPr lang="zh-TW" altLang="en-US" sz="2800" u="sng" dirty="0" smtClean="0">
                <a:solidFill>
                  <a:srgbClr val="FF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為上午 </a:t>
            </a:r>
            <a:endParaRPr lang="en-US" altLang="zh-TW" sz="2800" u="sng" dirty="0" smtClean="0">
              <a:solidFill>
                <a:srgbClr val="FF0000"/>
              </a:solidFill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altLang="zh-TW" sz="2800" dirty="0">
                <a:solidFill>
                  <a:srgbClr val="FF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800" dirty="0" smtClean="0">
                <a:solidFill>
                  <a:srgbClr val="FF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                              </a:t>
            </a:r>
            <a:r>
              <a:rPr lang="en-US" altLang="zh-TW" sz="2800" u="sng" dirty="0" smtClean="0">
                <a:solidFill>
                  <a:srgbClr val="FF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 0740</a:t>
            </a:r>
            <a:r>
              <a:rPr lang="zh-TW" altLang="en-US" sz="2800" u="sng" dirty="0" smtClean="0">
                <a:solidFill>
                  <a:srgbClr val="FF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時開始預演，</a:t>
            </a:r>
            <a:r>
              <a:rPr lang="en-US" altLang="zh-TW" sz="2800" u="sng" dirty="0" smtClean="0">
                <a:solidFill>
                  <a:srgbClr val="FF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9/21</a:t>
            </a:r>
            <a:r>
              <a:rPr lang="zh-TW" altLang="en-US" sz="2800" u="sng" dirty="0" smtClean="0">
                <a:solidFill>
                  <a:srgbClr val="FF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為</a:t>
            </a:r>
            <a:r>
              <a:rPr lang="en-US" altLang="zh-TW" sz="2800" u="sng" dirty="0" smtClean="0">
                <a:solidFill>
                  <a:srgbClr val="FF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0921</a:t>
            </a:r>
            <a:r>
              <a:rPr lang="zh-TW" altLang="en-US" sz="2800" u="sng" dirty="0" smtClean="0">
                <a:solidFill>
                  <a:srgbClr val="FF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時開始正式演練</a:t>
            </a:r>
            <a:r>
              <a:rPr lang="en-US" altLang="zh-TW" sz="2800" u="sng" dirty="0" smtClean="0">
                <a:solidFill>
                  <a:srgbClr val="FF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2800" dirty="0" smtClean="0">
                <a:cs typeface="Times New Roman" panose="02020603050405020304" pitchFamily="18" charset="0"/>
              </a:rPr>
              <a:t>。</a:t>
            </a:r>
            <a:endParaRPr lang="en-US" altLang="zh-TW" sz="2800" dirty="0" smtClean="0"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zh-TW" altLang="en-US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（三）</a:t>
            </a:r>
            <a:r>
              <a:rPr lang="zh-TW" altLang="zh-TW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教官</a:t>
            </a:r>
            <a:r>
              <a:rPr lang="zh-TW" altLang="zh-TW" sz="2800" dirty="0">
                <a:ea typeface="標楷體" panose="03000509000000000000" pitchFamily="65" charset="-120"/>
                <a:cs typeface="Times New Roman" panose="02020603050405020304" pitchFamily="18" charset="0"/>
              </a:rPr>
              <a:t>室</a:t>
            </a:r>
            <a:r>
              <a:rPr lang="zh-TW" altLang="zh-TW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zh-TW" altLang="en-US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校園內</a:t>
            </a:r>
            <a:r>
              <a:rPr lang="zh-TW" altLang="zh-TW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張貼</a:t>
            </a:r>
            <a:r>
              <a:rPr lang="zh-TW" altLang="zh-TW" sz="2800" dirty="0">
                <a:ea typeface="標楷體" panose="03000509000000000000" pitchFamily="65" charset="-120"/>
                <a:cs typeface="Times New Roman" panose="02020603050405020304" pitchFamily="18" charset="0"/>
              </a:rPr>
              <a:t>｢校園疏散避難圖｣及推動學生攜帶｢家庭</a:t>
            </a:r>
            <a:r>
              <a:rPr lang="zh-TW" altLang="zh-TW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防災</a:t>
            </a:r>
            <a:r>
              <a:rPr lang="zh-TW" altLang="en-US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endParaRPr lang="en-US" altLang="zh-TW" sz="2800" dirty="0" smtClean="0"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zh-TW" altLang="en-US" sz="2800" dirty="0"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                              </a:t>
            </a:r>
            <a:r>
              <a:rPr lang="zh-TW" altLang="zh-TW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卡｣</a:t>
            </a:r>
            <a:r>
              <a:rPr lang="zh-TW" altLang="en-US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作業</a:t>
            </a:r>
            <a:r>
              <a:rPr lang="zh-TW" altLang="zh-TW" sz="2800" dirty="0"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2800" dirty="0"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zh-TW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（</a:t>
            </a:r>
            <a:r>
              <a:rPr lang="zh-TW" altLang="zh-TW" sz="2800" dirty="0">
                <a:latin typeface="Times New Roman" panose="02020603050405020304" pitchFamily="18" charset="0"/>
                <a:ea typeface="標楷體" panose="03000509000000000000" pitchFamily="65" charset="-120"/>
              </a:rPr>
              <a:t>四）</a:t>
            </a:r>
            <a:r>
              <a:rPr lang="zh-TW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教務處</a:t>
            </a:r>
            <a:r>
              <a:rPr lang="zh-TW" altLang="zh-TW" sz="2800" dirty="0"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輔導室</a:t>
            </a:r>
            <a:r>
              <a:rPr lang="zh-TW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：</a:t>
            </a:r>
            <a:r>
              <a:rPr lang="zh-TW" altLang="zh-TW" sz="2800" dirty="0">
                <a:latin typeface="Times New Roman" panose="02020603050405020304" pitchFamily="18" charset="0"/>
                <a:ea typeface="標楷體" panose="03000509000000000000" pitchFamily="65" charset="-120"/>
              </a:rPr>
              <a:t>培育防災教育師資，推動</a:t>
            </a:r>
            <a:r>
              <a:rPr lang="zh-TW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防災課程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及災後輔導</a:t>
            </a:r>
            <a:r>
              <a:rPr lang="zh-TW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</a:rPr>
              <a:t>。</a:t>
            </a:r>
            <a:endParaRPr lang="zh-TW" altLang="zh-TW" sz="2800" dirty="0">
              <a:latin typeface="Times New Roman" panose="02020603050405020304" pitchFamily="18" charset="0"/>
            </a:endParaRPr>
          </a:p>
          <a:p>
            <a:r>
              <a:rPr lang="zh-TW" altLang="zh-TW" sz="2800" dirty="0">
                <a:ea typeface="標楷體" panose="03000509000000000000" pitchFamily="65" charset="-120"/>
                <a:cs typeface="Times New Roman" panose="02020603050405020304" pitchFamily="18" charset="0"/>
              </a:rPr>
              <a:t>（五</a:t>
            </a:r>
            <a:r>
              <a:rPr lang="zh-TW" altLang="zh-TW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r>
              <a:rPr lang="zh-TW" altLang="en-US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總務處</a:t>
            </a:r>
            <a:r>
              <a:rPr lang="zh-TW" altLang="zh-TW" sz="2800" dirty="0"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zh-TW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教官</a:t>
            </a:r>
            <a:r>
              <a:rPr lang="zh-TW" altLang="zh-TW" sz="2800" dirty="0">
                <a:ea typeface="標楷體" panose="03000509000000000000" pitchFamily="65" charset="-120"/>
                <a:cs typeface="Times New Roman" panose="02020603050405020304" pitchFamily="18" charset="0"/>
              </a:rPr>
              <a:t>室、圖書館資訊組：強化防災教育網頁</a:t>
            </a:r>
            <a:r>
              <a:rPr lang="zh-TW" altLang="zh-TW" sz="2800" dirty="0" smtClean="0"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2800" dirty="0" smtClean="0"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28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（六）</a:t>
            </a:r>
            <a:r>
              <a:rPr lang="zh-TW" altLang="en-US" sz="2800" kern="100" dirty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各</a:t>
            </a:r>
            <a:r>
              <a:rPr lang="zh-TW" altLang="en-US" sz="2800" kern="100" dirty="0" smtClean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班導師及任課：請與同學共同進行就地掩蔽及疏散演練作業</a:t>
            </a:r>
            <a:r>
              <a:rPr lang="zh-TW" altLang="zh-TW" sz="2800" dirty="0">
                <a:solidFill>
                  <a:srgbClr val="FF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2800" kern="100" dirty="0" smtClean="0">
              <a:solidFill>
                <a:srgbClr val="FF0000"/>
              </a:solidFill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03031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28107" y="16042"/>
            <a:ext cx="11251932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1898650" algn="l"/>
              </a:tabLst>
            </a:pPr>
            <a:r>
              <a:rPr lang="zh-TW" altLang="en-US" sz="4000" kern="100" dirty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二</a:t>
            </a:r>
            <a:r>
              <a:rPr lang="zh-TW" altLang="zh-TW" sz="4000" kern="100" dirty="0" smtClean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en-US" sz="4000" kern="100" dirty="0" smtClean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狀況設定：</a:t>
            </a:r>
            <a:endParaRPr lang="en-US" altLang="zh-TW" sz="4000" kern="100" dirty="0" smtClean="0">
              <a:solidFill>
                <a:prstClr val="black"/>
              </a:solidFill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0">
              <a:tabLst>
                <a:tab pos="1898650" algn="l"/>
              </a:tabLst>
            </a:pPr>
            <a:r>
              <a:rPr lang="zh-TW" altLang="zh-TW" sz="4000" kern="100" dirty="0" smtClean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狀況</a:t>
            </a:r>
            <a:r>
              <a:rPr lang="zh-TW" altLang="zh-TW" sz="4000" kern="100" dirty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一：</a:t>
            </a:r>
            <a:r>
              <a:rPr lang="en-US" altLang="zh-TW" sz="4000" kern="100" dirty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	</a:t>
            </a:r>
            <a:endParaRPr lang="zh-TW" altLang="zh-TW" sz="4000" kern="10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zh-TW" altLang="zh-TW" sz="4000" kern="100" dirty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地震</a:t>
            </a:r>
            <a:r>
              <a:rPr lang="en-US" altLang="zh-TW" sz="4000" kern="100" dirty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~</a:t>
            </a:r>
            <a:r>
              <a:rPr lang="zh-TW" altLang="zh-TW" sz="4000" kern="100" dirty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地震</a:t>
            </a:r>
            <a:r>
              <a:rPr lang="en-US" altLang="zh-TW" sz="4000" kern="100" dirty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~</a:t>
            </a:r>
            <a:r>
              <a:rPr lang="zh-TW" altLang="zh-TW" sz="4000" kern="100" dirty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現在發生震度</a:t>
            </a:r>
            <a:r>
              <a:rPr lang="en-US" altLang="zh-TW" sz="4000" kern="100" dirty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7</a:t>
            </a:r>
            <a:r>
              <a:rPr lang="zh-TW" altLang="zh-TW" sz="4000" kern="100" dirty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級的地震，請各位同學不要慌張，迅速</a:t>
            </a:r>
            <a:r>
              <a:rPr lang="zh-TW" altLang="zh-TW" sz="4000" kern="100" dirty="0" smtClean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就地</a:t>
            </a:r>
            <a:r>
              <a:rPr lang="zh-TW" altLang="en-US" sz="4000" kern="100" dirty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趴</a:t>
            </a:r>
            <a:r>
              <a:rPr lang="zh-TW" altLang="zh-TW" sz="4000" kern="100" dirty="0" smtClean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下</a:t>
            </a:r>
            <a:r>
              <a:rPr lang="zh-TW" altLang="zh-TW" sz="4000" kern="100" dirty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、掩護、穩住</a:t>
            </a:r>
            <a:r>
              <a:rPr lang="zh-TW" altLang="zh-TW" sz="4000" kern="100" dirty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，並</a:t>
            </a:r>
            <a:r>
              <a:rPr lang="zh-TW" altLang="zh-TW" sz="4000" kern="100" dirty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關閉室內電源</a:t>
            </a:r>
            <a:r>
              <a:rPr lang="zh-TW" altLang="zh-TW" sz="4000" kern="100" dirty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，請鄰近</a:t>
            </a:r>
            <a:r>
              <a:rPr lang="zh-TW" altLang="zh-TW" sz="4000" kern="100" dirty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前後門</a:t>
            </a:r>
            <a:r>
              <a:rPr lang="zh-TW" altLang="zh-TW" sz="4000" kern="100" dirty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同學</a:t>
            </a:r>
            <a:r>
              <a:rPr lang="zh-TW" altLang="zh-TW" sz="4000" kern="100" dirty="0">
                <a:solidFill>
                  <a:srgbClr val="FF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打開門窗</a:t>
            </a:r>
            <a:r>
              <a:rPr lang="zh-TW" altLang="zh-TW" sz="4000" kern="1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，</a:t>
            </a:r>
            <a:r>
              <a:rPr lang="zh-TW" altLang="zh-TW" sz="4000" kern="100" dirty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以利逃生</a:t>
            </a:r>
            <a:r>
              <a:rPr lang="zh-TW" altLang="zh-TW" sz="4000" kern="10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。</a:t>
            </a:r>
          </a:p>
          <a:p>
            <a:pPr lvl="0"/>
            <a:r>
              <a:rPr lang="zh-TW" altLang="zh-TW" sz="4000" kern="100" dirty="0">
                <a:solidFill>
                  <a:prstClr val="black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狀況二：</a:t>
            </a:r>
            <a:endParaRPr lang="zh-TW" altLang="zh-TW" sz="4000" kern="100" dirty="0">
              <a:solidFill>
                <a:prstClr val="black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zh-TW" altLang="zh-TW" sz="4000" dirty="0">
                <a:solidFill>
                  <a:prstClr val="black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教官室報告，目前地震間歇，請同學依照疏散三不原則，</a:t>
            </a:r>
            <a:r>
              <a:rPr lang="zh-TW" altLang="zh-TW" sz="4000" dirty="0">
                <a:solidFill>
                  <a:srgbClr val="FF0000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不推、不語、不跑</a:t>
            </a:r>
            <a:r>
              <a:rPr lang="zh-TW" altLang="zh-TW" sz="4000" dirty="0">
                <a:solidFill>
                  <a:prstClr val="black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的方式</a:t>
            </a:r>
            <a:r>
              <a:rPr lang="zh-TW" altLang="zh-TW" sz="4000" dirty="0" smtClean="0">
                <a:solidFill>
                  <a:prstClr val="black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TW" altLang="en-US" sz="4000" dirty="0" smtClean="0">
                <a:solidFill>
                  <a:prstClr val="black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並將書包置頭頂，</a:t>
            </a:r>
            <a:r>
              <a:rPr lang="zh-TW" altLang="zh-TW" sz="4000" dirty="0" smtClean="0">
                <a:solidFill>
                  <a:prstClr val="black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注意</a:t>
            </a:r>
            <a:r>
              <a:rPr lang="zh-TW" altLang="zh-TW" sz="4000" dirty="0">
                <a:solidFill>
                  <a:prstClr val="black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人身安全</a:t>
            </a:r>
            <a:r>
              <a:rPr lang="zh-TW" altLang="zh-TW" sz="4000" dirty="0">
                <a:solidFill>
                  <a:prstClr val="black"/>
                </a:solidFill>
                <a:cs typeface="Times New Roman" panose="02020603050405020304" pitchFamily="18" charset="0"/>
              </a:rPr>
              <a:t>，</a:t>
            </a:r>
            <a:r>
              <a:rPr lang="zh-TW" altLang="zh-TW" sz="4000" dirty="0">
                <a:solidFill>
                  <a:prstClr val="black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迅速抵達操場指定疏散地點</a:t>
            </a:r>
            <a:r>
              <a:rPr lang="zh-TW" altLang="zh-TW" sz="4000" dirty="0" smtClean="0">
                <a:solidFill>
                  <a:prstClr val="black"/>
                </a:solidFill>
                <a:ea typeface="標楷體" panose="03000509000000000000" pitchFamily="65" charset="-120"/>
                <a:cs typeface="Times New Roman" panose="02020603050405020304" pitchFamily="18" charset="0"/>
              </a:rPr>
              <a:t>集合</a:t>
            </a:r>
            <a:r>
              <a:rPr lang="zh-TW" altLang="zh-TW" sz="4000" kern="100" dirty="0" smtClean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。</a:t>
            </a:r>
            <a:endParaRPr lang="en-US" altLang="zh-TW" sz="4000" dirty="0" smtClean="0">
              <a:solidFill>
                <a:prstClr val="black"/>
              </a:solidFill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45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1244</TotalTime>
  <Words>1335</Words>
  <Application>Microsoft Office PowerPoint</Application>
  <PresentationFormat>寬螢幕</PresentationFormat>
  <Paragraphs>386</Paragraphs>
  <Slides>9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9" baseType="lpstr">
      <vt:lpstr>華康行楷體W5(P)</vt:lpstr>
      <vt:lpstr>華康勘亭流</vt:lpstr>
      <vt:lpstr>華康新綜藝體W9(P)</vt:lpstr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9/21防災演練疏散作業任務分配名冊說明</vt:lpstr>
      <vt:lpstr>PowerPoint 簡報</vt:lpstr>
      <vt:lpstr>PowerPoint 簡報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265</cp:revision>
  <cp:lastPrinted>2016-03-21T04:27:56Z</cp:lastPrinted>
  <dcterms:created xsi:type="dcterms:W3CDTF">2014-08-22T07:31:35Z</dcterms:created>
  <dcterms:modified xsi:type="dcterms:W3CDTF">2017-09-15T01:26:26Z</dcterms:modified>
</cp:coreProperties>
</file>