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9" r:id="rId2"/>
    <p:sldId id="259" r:id="rId3"/>
    <p:sldId id="262" r:id="rId4"/>
    <p:sldId id="264" r:id="rId5"/>
    <p:sldId id="267" r:id="rId6"/>
  </p:sldIdLst>
  <p:sldSz cx="12192000" cy="6858000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125" autoAdjust="0"/>
  </p:normalViewPr>
  <p:slideViewPr>
    <p:cSldViewPr snapToGrid="0">
      <p:cViewPr varScale="1">
        <p:scale>
          <a:sx n="78" d="100"/>
          <a:sy n="78" d="100"/>
        </p:scale>
        <p:origin x="-108" y="-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977FD-9263-4075-AB12-2CD0B370FBF9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927E8-AF7C-48DC-905C-DB8FC0F05F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8095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049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966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0905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 smtClean="0">
                <a:solidFill>
                  <a:prstClr val="black"/>
                </a:solidFill>
              </a:rPr>
              <a:pPr/>
              <a:t>4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845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3745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822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13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148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0139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451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9832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722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211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23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077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148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84B3-EAA9-4839-BF88-EC4179C97F67}" type="datetimeFigureOut">
              <a:rPr lang="zh-TW" altLang="en-US" smtClean="0"/>
              <a:t>2017/2/9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625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向下箭號 246"/>
          <p:cNvSpPr/>
          <p:nvPr/>
        </p:nvSpPr>
        <p:spPr>
          <a:xfrm rot="5400000">
            <a:off x="2615138" y="4515037"/>
            <a:ext cx="871560" cy="3267658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grpSp>
        <p:nvGrpSpPr>
          <p:cNvPr id="143" name="群組 142"/>
          <p:cNvGrpSpPr/>
          <p:nvPr/>
        </p:nvGrpSpPr>
        <p:grpSpPr>
          <a:xfrm>
            <a:off x="999096" y="874877"/>
            <a:ext cx="11131440" cy="5772824"/>
            <a:chOff x="1098334" y="-153612"/>
            <a:chExt cx="11027450" cy="6025053"/>
          </a:xfrm>
        </p:grpSpPr>
        <p:grpSp>
          <p:nvGrpSpPr>
            <p:cNvPr id="4" name="群組 3"/>
            <p:cNvGrpSpPr/>
            <p:nvPr/>
          </p:nvGrpSpPr>
          <p:grpSpPr>
            <a:xfrm>
              <a:off x="4259931" y="-153612"/>
              <a:ext cx="3138035" cy="865804"/>
              <a:chOff x="3371851" y="-1714502"/>
              <a:chExt cx="4471986" cy="1514476"/>
            </a:xfrm>
          </p:grpSpPr>
          <p:sp>
            <p:nvSpPr>
              <p:cNvPr id="133" name="橢圓 132"/>
              <p:cNvSpPr/>
              <p:nvPr/>
            </p:nvSpPr>
            <p:spPr>
              <a:xfrm>
                <a:off x="3371851" y="-1714502"/>
                <a:ext cx="4471986" cy="1514476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TW" dirty="0" smtClean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 smtClean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r>
                  <a:rPr lang="zh-TW" altLang="en-US" sz="24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運動場</a:t>
                </a:r>
                <a:endParaRPr lang="en-US" altLang="zh-TW" sz="14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zh-TW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4" name="矩形 133"/>
              <p:cNvSpPr/>
              <p:nvPr/>
            </p:nvSpPr>
            <p:spPr>
              <a:xfrm>
                <a:off x="3812381" y="-1443037"/>
                <a:ext cx="3590924" cy="485775"/>
              </a:xfrm>
              <a:prstGeom prst="rect">
                <a:avLst/>
              </a:prstGeom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 smtClean="0">
                    <a:solidFill>
                      <a:prstClr val="white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最終集合地點</a:t>
                </a:r>
                <a:endParaRPr lang="zh-TW" altLang="en-US" sz="2000" dirty="0">
                  <a:solidFill>
                    <a:prstClr val="white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11168511" y="934229"/>
              <a:ext cx="939233" cy="17521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迎曦館</a:t>
              </a:r>
              <a:endParaRPr lang="zh-TW" altLang="en-US" sz="32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grpSp>
          <p:nvGrpSpPr>
            <p:cNvPr id="7" name="群組 6"/>
            <p:cNvGrpSpPr/>
            <p:nvPr/>
          </p:nvGrpSpPr>
          <p:grpSpPr>
            <a:xfrm>
              <a:off x="1098334" y="932139"/>
              <a:ext cx="9614125" cy="3823357"/>
              <a:chOff x="585480" y="1374065"/>
              <a:chExt cx="9768508" cy="3994914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585480" y="1376892"/>
                <a:ext cx="9768508" cy="398746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" name="群組 11"/>
              <p:cNvGrpSpPr/>
              <p:nvPr/>
            </p:nvGrpSpPr>
            <p:grpSpPr>
              <a:xfrm>
                <a:off x="1022351" y="1374065"/>
                <a:ext cx="8895826" cy="3994914"/>
                <a:chOff x="1185330" y="2100260"/>
                <a:chExt cx="8895826" cy="3994914"/>
              </a:xfrm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1185860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19" name="群組 18"/>
                <p:cNvGrpSpPr/>
                <p:nvPr/>
              </p:nvGrpSpPr>
              <p:grpSpPr>
                <a:xfrm>
                  <a:off x="1185862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31" name="矩形 130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110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2" name="矩形 131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0" name="群組 19"/>
                <p:cNvGrpSpPr/>
                <p:nvPr/>
              </p:nvGrpSpPr>
              <p:grpSpPr>
                <a:xfrm>
                  <a:off x="2940050" y="2100262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28" name="矩形 127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9" name="矩形 128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0" name="矩形 129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1" name="群組 20"/>
                <p:cNvGrpSpPr/>
                <p:nvPr/>
              </p:nvGrpSpPr>
              <p:grpSpPr>
                <a:xfrm>
                  <a:off x="8766176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6" name="矩形 125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7" name="矩形 126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2" name="矩形 21"/>
                <p:cNvSpPr/>
                <p:nvPr/>
              </p:nvSpPr>
              <p:spPr>
                <a:xfrm>
                  <a:off x="2940051" y="247173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23" name="群組 22"/>
                <p:cNvGrpSpPr/>
                <p:nvPr/>
              </p:nvGrpSpPr>
              <p:grpSpPr>
                <a:xfrm>
                  <a:off x="3597275" y="2466181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4" name="矩形 123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5" name="矩形 124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4" name="矩形 23"/>
                <p:cNvSpPr/>
                <p:nvPr/>
              </p:nvSpPr>
              <p:spPr>
                <a:xfrm>
                  <a:off x="8766176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資源教室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5" name="矩形 24"/>
                <p:cNvSpPr/>
                <p:nvPr/>
              </p:nvSpPr>
              <p:spPr>
                <a:xfrm>
                  <a:off x="6424613" y="2472652"/>
                  <a:ext cx="1971675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6" name="矩形 25"/>
                <p:cNvSpPr/>
                <p:nvPr/>
              </p:nvSpPr>
              <p:spPr>
                <a:xfrm>
                  <a:off x="1185859" y="2832099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合作社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7" name="矩形 26"/>
                <p:cNvSpPr/>
                <p:nvPr/>
              </p:nvSpPr>
              <p:spPr>
                <a:xfrm>
                  <a:off x="4254499" y="2832098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8" name="矩形 27"/>
                <p:cNvSpPr/>
                <p:nvPr/>
              </p:nvSpPr>
              <p:spPr>
                <a:xfrm>
                  <a:off x="3597273" y="283209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水資源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9" name="矩形 28"/>
                <p:cNvSpPr/>
                <p:nvPr/>
              </p:nvSpPr>
              <p:spPr>
                <a:xfrm>
                  <a:off x="2940046" y="2832096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  <a:p>
                  <a:pPr algn="ctr"/>
                  <a:r>
                    <a:rPr lang="zh-TW" altLang="en-US" sz="11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0" name="群組 29"/>
                <p:cNvGrpSpPr/>
                <p:nvPr/>
              </p:nvGrpSpPr>
              <p:grpSpPr>
                <a:xfrm>
                  <a:off x="5938838" y="2100260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9" name="群組 118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21" name="矩形 120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05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2" name="矩形 121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04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3" name="矩形 122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20" name="矩形 119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值勤室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31" name="矩形 30"/>
                <p:cNvSpPr/>
                <p:nvPr/>
              </p:nvSpPr>
              <p:spPr>
                <a:xfrm>
                  <a:off x="5938838" y="2472653"/>
                  <a:ext cx="485769" cy="3528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會計室</a:t>
                  </a:r>
                  <a:endParaRPr lang="en-US" altLang="zh-TW" sz="7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2" name="矩形 31"/>
                <p:cNvSpPr/>
                <p:nvPr/>
              </p:nvSpPr>
              <p:spPr>
                <a:xfrm>
                  <a:off x="5938835" y="2827310"/>
                  <a:ext cx="485772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家長</a:t>
                  </a:r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</a:t>
                  </a:r>
                  <a:endParaRPr lang="en-US" altLang="zh-TW" sz="7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6424613" y="2826398"/>
                  <a:ext cx="1093787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6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健康中心</a:t>
                  </a:r>
                  <a:endParaRPr lang="en-US" altLang="zh-TW" sz="14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7518401" y="2826398"/>
                  <a:ext cx="877888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烹飪教室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8766173" y="2837656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體育組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6" name="群組 35"/>
                <p:cNvGrpSpPr/>
                <p:nvPr/>
              </p:nvGrpSpPr>
              <p:grpSpPr>
                <a:xfrm>
                  <a:off x="2940047" y="3552817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16" name="矩形 115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303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7" name="矩形 116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8" name="矩形 117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7" name="群組 36"/>
                <p:cNvGrpSpPr/>
                <p:nvPr/>
              </p:nvGrpSpPr>
              <p:grpSpPr>
                <a:xfrm>
                  <a:off x="5940866" y="3546063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1" name="群組 110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13" name="矩形 11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901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4" name="矩形 11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902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5" name="矩形 11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12" name="矩形 111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器材室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38" name="群組 37"/>
                <p:cNvGrpSpPr/>
                <p:nvPr/>
              </p:nvGrpSpPr>
              <p:grpSpPr>
                <a:xfrm>
                  <a:off x="8766173" y="3546064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9" name="矩形 108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0" name="矩形 109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905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9" name="群組 38"/>
                <p:cNvGrpSpPr/>
                <p:nvPr/>
              </p:nvGrpSpPr>
              <p:grpSpPr>
                <a:xfrm>
                  <a:off x="1185859" y="3546063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7" name="矩形 10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305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8" name="矩形 10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0" name="群組 39"/>
                <p:cNvGrpSpPr/>
                <p:nvPr/>
              </p:nvGrpSpPr>
              <p:grpSpPr>
                <a:xfrm>
                  <a:off x="2940047" y="3931046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04" name="矩形 103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203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5" name="矩形 104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6" name="矩形 105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1" name="群組 40"/>
                <p:cNvGrpSpPr/>
                <p:nvPr/>
              </p:nvGrpSpPr>
              <p:grpSpPr>
                <a:xfrm>
                  <a:off x="1185859" y="392429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2" name="矩形 101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205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3" name="矩形 102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2" name="群組 41"/>
                <p:cNvGrpSpPr/>
                <p:nvPr/>
              </p:nvGrpSpPr>
              <p:grpSpPr>
                <a:xfrm>
                  <a:off x="2940047" y="4309274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99" name="矩形 98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0" name="矩形 99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1" name="矩形 100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3" name="群組 42"/>
                <p:cNvGrpSpPr/>
                <p:nvPr/>
              </p:nvGrpSpPr>
              <p:grpSpPr>
                <a:xfrm>
                  <a:off x="1185859" y="4302520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7" name="矩形 9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210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8" name="矩形 9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4" name="群組 43"/>
                <p:cNvGrpSpPr/>
                <p:nvPr/>
              </p:nvGrpSpPr>
              <p:grpSpPr>
                <a:xfrm>
                  <a:off x="5940866" y="3924827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92" name="群組 91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94" name="矩形 93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 smtClean="0">
                          <a:solidFill>
                            <a:prstClr val="black"/>
                          </a:solidFill>
                          <a:latin typeface="華康新綜藝體W9(P)" panose="040B0900000000000000" pitchFamily="82" charset="-120"/>
                          <a:ea typeface="華康新綜藝體W9(P)" panose="040B0900000000000000" pitchFamily="82" charset="-120"/>
                        </a:rPr>
                        <a:t>專案教室</a:t>
                      </a:r>
                      <a:endParaRPr lang="en-US" altLang="zh-TW" sz="8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endParaRPr>
                    </a:p>
                  </p:txBody>
                </p:sp>
                <p:sp>
                  <p:nvSpPr>
                    <p:cNvPr id="95" name="矩形 94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906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96" name="矩形 95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907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93" name="矩形 92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人事室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5" name="群組 44"/>
                <p:cNvGrpSpPr/>
                <p:nvPr/>
              </p:nvGrpSpPr>
              <p:grpSpPr>
                <a:xfrm>
                  <a:off x="8766173" y="39248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0" name="矩形 8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1" name="矩形 9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6" name="群組 45"/>
                <p:cNvGrpSpPr/>
                <p:nvPr/>
              </p:nvGrpSpPr>
              <p:grpSpPr>
                <a:xfrm>
                  <a:off x="5941399" y="4296575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85" name="群組 84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87" name="矩形 86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805</a:t>
                      </a:r>
                      <a:endParaRPr lang="en-US" altLang="zh-TW" sz="20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8" name="矩形 87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806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9" name="矩形 88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807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86" name="矩形 85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教師會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7" name="群組 46"/>
                <p:cNvGrpSpPr/>
                <p:nvPr/>
              </p:nvGrpSpPr>
              <p:grpSpPr>
                <a:xfrm>
                  <a:off x="8766706" y="4296576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83" name="矩形 82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4" name="矩形 83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8" name="群組 47"/>
                <p:cNvGrpSpPr/>
                <p:nvPr/>
              </p:nvGrpSpPr>
              <p:grpSpPr>
                <a:xfrm>
                  <a:off x="2940047" y="5005371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80" name="矩形 79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1" name="矩形 80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2" name="矩形 81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9" name="群組 48"/>
                <p:cNvGrpSpPr/>
                <p:nvPr/>
              </p:nvGrpSpPr>
              <p:grpSpPr>
                <a:xfrm>
                  <a:off x="1185859" y="4998617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78" name="矩形 77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9" name="矩形 78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310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50" name="群組 49"/>
                <p:cNvGrpSpPr/>
                <p:nvPr/>
              </p:nvGrpSpPr>
              <p:grpSpPr>
                <a:xfrm>
                  <a:off x="1185859" y="5723698"/>
                  <a:ext cx="8894764" cy="371476"/>
                  <a:chOff x="1154106" y="6090753"/>
                  <a:chExt cx="8894764" cy="371476"/>
                </a:xfrm>
              </p:grpSpPr>
              <p:grpSp>
                <p:nvGrpSpPr>
                  <p:cNvPr id="64" name="群組 63"/>
                  <p:cNvGrpSpPr/>
                  <p:nvPr/>
                </p:nvGrpSpPr>
                <p:grpSpPr>
                  <a:xfrm>
                    <a:off x="1154106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6" name="矩形 75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7" name="矩形 76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701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群組 64"/>
                  <p:cNvGrpSpPr/>
                  <p:nvPr/>
                </p:nvGrpSpPr>
                <p:grpSpPr>
                  <a:xfrm>
                    <a:off x="2908294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73" name="矩形 7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702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4" name="矩形 7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5" name="矩形 7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704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群組 65"/>
                  <p:cNvGrpSpPr/>
                  <p:nvPr/>
                </p:nvGrpSpPr>
                <p:grpSpPr>
                  <a:xfrm>
                    <a:off x="8734420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1" name="矩形 70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708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2" name="矩形 71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709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群組 66"/>
                  <p:cNvGrpSpPr/>
                  <p:nvPr/>
                </p:nvGrpSpPr>
                <p:grpSpPr>
                  <a:xfrm>
                    <a:off x="6392857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68" name="矩形 67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705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69" name="矩形 68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706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0" name="矩形 69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707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51" name="矩形 50"/>
                <p:cNvSpPr/>
                <p:nvPr/>
              </p:nvSpPr>
              <p:spPr>
                <a:xfrm>
                  <a:off x="3594091" y="5370092"/>
                  <a:ext cx="1320407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校長室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2" name="矩形 51"/>
                <p:cNvSpPr/>
                <p:nvPr/>
              </p:nvSpPr>
              <p:spPr>
                <a:xfrm>
                  <a:off x="2942424" y="5370091"/>
                  <a:ext cx="65009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總務處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>
                  <a:off x="1810939" y="5363334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油印室</a:t>
                  </a:r>
                  <a:endParaRPr lang="en-US" altLang="zh-TW" sz="12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4" name="矩形 53"/>
                <p:cNvSpPr/>
                <p:nvPr/>
              </p:nvSpPr>
              <p:spPr>
                <a:xfrm>
                  <a:off x="1185330" y="5363334"/>
                  <a:ext cx="65616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教務處</a:t>
                  </a:r>
                  <a:endParaRPr lang="en-US" altLang="zh-TW" sz="12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5" name="群組 54"/>
                <p:cNvGrpSpPr/>
                <p:nvPr/>
              </p:nvGrpSpPr>
              <p:grpSpPr>
                <a:xfrm>
                  <a:off x="7081830" y="5353703"/>
                  <a:ext cx="1314450" cy="371475"/>
                  <a:chOff x="3597275" y="2100262"/>
                  <a:chExt cx="1314450" cy="371475"/>
                </a:xfrm>
              </p:grpSpPr>
              <p:sp>
                <p:nvSpPr>
                  <p:cNvPr id="62" name="矩形 61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教官室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  <p:sp>
                <p:nvSpPr>
                  <p:cNvPr id="63" name="矩形 62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辦公室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56" name="矩形 55"/>
                <p:cNvSpPr/>
                <p:nvPr/>
              </p:nvSpPr>
              <p:spPr>
                <a:xfrm>
                  <a:off x="8766172" y="5369677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7" name="群組 56"/>
                <p:cNvGrpSpPr/>
                <p:nvPr/>
              </p:nvGrpSpPr>
              <p:grpSpPr>
                <a:xfrm>
                  <a:off x="8766173" y="49979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60" name="矩形 5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803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61" name="矩形 6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58" name="矩形 57"/>
                <p:cNvSpPr/>
                <p:nvPr/>
              </p:nvSpPr>
              <p:spPr>
                <a:xfrm>
                  <a:off x="5323860" y="4987177"/>
                  <a:ext cx="3072424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     圖書館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6427173" y="5352222"/>
                  <a:ext cx="657225" cy="3714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學務處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</p:grpSp>
          <p:sp>
            <p:nvSpPr>
              <p:cNvPr id="13" name="矩形 12"/>
              <p:cNvSpPr/>
              <p:nvPr/>
            </p:nvSpPr>
            <p:spPr>
              <a:xfrm>
                <a:off x="5779643" y="2466122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5774885" y="3945648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021291" y="3933094"/>
                <a:ext cx="4215790" cy="33932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021291" y="2469089"/>
                <a:ext cx="4166360" cy="35077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5117663" y="1374065"/>
                <a:ext cx="661980" cy="39949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11186551" y="2829287"/>
              <a:ext cx="939233" cy="12151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K</a:t>
              </a:r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書</a:t>
              </a:r>
              <a:endParaRPr lang="en-US" altLang="zh-TW" sz="2800" dirty="0" smtClean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中心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138556" y="4144299"/>
              <a:ext cx="939233" cy="60758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倉庫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916950" y="4871041"/>
              <a:ext cx="3202666" cy="83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活動中心</a:t>
              </a:r>
              <a:endParaRPr lang="zh-TW" altLang="en-US" sz="32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4475247" y="4888874"/>
              <a:ext cx="2902096" cy="813092"/>
            </a:xfrm>
            <a:prstGeom prst="rect">
              <a:avLst/>
            </a:prstGeom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緊急疏散集合點</a:t>
              </a:r>
              <a:endParaRPr lang="zh-TW" altLang="en-US" sz="20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6" name="等腰三角形 135"/>
            <p:cNvSpPr/>
            <p:nvPr/>
          </p:nvSpPr>
          <p:spPr>
            <a:xfrm rot="10800000">
              <a:off x="5696446" y="4840590"/>
              <a:ext cx="417899" cy="326427"/>
            </a:xfrm>
            <a:prstGeom prst="triangle">
              <a:avLst/>
            </a:prstGeom>
            <a:solidFill>
              <a:srgbClr val="C00000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9" name="十字形 138"/>
            <p:cNvSpPr/>
            <p:nvPr/>
          </p:nvSpPr>
          <p:spPr>
            <a:xfrm>
              <a:off x="6822922" y="590707"/>
              <a:ext cx="312548" cy="315313"/>
            </a:xfrm>
            <a:prstGeom prst="plus">
              <a:avLst>
                <a:gd name="adj" fmla="val 33724"/>
              </a:avLst>
            </a:prstGeom>
            <a:solidFill>
              <a:srgbClr val="FF0000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10745963" y="124680"/>
              <a:ext cx="1342417" cy="5447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科學館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5369337" y="5581116"/>
              <a:ext cx="1113916" cy="2903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校門口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2080386" y="4890018"/>
              <a:ext cx="2051448" cy="58977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生態池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</p:grpSp>
      <p:cxnSp>
        <p:nvCxnSpPr>
          <p:cNvPr id="146" name="直線接點 145"/>
          <p:cNvCxnSpPr/>
          <p:nvPr/>
        </p:nvCxnSpPr>
        <p:spPr>
          <a:xfrm>
            <a:off x="1415707" y="2257368"/>
            <a:ext cx="2283934" cy="1434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接點 151"/>
          <p:cNvCxnSpPr/>
          <p:nvPr/>
        </p:nvCxnSpPr>
        <p:spPr>
          <a:xfrm flipV="1">
            <a:off x="3932217" y="2271183"/>
            <a:ext cx="1348866" cy="39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/>
          <p:cNvCxnSpPr/>
          <p:nvPr/>
        </p:nvCxnSpPr>
        <p:spPr>
          <a:xfrm>
            <a:off x="3938426" y="2607383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接點 154"/>
          <p:cNvCxnSpPr/>
          <p:nvPr/>
        </p:nvCxnSpPr>
        <p:spPr>
          <a:xfrm>
            <a:off x="1530649" y="3940638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/>
          <p:cNvCxnSpPr/>
          <p:nvPr/>
        </p:nvCxnSpPr>
        <p:spPr>
          <a:xfrm>
            <a:off x="1521544" y="3609922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接點 164"/>
          <p:cNvCxnSpPr/>
          <p:nvPr/>
        </p:nvCxnSpPr>
        <p:spPr>
          <a:xfrm flipV="1">
            <a:off x="1137465" y="4280213"/>
            <a:ext cx="1717405" cy="8644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接點 169"/>
          <p:cNvCxnSpPr/>
          <p:nvPr/>
        </p:nvCxnSpPr>
        <p:spPr>
          <a:xfrm flipV="1">
            <a:off x="3119044" y="4934665"/>
            <a:ext cx="1957857" cy="5733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接點 170"/>
          <p:cNvCxnSpPr/>
          <p:nvPr/>
        </p:nvCxnSpPr>
        <p:spPr>
          <a:xfrm>
            <a:off x="2830841" y="4923621"/>
            <a:ext cx="363" cy="61678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接點 179"/>
          <p:cNvCxnSpPr/>
          <p:nvPr/>
        </p:nvCxnSpPr>
        <p:spPr>
          <a:xfrm>
            <a:off x="3264820" y="4295296"/>
            <a:ext cx="2314834" cy="1953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接點 181"/>
          <p:cNvCxnSpPr/>
          <p:nvPr/>
        </p:nvCxnSpPr>
        <p:spPr>
          <a:xfrm flipV="1">
            <a:off x="3342686" y="3915610"/>
            <a:ext cx="1992910" cy="424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接點 186"/>
          <p:cNvCxnSpPr/>
          <p:nvPr/>
        </p:nvCxnSpPr>
        <p:spPr>
          <a:xfrm flipH="1" flipV="1">
            <a:off x="2929401" y="1803892"/>
            <a:ext cx="1479" cy="45347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線接點 189"/>
          <p:cNvCxnSpPr/>
          <p:nvPr/>
        </p:nvCxnSpPr>
        <p:spPr>
          <a:xfrm flipV="1">
            <a:off x="5618926" y="1845780"/>
            <a:ext cx="3386" cy="2490474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接點 197"/>
          <p:cNvCxnSpPr/>
          <p:nvPr/>
        </p:nvCxnSpPr>
        <p:spPr>
          <a:xfrm>
            <a:off x="5306756" y="2275814"/>
            <a:ext cx="2556351" cy="605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線接點 201"/>
          <p:cNvCxnSpPr/>
          <p:nvPr/>
        </p:nvCxnSpPr>
        <p:spPr>
          <a:xfrm>
            <a:off x="8011135" y="2275143"/>
            <a:ext cx="2125582" cy="27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接點 204"/>
          <p:cNvCxnSpPr/>
          <p:nvPr/>
        </p:nvCxnSpPr>
        <p:spPr>
          <a:xfrm flipH="1" flipV="1">
            <a:off x="8765062" y="1803892"/>
            <a:ext cx="1479" cy="45347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線接點 205"/>
          <p:cNvCxnSpPr/>
          <p:nvPr/>
        </p:nvCxnSpPr>
        <p:spPr>
          <a:xfrm>
            <a:off x="7386404" y="3604138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接點 206"/>
          <p:cNvCxnSpPr/>
          <p:nvPr/>
        </p:nvCxnSpPr>
        <p:spPr>
          <a:xfrm>
            <a:off x="7389610" y="3958256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接點 207"/>
          <p:cNvCxnSpPr/>
          <p:nvPr/>
        </p:nvCxnSpPr>
        <p:spPr>
          <a:xfrm flipV="1">
            <a:off x="6022975" y="4285641"/>
            <a:ext cx="2697620" cy="6959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接點 208"/>
          <p:cNvCxnSpPr/>
          <p:nvPr/>
        </p:nvCxnSpPr>
        <p:spPr>
          <a:xfrm>
            <a:off x="8721725" y="3584578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接點 217"/>
          <p:cNvCxnSpPr/>
          <p:nvPr/>
        </p:nvCxnSpPr>
        <p:spPr>
          <a:xfrm flipH="1" flipV="1">
            <a:off x="6032568" y="1857347"/>
            <a:ext cx="16763" cy="2439944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線接點 228"/>
          <p:cNvCxnSpPr/>
          <p:nvPr/>
        </p:nvCxnSpPr>
        <p:spPr>
          <a:xfrm>
            <a:off x="8883094" y="4935811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橢圓 236"/>
          <p:cNvSpPr/>
          <p:nvPr/>
        </p:nvSpPr>
        <p:spPr>
          <a:xfrm>
            <a:off x="8906599" y="3076966"/>
            <a:ext cx="1457014" cy="1405625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46" name="向下箭號 245"/>
          <p:cNvSpPr/>
          <p:nvPr/>
        </p:nvSpPr>
        <p:spPr>
          <a:xfrm rot="10800000">
            <a:off x="41653" y="2497249"/>
            <a:ext cx="871560" cy="265282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cxnSp>
        <p:nvCxnSpPr>
          <p:cNvPr id="3" name="直線接點 2"/>
          <p:cNvCxnSpPr/>
          <p:nvPr/>
        </p:nvCxnSpPr>
        <p:spPr>
          <a:xfrm flipV="1">
            <a:off x="3161413" y="5569125"/>
            <a:ext cx="7060610" cy="9193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文字方塊 183"/>
          <p:cNvSpPr txBox="1"/>
          <p:nvPr/>
        </p:nvSpPr>
        <p:spPr>
          <a:xfrm>
            <a:off x="147145" y="186570"/>
            <a:ext cx="3662483" cy="879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188" name="文字方塊 187"/>
          <p:cNvSpPr txBox="1"/>
          <p:nvPr/>
        </p:nvSpPr>
        <p:spPr>
          <a:xfrm>
            <a:off x="6618664" y="6466308"/>
            <a:ext cx="5573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教官室      </a:t>
            </a:r>
            <a:r>
              <a:rPr lang="en-US" altLang="zh-TW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105</a:t>
            </a:r>
            <a:r>
              <a:rPr lang="zh-TW" altLang="en-US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年</a:t>
            </a:r>
            <a:r>
              <a:rPr lang="en-US" altLang="zh-TW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8</a:t>
            </a:r>
            <a:r>
              <a:rPr lang="zh-TW" altLang="en-US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月</a:t>
            </a:r>
            <a:r>
              <a:rPr lang="zh-TW" altLang="en-US" sz="2000" b="1" dirty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製</a:t>
            </a:r>
          </a:p>
          <a:p>
            <a:endParaRPr lang="zh-TW" altLang="en-US" sz="2400" b="1" dirty="0">
              <a:solidFill>
                <a:prstClr val="black"/>
              </a:solidFill>
              <a:latin typeface="華康行楷體W5(P)" panose="03000500000000000000" pitchFamily="66" charset="-120"/>
              <a:ea typeface="華康行楷體W5(P)" panose="03000500000000000000" pitchFamily="66" charset="-120"/>
            </a:endParaRPr>
          </a:p>
        </p:txBody>
      </p:sp>
      <p:grpSp>
        <p:nvGrpSpPr>
          <p:cNvPr id="224" name="群組 223"/>
          <p:cNvGrpSpPr/>
          <p:nvPr/>
        </p:nvGrpSpPr>
        <p:grpSpPr>
          <a:xfrm>
            <a:off x="336223" y="195750"/>
            <a:ext cx="11373504" cy="707886"/>
            <a:chOff x="666096" y="1809"/>
            <a:chExt cx="11373504" cy="707886"/>
          </a:xfrm>
        </p:grpSpPr>
        <p:sp>
          <p:nvSpPr>
            <p:cNvPr id="2" name="文字方塊 1"/>
            <p:cNvSpPr txBox="1"/>
            <p:nvPr/>
          </p:nvSpPr>
          <p:spPr>
            <a:xfrm>
              <a:off x="666096" y="1809"/>
              <a:ext cx="11373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dirty="0" smtClean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           臺北市立大直高級中學緊</a:t>
              </a:r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急</a:t>
              </a:r>
              <a:r>
                <a:rPr lang="zh-TW" altLang="en-US" sz="4000" dirty="0" smtClean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疏散路線圖</a:t>
              </a:r>
              <a:endParaRPr lang="zh-TW" altLang="en-US" sz="4000" dirty="0">
                <a:solidFill>
                  <a:prstClr val="black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endParaRPr>
            </a:p>
          </p:txBody>
        </p:sp>
        <p:pic>
          <p:nvPicPr>
            <p:cNvPr id="189" name="圖片 18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552" y="37193"/>
              <a:ext cx="957069" cy="624176"/>
            </a:xfrm>
            <a:prstGeom prst="rect">
              <a:avLst/>
            </a:prstGeom>
          </p:spPr>
        </p:pic>
      </p:grpSp>
      <p:sp>
        <p:nvSpPr>
          <p:cNvPr id="191" name="向下箭號 190"/>
          <p:cNvSpPr/>
          <p:nvPr/>
        </p:nvSpPr>
        <p:spPr>
          <a:xfrm rot="14914145">
            <a:off x="726559" y="628336"/>
            <a:ext cx="871560" cy="1566224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25" name="框架 224"/>
          <p:cNvSpPr/>
          <p:nvPr/>
        </p:nvSpPr>
        <p:spPr>
          <a:xfrm>
            <a:off x="-72989" y="-38395"/>
            <a:ext cx="12315789" cy="6959895"/>
          </a:xfrm>
          <a:prstGeom prst="frame">
            <a:avLst>
              <a:gd name="adj1" fmla="val 1917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226" name="圖片 2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4" y="5688993"/>
            <a:ext cx="1040451" cy="1040451"/>
          </a:xfrm>
          <a:prstGeom prst="rect">
            <a:avLst/>
          </a:prstGeom>
        </p:spPr>
      </p:pic>
      <p:cxnSp>
        <p:nvCxnSpPr>
          <p:cNvPr id="181" name="直線接點 180"/>
          <p:cNvCxnSpPr/>
          <p:nvPr/>
        </p:nvCxnSpPr>
        <p:spPr>
          <a:xfrm flipH="1">
            <a:off x="1240222" y="5549462"/>
            <a:ext cx="1681654" cy="1"/>
          </a:xfrm>
          <a:prstGeom prst="line">
            <a:avLst/>
          </a:prstGeom>
          <a:ln w="635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接點 184"/>
          <p:cNvCxnSpPr/>
          <p:nvPr/>
        </p:nvCxnSpPr>
        <p:spPr>
          <a:xfrm flipH="1" flipV="1">
            <a:off x="1247706" y="4587681"/>
            <a:ext cx="4499" cy="98732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接點 209"/>
          <p:cNvCxnSpPr/>
          <p:nvPr/>
        </p:nvCxnSpPr>
        <p:spPr>
          <a:xfrm>
            <a:off x="725214" y="4614041"/>
            <a:ext cx="526991" cy="5898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線接點 210"/>
          <p:cNvCxnSpPr/>
          <p:nvPr/>
        </p:nvCxnSpPr>
        <p:spPr>
          <a:xfrm>
            <a:off x="5290428" y="3618024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接點 211"/>
          <p:cNvCxnSpPr/>
          <p:nvPr/>
        </p:nvCxnSpPr>
        <p:spPr>
          <a:xfrm>
            <a:off x="5280409" y="2231967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接點 212"/>
          <p:cNvCxnSpPr/>
          <p:nvPr/>
        </p:nvCxnSpPr>
        <p:spPr>
          <a:xfrm flipH="1" flipV="1">
            <a:off x="5257077" y="2941813"/>
            <a:ext cx="322456" cy="4587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接點 192"/>
          <p:cNvCxnSpPr/>
          <p:nvPr/>
        </p:nvCxnSpPr>
        <p:spPr>
          <a:xfrm flipH="1" flipV="1">
            <a:off x="1157841" y="3307718"/>
            <a:ext cx="4499" cy="98732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接點 193"/>
          <p:cNvCxnSpPr/>
          <p:nvPr/>
        </p:nvCxnSpPr>
        <p:spPr>
          <a:xfrm>
            <a:off x="694446" y="3307718"/>
            <a:ext cx="469951" cy="1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接點 194"/>
          <p:cNvCxnSpPr/>
          <p:nvPr/>
        </p:nvCxnSpPr>
        <p:spPr>
          <a:xfrm>
            <a:off x="3161413" y="4964007"/>
            <a:ext cx="0" cy="585455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接點 195"/>
          <p:cNvCxnSpPr/>
          <p:nvPr/>
        </p:nvCxnSpPr>
        <p:spPr>
          <a:xfrm>
            <a:off x="1549445" y="4940194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接點 196"/>
          <p:cNvCxnSpPr/>
          <p:nvPr/>
        </p:nvCxnSpPr>
        <p:spPr>
          <a:xfrm flipV="1">
            <a:off x="5329823" y="3623791"/>
            <a:ext cx="1717405" cy="8644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接點 198"/>
          <p:cNvCxnSpPr/>
          <p:nvPr/>
        </p:nvCxnSpPr>
        <p:spPr>
          <a:xfrm>
            <a:off x="2797667" y="3614425"/>
            <a:ext cx="363" cy="61678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接點 199"/>
          <p:cNvCxnSpPr>
            <a:stCxn id="17" idx="2"/>
          </p:cNvCxnSpPr>
          <p:nvPr/>
        </p:nvCxnSpPr>
        <p:spPr>
          <a:xfrm>
            <a:off x="5830546" y="5578472"/>
            <a:ext cx="25147" cy="384072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接點 191"/>
          <p:cNvCxnSpPr/>
          <p:nvPr/>
        </p:nvCxnSpPr>
        <p:spPr>
          <a:xfrm flipV="1">
            <a:off x="3372078" y="3623014"/>
            <a:ext cx="1992910" cy="424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線接點 200"/>
          <p:cNvCxnSpPr/>
          <p:nvPr/>
        </p:nvCxnSpPr>
        <p:spPr>
          <a:xfrm flipH="1" flipV="1">
            <a:off x="10250824" y="4576409"/>
            <a:ext cx="4499" cy="98732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圖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98476" y="3742490"/>
            <a:ext cx="542591" cy="371888"/>
          </a:xfrm>
          <a:prstGeom prst="rect">
            <a:avLst/>
          </a:prstGeom>
        </p:spPr>
      </p:pic>
      <p:pic>
        <p:nvPicPr>
          <p:cNvPr id="227" name="圖片 2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07913" y="4686611"/>
            <a:ext cx="514766" cy="352817"/>
          </a:xfrm>
          <a:prstGeom prst="rect">
            <a:avLst/>
          </a:prstGeom>
        </p:spPr>
      </p:pic>
      <p:pic>
        <p:nvPicPr>
          <p:cNvPr id="231" name="圖片 2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V="1">
            <a:off x="10272104" y="3868087"/>
            <a:ext cx="957070" cy="115762"/>
          </a:xfrm>
          <a:prstGeom prst="rect">
            <a:avLst/>
          </a:prstGeom>
        </p:spPr>
      </p:pic>
      <p:pic>
        <p:nvPicPr>
          <p:cNvPr id="233" name="圖片 2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77642" y="4808151"/>
            <a:ext cx="914479" cy="109738"/>
          </a:xfrm>
          <a:prstGeom prst="rect">
            <a:avLst/>
          </a:prstGeom>
        </p:spPr>
      </p:pic>
      <p:pic>
        <p:nvPicPr>
          <p:cNvPr id="238" name="圖片 23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8994197" y="874036"/>
            <a:ext cx="1683953" cy="961825"/>
          </a:xfrm>
          <a:prstGeom prst="rect">
            <a:avLst/>
          </a:prstGeom>
        </p:spPr>
      </p:pic>
      <p:pic>
        <p:nvPicPr>
          <p:cNvPr id="239" name="圖片 23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13914" y="2247610"/>
            <a:ext cx="908383" cy="267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37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258476" y="2079057"/>
            <a:ext cx="3096912" cy="3781993"/>
          </a:xfrm>
        </p:spPr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882" y="567890"/>
            <a:ext cx="11601889" cy="557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830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69226" y="182880"/>
            <a:ext cx="8864867" cy="530225"/>
          </a:xfrm>
        </p:spPr>
        <p:txBody>
          <a:bodyPr>
            <a:noAutofit/>
          </a:bodyPr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2/24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防災演練疏散作業任務分配名冊說明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91020" y="790554"/>
            <a:ext cx="10815764" cy="5927238"/>
          </a:xfrm>
        </p:spPr>
        <p:txBody>
          <a:bodyPr>
            <a:noAutofit/>
          </a:bodyPr>
          <a:lstStyle/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活動總指揮：李世文校長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活動總幹事：郭建誠主任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楊全琮主任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楊雯仙主任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吳姿瑩主任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陳名杰主教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廣播集合人員：王雅菁教官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協助各樓層管制疏散人員：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）國中部樓層管制及籃球場管制：林伯謙組長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鍾銘益組長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王玉婷副組長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）高中部樓層管制及操場管制： 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陳名杰主任教官（二棟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樓提醒管制及司令台前）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張建剛教官（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高三樓層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及高三排球場集合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回報管制）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許亨瑞副組長（三棟三樓及高二操場回報管制）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黃佳麗組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長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（二棟二三樓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提醒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管制及高一操場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回報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管制）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）國、高中班級管制：導師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攝影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及拍照：汪德方組長及劉冠瑩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小姐</a:t>
            </a:r>
            <a:r>
              <a:rPr lang="zh-TW" altLang="en-US" sz="2400" dirty="0" smtClean="0"/>
              <a:t> </a:t>
            </a:r>
            <a:endParaRPr lang="en-US" altLang="zh-TW" sz="2400" dirty="0" smtClean="0"/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操場司令臺廣播器：黃詩茹副組長及吳鈺涵副組長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177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0140" y="513071"/>
            <a:ext cx="116818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altLang="zh-TW" sz="3200" b="1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臺北市立大直高級中學</a:t>
            </a:r>
            <a:r>
              <a:rPr lang="en-US" altLang="zh-TW" sz="3200" b="1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105</a:t>
            </a:r>
            <a:r>
              <a:rPr lang="zh-TW" altLang="zh-TW" sz="3200" b="1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學年</a:t>
            </a:r>
            <a:r>
              <a:rPr lang="zh-TW" altLang="zh-TW" sz="3200" b="1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度</a:t>
            </a:r>
            <a:r>
              <a:rPr lang="zh-TW" altLang="zh-TW" sz="3200" b="1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3200" b="1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zh-TW" sz="3200" b="1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學期防災</a:t>
            </a:r>
            <a:r>
              <a:rPr lang="zh-TW" altLang="zh-TW" sz="3200" b="1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疏散</a:t>
            </a:r>
            <a:r>
              <a:rPr lang="zh-TW" altLang="zh-TW" sz="3200" b="1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演練</a:t>
            </a:r>
            <a:r>
              <a:rPr lang="zh-TW" altLang="en-US" sz="3200" b="1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作業</a:t>
            </a:r>
            <a:endParaRPr lang="en-US" altLang="zh-TW" sz="3200" kern="1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Aft>
                <a:spcPts val="0"/>
              </a:spcAft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zh-TW" sz="28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學校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各單位需完成事項說明如次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US" altLang="zh-TW" sz="2800" dirty="0" smtClean="0"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（一）總務處：成立｢校園災害防救計畫研擬推動小組｣及｢校園災害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防救</a:t>
            </a:r>
            <a:endParaRPr lang="en-US" altLang="zh-TW" sz="2800" dirty="0" smtClean="0"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en-US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應變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組織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｣</a:t>
            </a:r>
            <a:r>
              <a:rPr lang="zh-TW" altLang="zh-TW" sz="2800" dirty="0" smtClean="0">
                <a:cs typeface="Times New Roman" panose="02020603050405020304" pitchFamily="18" charset="0"/>
              </a:rPr>
              <a:t>。</a:t>
            </a:r>
            <a:endParaRPr lang="en-US" altLang="zh-TW" sz="2800" dirty="0" smtClean="0"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（二）學務處、教官室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於</a:t>
            </a:r>
            <a:r>
              <a:rPr lang="en-US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2/17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及</a:t>
            </a:r>
            <a:r>
              <a:rPr lang="en-US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2/22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分別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辦理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全校性｢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防災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疏散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教育宣導</a:t>
            </a:r>
            <a:r>
              <a:rPr lang="en-US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</a:p>
          <a:p>
            <a:pPr>
              <a:spcAft>
                <a:spcPts val="0"/>
              </a:spcAft>
            </a:pPr>
            <a:r>
              <a:rPr lang="en-US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｣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並於</a:t>
            </a:r>
            <a:r>
              <a:rPr lang="en-US" altLang="zh-TW" sz="28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en-US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/23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辦理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疏散演練預演作業</a:t>
            </a:r>
            <a:r>
              <a:rPr lang="zh-TW" altLang="zh-TW" sz="2800" dirty="0" smtClean="0">
                <a:cs typeface="Times New Roman" panose="02020603050405020304" pitchFamily="18" charset="0"/>
              </a:rPr>
              <a:t>，</a:t>
            </a:r>
            <a:r>
              <a:rPr lang="en-US" altLang="zh-TW" sz="2800" dirty="0" smtClean="0">
                <a:cs typeface="Times New Roman" panose="02020603050405020304" pitchFamily="18" charset="0"/>
              </a:rPr>
              <a:t>2</a:t>
            </a:r>
            <a:r>
              <a:rPr lang="en-US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/24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正式實施</a:t>
            </a:r>
            <a:r>
              <a:rPr lang="zh-TW" altLang="en-US" sz="28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防災 </a:t>
            </a:r>
            <a:endParaRPr lang="en-US" altLang="zh-TW" sz="2800" dirty="0" smtClean="0">
              <a:solidFill>
                <a:prstClr val="black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sz="28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演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練</a:t>
            </a:r>
            <a:r>
              <a:rPr lang="en-US" altLang="zh-TW" sz="2800" u="sng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u="sng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兩次時間皆為上午</a:t>
            </a:r>
            <a:r>
              <a:rPr lang="en-US" altLang="zh-TW" sz="2800" u="sng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0740</a:t>
            </a:r>
            <a:r>
              <a:rPr lang="zh-TW" altLang="en-US" sz="2800" u="sng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分開始至</a:t>
            </a:r>
            <a:r>
              <a:rPr lang="en-US" altLang="zh-TW" sz="2800" u="sng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0810</a:t>
            </a:r>
            <a:r>
              <a:rPr lang="zh-TW" altLang="en-US" sz="2800" u="sng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分</a:t>
            </a:r>
            <a:r>
              <a:rPr lang="en-US" altLang="zh-TW" sz="2800" u="sng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800" dirty="0" smtClean="0">
                <a:cs typeface="Times New Roman" panose="02020603050405020304" pitchFamily="18" charset="0"/>
              </a:rPr>
              <a:t>。</a:t>
            </a:r>
            <a:endParaRPr lang="en-US" altLang="zh-TW" sz="2800" dirty="0" smtClean="0"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（三）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教官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室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校園內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張貼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｢校園疏散避難圖｣及推動學生攜帶｢家庭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防災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2800" dirty="0" smtClean="0"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en-US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卡｣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作業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800" dirty="0"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（</a:t>
            </a:r>
            <a:r>
              <a:rPr lang="zh-TW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四）</a:t>
            </a: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教務處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輔導室</a:t>
            </a: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：</a:t>
            </a:r>
            <a:r>
              <a:rPr lang="zh-TW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培育防災教育師資，推動</a:t>
            </a: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防災課程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及災後輔導</a:t>
            </a: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zh-TW" altLang="zh-TW" sz="2800" dirty="0">
              <a:latin typeface="Times New Roman" panose="02020603050405020304" pitchFamily="18" charset="0"/>
            </a:endParaRPr>
          </a:p>
          <a:p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（五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總務處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教官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室、圖書館資訊組：強化防災教育網頁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800" dirty="0" smtClean="0"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（六）</a:t>
            </a:r>
            <a:r>
              <a:rPr lang="zh-TW" altLang="en-US" sz="28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各</a:t>
            </a:r>
            <a:r>
              <a:rPr lang="zh-TW" altLang="en-US" sz="2800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班導師：請與同學共同進行就地掩蔽及疏散演練作業</a:t>
            </a:r>
            <a:r>
              <a:rPr lang="zh-TW" altLang="zh-TW" sz="2800" dirty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800" kern="100" dirty="0" smtClean="0">
              <a:solidFill>
                <a:srgbClr val="FF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3031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8107" y="16042"/>
            <a:ext cx="1125193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1898650" algn="l"/>
              </a:tabLst>
            </a:pPr>
            <a:r>
              <a:rPr lang="zh-TW" altLang="en-US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zh-TW" altLang="zh-TW" sz="40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40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狀況設定：</a:t>
            </a:r>
            <a:endParaRPr lang="en-US" altLang="zh-TW" sz="4000" kern="100" dirty="0" smtClean="0">
              <a:solidFill>
                <a:prstClr val="black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>
              <a:tabLst>
                <a:tab pos="1898650" algn="l"/>
              </a:tabLst>
            </a:pPr>
            <a:r>
              <a:rPr lang="zh-TW" altLang="zh-TW" sz="40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狀況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一：</a:t>
            </a:r>
            <a:r>
              <a:rPr lang="en-US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endParaRPr lang="zh-TW" altLang="zh-TW" sz="4000" kern="1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地震</a:t>
            </a:r>
            <a:r>
              <a:rPr lang="en-US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~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地震</a:t>
            </a:r>
            <a:r>
              <a:rPr lang="en-US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~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現在發生震度</a:t>
            </a:r>
            <a:r>
              <a:rPr lang="en-US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級的地震，請各位同學不要慌張，迅速</a:t>
            </a:r>
            <a:r>
              <a:rPr lang="zh-TW" altLang="zh-TW" sz="4000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就地</a:t>
            </a:r>
            <a:r>
              <a:rPr lang="zh-TW" altLang="en-US" sz="40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趴</a:t>
            </a:r>
            <a:r>
              <a:rPr lang="zh-TW" altLang="zh-TW" sz="4000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</a:t>
            </a:r>
            <a:r>
              <a:rPr lang="zh-TW" altLang="zh-TW" sz="40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、掩護、穩住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，並</a:t>
            </a:r>
            <a:r>
              <a:rPr lang="zh-TW" altLang="zh-TW" sz="40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關閉室內電源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，請鄰近</a:t>
            </a:r>
            <a:r>
              <a:rPr lang="zh-TW" altLang="zh-TW" sz="40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前後門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同學</a:t>
            </a:r>
            <a:r>
              <a:rPr lang="zh-TW" altLang="zh-TW" sz="40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打開門窗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，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以利逃生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。</a:t>
            </a:r>
          </a:p>
          <a:p>
            <a:pPr lvl="0"/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狀況二：</a:t>
            </a:r>
            <a:endParaRPr lang="zh-TW" altLang="zh-TW" sz="4000" kern="1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zh-TW" altLang="zh-TW" sz="40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教官室報告，目前地震間歇，請同學依照疏散三不原則，</a:t>
            </a:r>
            <a:r>
              <a:rPr lang="zh-TW" altLang="zh-TW" sz="4000" dirty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不推、不語、不跑</a:t>
            </a:r>
            <a:r>
              <a:rPr lang="zh-TW" altLang="zh-TW" sz="40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的方式</a:t>
            </a:r>
            <a:r>
              <a:rPr lang="zh-TW" altLang="zh-TW" sz="40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40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並將書包置頭頂，</a:t>
            </a:r>
            <a:r>
              <a:rPr lang="zh-TW" altLang="zh-TW" sz="40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注意</a:t>
            </a:r>
            <a:r>
              <a:rPr lang="zh-TW" altLang="zh-TW" sz="40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人身安全</a:t>
            </a:r>
            <a:r>
              <a:rPr lang="zh-TW" altLang="zh-TW" sz="4000" dirty="0">
                <a:solidFill>
                  <a:prstClr val="black"/>
                </a:solidFill>
                <a:cs typeface="Times New Roman" panose="02020603050405020304" pitchFamily="18" charset="0"/>
              </a:rPr>
              <a:t>，</a:t>
            </a:r>
            <a:r>
              <a:rPr lang="zh-TW" altLang="zh-TW" sz="40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迅速抵達操場指定疏散地點</a:t>
            </a:r>
            <a:r>
              <a:rPr lang="zh-TW" altLang="zh-TW" sz="40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集合</a:t>
            </a:r>
            <a:r>
              <a:rPr lang="zh-TW" altLang="zh-TW" sz="4000" kern="1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。</a:t>
            </a:r>
            <a:endParaRPr lang="en-US" altLang="zh-TW" sz="4000" dirty="0" smtClean="0">
              <a:solidFill>
                <a:prstClr val="black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45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533</Words>
  <Application>Microsoft Office PowerPoint</Application>
  <PresentationFormat>自訂</PresentationFormat>
  <Paragraphs>139</Paragraphs>
  <Slides>5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PowerPoint 簡報</vt:lpstr>
      <vt:lpstr>PowerPoint 簡報</vt:lpstr>
      <vt:lpstr>2/24防災演練疏散作業任務分配名冊說明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251</cp:revision>
  <cp:lastPrinted>2016-03-21T04:27:56Z</cp:lastPrinted>
  <dcterms:created xsi:type="dcterms:W3CDTF">2014-08-22T07:31:35Z</dcterms:created>
  <dcterms:modified xsi:type="dcterms:W3CDTF">2017-02-09T01:26:31Z</dcterms:modified>
</cp:coreProperties>
</file>