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33"/>
  </p:notesMasterIdLst>
  <p:handoutMasterIdLst>
    <p:handoutMasterId r:id="rId34"/>
  </p:handoutMasterIdLst>
  <p:sldIdLst>
    <p:sldId id="256" r:id="rId4"/>
    <p:sldId id="288" r:id="rId5"/>
    <p:sldId id="287" r:id="rId6"/>
    <p:sldId id="316" r:id="rId7"/>
    <p:sldId id="317" r:id="rId8"/>
    <p:sldId id="321" r:id="rId9"/>
    <p:sldId id="323" r:id="rId10"/>
    <p:sldId id="291" r:id="rId11"/>
    <p:sldId id="289" r:id="rId12"/>
    <p:sldId id="290" r:id="rId13"/>
    <p:sldId id="297" r:id="rId14"/>
    <p:sldId id="298" r:id="rId15"/>
    <p:sldId id="310" r:id="rId16"/>
    <p:sldId id="311" r:id="rId17"/>
    <p:sldId id="300" r:id="rId18"/>
    <p:sldId id="301" r:id="rId19"/>
    <p:sldId id="299" r:id="rId20"/>
    <p:sldId id="302" r:id="rId21"/>
    <p:sldId id="303" r:id="rId22"/>
    <p:sldId id="305" r:id="rId23"/>
    <p:sldId id="304" r:id="rId24"/>
    <p:sldId id="307" r:id="rId25"/>
    <p:sldId id="308" r:id="rId26"/>
    <p:sldId id="309" r:id="rId27"/>
    <p:sldId id="319" r:id="rId28"/>
    <p:sldId id="320" r:id="rId29"/>
    <p:sldId id="318" r:id="rId30"/>
    <p:sldId id="269" r:id="rId31"/>
    <p:sldId id="313" r:id="rId32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06" autoAdjust="0"/>
    <p:restoredTop sz="94575" autoAdjust="0"/>
  </p:normalViewPr>
  <p:slideViewPr>
    <p:cSldViewPr>
      <p:cViewPr varScale="1">
        <p:scale>
          <a:sx n="66" d="100"/>
          <a:sy n="66" d="100"/>
        </p:scale>
        <p:origin x="11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956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5092A-26F4-4B06-A414-0AB449D1A10B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86E26-B703-401A-852F-78D5124966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2357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0FB31-B2C3-49C1-B483-9DC99FA47419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E93F2-D682-46F1-BF78-B9DD4B6746E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65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E93F2-D682-46F1-BF78-B9DD4B6746E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51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927E8-AF7C-48DC-905C-DB8FC0F05F8F}" type="slidenum">
              <a:rPr lang="zh-TW" altLang="en-US" smtClean="0">
                <a:solidFill>
                  <a:prstClr val="black"/>
                </a:solidFill>
              </a:rPr>
              <a:pPr/>
              <a:t>27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9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268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3177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459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05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69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52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934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13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654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416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648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56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77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37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4299697"/>
            <a:ext cx="7667244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54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>
                <a:solidFill>
                  <a:srgbClr val="775F55"/>
                </a:solidFill>
              </a:rPr>
              <a:pPr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4289334"/>
            <a:ext cx="895401" cy="640080"/>
          </a:xfrm>
        </p:spPr>
        <p:txBody>
          <a:bodyPr/>
          <a:lstStyle>
            <a:lvl1pPr>
              <a:defRPr sz="21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29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>
                <a:solidFill>
                  <a:srgbClr val="775F55"/>
                </a:solidFill>
              </a:rPr>
              <a:pPr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62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54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/>
          <a:p>
            <a:fld id="{4F6EE328-6AFF-436B-881F-213D56084544}" type="datetimeFigureOut">
              <a:rPr lang="en-US" dirty="0">
                <a:solidFill>
                  <a:srgbClr val="775F55"/>
                </a:solidFill>
              </a:rPr>
              <a:pPr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6272785"/>
            <a:ext cx="4745736" cy="365125"/>
          </a:xfrm>
        </p:spPr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3049" y="2325848"/>
            <a:ext cx="810678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2506133"/>
            <a:ext cx="891224" cy="720332"/>
          </a:xfrm>
        </p:spPr>
        <p:txBody>
          <a:bodyPr/>
          <a:lstStyle>
            <a:lvl1pPr>
              <a:defRPr sz="21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734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2194560"/>
            <a:ext cx="356616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2194560"/>
            <a:ext cx="356616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>
                <a:solidFill>
                  <a:srgbClr val="775F55"/>
                </a:solidFill>
              </a:rPr>
              <a:pPr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4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2048256"/>
            <a:ext cx="356616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743200"/>
            <a:ext cx="356616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2048256"/>
            <a:ext cx="356616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743200"/>
            <a:ext cx="356616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>
                <a:solidFill>
                  <a:srgbClr val="775F55"/>
                </a:solidFill>
              </a:rPr>
              <a:pPr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436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>
                <a:solidFill>
                  <a:srgbClr val="775F55"/>
                </a:solidFill>
              </a:rPr>
              <a:pPr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174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>
                <a:solidFill>
                  <a:srgbClr val="775F55"/>
                </a:solidFill>
              </a:rPr>
              <a:pPr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5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8942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>
                <a:solidFill>
                  <a:srgbClr val="775F55"/>
                </a:solidFill>
              </a:rPr>
              <a:pPr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6229681"/>
            <a:ext cx="3429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77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>
                <a:solidFill>
                  <a:srgbClr val="775F55"/>
                </a:solidFill>
              </a:rPr>
              <a:pPr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6229681"/>
            <a:ext cx="3429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780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>
                <a:solidFill>
                  <a:srgbClr val="775F55"/>
                </a:solidFill>
              </a:rPr>
              <a:pPr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120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>
                <a:solidFill>
                  <a:srgbClr val="775F55"/>
                </a:solidFill>
              </a:rPr>
              <a:pPr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3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178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697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74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739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511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055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17DA3-7EFA-4E24-A437-064FEC7D81E5}" type="datetimeFigureOut">
              <a:rPr lang="zh-TW" altLang="en-US" smtClean="0"/>
              <a:t>2016/9/5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CC1E6-6C46-4438-BABD-25825199C74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375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284B3-EAA9-4839-BF88-EC4179C97F67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2016/9/5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261FD-1FD3-4789-999C-CF8D8CBAB7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4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2121408"/>
            <a:ext cx="75438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pPr defTabSz="342900"/>
            <a:fld id="{52E37674-C1BA-4107-9B06-6D4CAC3A3DF5}" type="datetimeFigureOut">
              <a:rPr lang="en-US" smtClean="0">
                <a:solidFill>
                  <a:srgbClr val="775F55"/>
                </a:solidFill>
              </a:rPr>
              <a:pPr defTabSz="342900"/>
              <a:t>9/5/2016</a:t>
            </a:fld>
            <a:endParaRPr lang="en-US" dirty="0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pPr defTabSz="342900"/>
            <a:endParaRPr lang="en-US" dirty="0">
              <a:solidFill>
                <a:srgbClr val="775F55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6229681"/>
            <a:ext cx="3429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n-lt"/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21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User\Desktop\103&#24180;9&#26376;&#38450;&#28797;\&#22823;&#22320;&#38663;.mp4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8712968" cy="1470025"/>
          </a:xfrm>
        </p:spPr>
        <p:txBody>
          <a:bodyPr>
            <a:normAutofit/>
          </a:bodyPr>
          <a:lstStyle/>
          <a:p>
            <a:r>
              <a:rPr lang="zh-TW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楷體W5" pitchFamily="65" charset="-120"/>
                <a:ea typeface="華康行楷體W5" pitchFamily="65" charset="-120"/>
              </a:rPr>
              <a:t>臺北市立大直高中</a:t>
            </a:r>
            <a:endParaRPr lang="zh-TW" alt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行楷體W5" pitchFamily="65" charset="-120"/>
              <a:ea typeface="華康行楷體W5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27584" y="2708920"/>
            <a:ext cx="7704856" cy="3456384"/>
          </a:xfrm>
        </p:spPr>
        <p:txBody>
          <a:bodyPr>
            <a:normAutofit fontScale="92500" lnSpcReduction="10000"/>
          </a:bodyPr>
          <a:lstStyle/>
          <a:p>
            <a:endParaRPr lang="en-US" altLang="zh-TW" dirty="0" smtClean="0"/>
          </a:p>
          <a:p>
            <a:r>
              <a:rPr lang="en-US" altLang="zh-TW" sz="9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楷體W5" pitchFamily="65" charset="-120"/>
                <a:ea typeface="華康行楷體W5" pitchFamily="65" charset="-120"/>
              </a:rPr>
              <a:t>105</a:t>
            </a:r>
            <a:r>
              <a:rPr lang="zh-TW" altLang="en-US" sz="9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楷體W5" pitchFamily="65" charset="-120"/>
                <a:ea typeface="華康行楷體W5" pitchFamily="65" charset="-120"/>
              </a:rPr>
              <a:t>學年</a:t>
            </a:r>
            <a:r>
              <a:rPr lang="zh-TW" altLang="en-US" sz="9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楷體W5" pitchFamily="65" charset="-120"/>
                <a:ea typeface="華康行楷體W5" pitchFamily="65" charset="-120"/>
              </a:rPr>
              <a:t>度</a:t>
            </a:r>
            <a:r>
              <a:rPr lang="zh-TW" altLang="en-US" sz="9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行楷體W5" pitchFamily="65" charset="-120"/>
                <a:ea typeface="華康行楷體W5" pitchFamily="65" charset="-120"/>
              </a:rPr>
              <a:t>防震防災演練</a:t>
            </a:r>
            <a:endParaRPr lang="en-US" altLang="zh-TW" sz="9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行楷體W5" pitchFamily="65" charset="-120"/>
              <a:ea typeface="華康行楷體W5" pitchFamily="65" charset="-120"/>
            </a:endParaRPr>
          </a:p>
          <a:p>
            <a:endParaRPr lang="en-US" altLang="zh-TW" sz="9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行楷體W5" pitchFamily="65" charset="-120"/>
              <a:ea typeface="華康行楷體W5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558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192233" cy="613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15516" y="980728"/>
            <a:ext cx="878497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地震來了！？</a:t>
            </a:r>
            <a:endParaRPr lang="zh-TW" altLang="en-US" sz="11500" dirty="0"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55576" y="3573016"/>
            <a:ext cx="77048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怎麼辦？</a:t>
            </a:r>
            <a:endParaRPr lang="zh-TW" altLang="en-US" sz="11500" dirty="0"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957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539552" y="2431048"/>
            <a:ext cx="770485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請看示範</a:t>
            </a:r>
            <a:endParaRPr lang="zh-TW" altLang="en-US" sz="11500" dirty="0"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09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67544" y="548680"/>
            <a:ext cx="8280920" cy="57554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全國防災日演練時程表</a:t>
            </a:r>
            <a:endParaRPr lang="en-US" altLang="zh-TW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just"/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防災預演演練</a:t>
            </a:r>
            <a:endPara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一、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07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廣播 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地震狀況發佈</a:t>
            </a:r>
            <a:endPara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二、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07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41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廣播 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往疏散地點移動</a:t>
            </a:r>
            <a:endPara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9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21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防災正式演練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一、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09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21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廣播 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地震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狀況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發佈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二、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09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22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廣播 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往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疏散地點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移動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324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07504" y="404664"/>
            <a:ext cx="8928992" cy="58785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注意</a:t>
            </a:r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事項</a:t>
            </a:r>
            <a:endParaRPr lang="en-US" altLang="zh-TW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、聽聞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第一次廣播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時師生立即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就地</a:t>
            </a:r>
            <a:endPara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避難掩護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保護頭部躲在桌子下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二、聽聞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第二次廣播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時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依防災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避難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路</a:t>
            </a:r>
            <a:endParaRPr lang="en-US" altLang="zh-TW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線進行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疏散避難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將書包置於頭部</a:t>
            </a:r>
            <a:r>
              <a:rPr lang="en-US" altLang="zh-TW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三、抵達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避難地點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操場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）後，由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副</a:t>
            </a:r>
            <a:endParaRPr lang="en-US" altLang="zh-TW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班長清查人數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向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教官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回報。</a:t>
            </a:r>
            <a:endParaRPr lang="en-US" altLang="zh-TW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四、人數清查無誤，</a:t>
            </a:r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安靜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返回教室</a:t>
            </a:r>
            <a:r>
              <a:rPr lang="zh-TW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上課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39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79512" y="836712"/>
            <a:ext cx="8856984" cy="48013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教室避難掩護動作三要領</a:t>
            </a:r>
            <a:endParaRPr lang="en-US" altLang="zh-TW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一、</a:t>
            </a:r>
            <a:r>
              <a:rPr lang="zh-TW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趴</a:t>
            </a: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下</a:t>
            </a:r>
            <a:r>
              <a:rPr lang="en-US" altLang="zh-TW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</a:t>
            </a:r>
          </a:p>
          <a:p>
            <a:pPr algn="ctr"/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掩護</a:t>
            </a:r>
            <a:endParaRPr lang="en-US" altLang="zh-TW" sz="6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zh-TW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穩住</a:t>
            </a:r>
            <a:endParaRPr lang="en-US" altLang="zh-TW" sz="6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五角星形 2"/>
          <p:cNvSpPr/>
          <p:nvPr/>
        </p:nvSpPr>
        <p:spPr>
          <a:xfrm>
            <a:off x="539552" y="23788"/>
            <a:ext cx="1080120" cy="864096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8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11560" y="1052736"/>
            <a:ext cx="770485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廣播：</a:t>
            </a:r>
            <a:endParaRPr lang="en-US" altLang="zh-TW" sz="11500" dirty="0" smtClean="0"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  <a:p>
            <a:pPr algn="ctr"/>
            <a:r>
              <a:rPr lang="zh-TW" altLang="en-US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地震</a:t>
            </a:r>
            <a:r>
              <a:rPr lang="en-US" altLang="zh-TW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~</a:t>
            </a:r>
            <a:r>
              <a:rPr lang="zh-TW" altLang="en-US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地震</a:t>
            </a:r>
            <a:r>
              <a:rPr lang="en-US" altLang="zh-TW" sz="11500" dirty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~</a:t>
            </a:r>
            <a:endParaRPr lang="zh-TW" altLang="en-US" sz="11500" dirty="0"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450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39751" y="-29845"/>
            <a:ext cx="42947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一、</a:t>
            </a:r>
            <a:r>
              <a:rPr lang="zh-TW" alt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趴</a:t>
            </a:r>
            <a:r>
              <a:rPr lang="zh-TW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下</a:t>
            </a:r>
            <a:endParaRPr lang="en-US" altLang="zh-TW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294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2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39751" y="-29845"/>
            <a:ext cx="42947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二、掩護</a:t>
            </a:r>
            <a:endParaRPr lang="en-US" altLang="zh-TW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4546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4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39751" y="-29845"/>
            <a:ext cx="42947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三、穩住</a:t>
            </a:r>
            <a:endParaRPr lang="en-US" altLang="zh-TW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54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hlinkClick r:id="rId2" action="ppaction://program"/>
          </p:cNvPr>
          <p:cNvSpPr txBox="1"/>
          <p:nvPr/>
        </p:nvSpPr>
        <p:spPr>
          <a:xfrm>
            <a:off x="683568" y="692256"/>
            <a:ext cx="770485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地震很可怕</a:t>
            </a:r>
            <a:endParaRPr lang="en-US" altLang="zh-TW" sz="11500" dirty="0" smtClean="0"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  <a:p>
            <a:endParaRPr lang="en-US" altLang="zh-TW" sz="11500" dirty="0"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  <a:p>
            <a:r>
              <a:rPr lang="zh-TW" altLang="en-US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  歷年</a:t>
            </a:r>
            <a:r>
              <a:rPr lang="zh-TW" altLang="en-US" sz="11500" dirty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資料</a:t>
            </a:r>
            <a:endParaRPr lang="en-US" altLang="zh-TW" sz="11500" dirty="0" smtClean="0"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</p:txBody>
      </p:sp>
      <p:sp>
        <p:nvSpPr>
          <p:cNvPr id="2" name="五角星形 1"/>
          <p:cNvSpPr/>
          <p:nvPr/>
        </p:nvSpPr>
        <p:spPr>
          <a:xfrm>
            <a:off x="755576" y="4869160"/>
            <a:ext cx="576064" cy="5040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916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11560" y="1052736"/>
            <a:ext cx="7704856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廣播：</a:t>
            </a:r>
            <a:endParaRPr lang="en-US" altLang="zh-TW" sz="11500" dirty="0" smtClean="0"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  <a:p>
            <a:pPr algn="ctr"/>
            <a:r>
              <a:rPr lang="en-US" altLang="zh-TW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…</a:t>
            </a:r>
            <a:r>
              <a:rPr lang="zh-TW" altLang="en-US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開始往操場移動</a:t>
            </a:r>
            <a:r>
              <a:rPr lang="en-US" altLang="zh-TW" sz="11500" dirty="0" smtClean="0">
                <a:latin typeface="華康新綜藝體W9(P)" panose="040B0900000000000000" pitchFamily="82" charset="-120"/>
                <a:ea typeface="華康新綜藝體W9(P)" panose="040B0900000000000000" pitchFamily="82" charset="-120"/>
              </a:rPr>
              <a:t>…</a:t>
            </a:r>
            <a:endParaRPr lang="zh-TW" altLang="en-US" sz="11500" dirty="0">
              <a:latin typeface="華康新綜藝體W9(P)" panose="040B0900000000000000" pitchFamily="82" charset="-120"/>
              <a:ea typeface="華康新綜藝體W9(P)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727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51520" y="836712"/>
            <a:ext cx="8568952" cy="53860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疏散</a:t>
            </a:r>
            <a:r>
              <a:rPr lang="zh-TW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避難三不原則</a:t>
            </a:r>
            <a:endParaRPr lang="en-US" altLang="zh-TW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en-US" altLang="zh-T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不推</a:t>
            </a:r>
            <a:endParaRPr lang="en-US" altLang="zh-TW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二、不語</a:t>
            </a:r>
            <a:endParaRPr lang="en-US" altLang="zh-TW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三、不跑</a:t>
            </a:r>
            <a:endParaRPr lang="en-US" altLang="zh-TW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五角星形 2"/>
          <p:cNvSpPr/>
          <p:nvPr/>
        </p:nvSpPr>
        <p:spPr>
          <a:xfrm>
            <a:off x="539552" y="23788"/>
            <a:ext cx="1080120" cy="864096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0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39751" y="-29845"/>
            <a:ext cx="42947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一、不推</a:t>
            </a:r>
            <a:endParaRPr lang="en-US" altLang="zh-TW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" y="155679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2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39751" y="-29845"/>
            <a:ext cx="42947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二、不語</a:t>
            </a:r>
            <a:endParaRPr lang="en-US" altLang="zh-TW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1409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1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39751" y="-29845"/>
            <a:ext cx="42947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三、不跑</a:t>
            </a:r>
            <a:endParaRPr lang="en-US" altLang="zh-TW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72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2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0" y="260648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80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4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向下箭號 246"/>
          <p:cNvSpPr/>
          <p:nvPr/>
        </p:nvSpPr>
        <p:spPr>
          <a:xfrm rot="5400000">
            <a:off x="1961354" y="4243528"/>
            <a:ext cx="653670" cy="2450744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</a:endParaRPr>
          </a:p>
        </p:txBody>
      </p:sp>
      <p:grpSp>
        <p:nvGrpSpPr>
          <p:cNvPr id="143" name="群組 142"/>
          <p:cNvGrpSpPr/>
          <p:nvPr/>
        </p:nvGrpSpPr>
        <p:grpSpPr>
          <a:xfrm>
            <a:off x="749322" y="1513408"/>
            <a:ext cx="8348580" cy="4329618"/>
            <a:chOff x="1098334" y="-153612"/>
            <a:chExt cx="11027450" cy="6025053"/>
          </a:xfrm>
        </p:grpSpPr>
        <p:grpSp>
          <p:nvGrpSpPr>
            <p:cNvPr id="4" name="群組 3"/>
            <p:cNvGrpSpPr/>
            <p:nvPr/>
          </p:nvGrpSpPr>
          <p:grpSpPr>
            <a:xfrm>
              <a:off x="4259931" y="-153612"/>
              <a:ext cx="3138035" cy="865804"/>
              <a:chOff x="3371851" y="-1714502"/>
              <a:chExt cx="4471986" cy="1514476"/>
            </a:xfrm>
          </p:grpSpPr>
          <p:sp>
            <p:nvSpPr>
              <p:cNvPr id="133" name="橢圓 132"/>
              <p:cNvSpPr/>
              <p:nvPr/>
            </p:nvSpPr>
            <p:spPr>
              <a:xfrm>
                <a:off x="3371851" y="-1714502"/>
                <a:ext cx="4471986" cy="151447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1">
                    <a:shade val="5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TW" sz="1350" dirty="0">
                  <a:solidFill>
                    <a:prstClr val="white"/>
                  </a:solidFill>
                </a:endParaRPr>
              </a:p>
              <a:p>
                <a:pPr algn="ctr"/>
                <a:endParaRPr lang="en-US" altLang="zh-TW" sz="1350" dirty="0">
                  <a:solidFill>
                    <a:prstClr val="white"/>
                  </a:solidFill>
                </a:endParaRPr>
              </a:p>
              <a:p>
                <a:pPr algn="ctr"/>
                <a:endParaRPr lang="en-US" altLang="zh-TW" sz="1350" dirty="0">
                  <a:solidFill>
                    <a:prstClr val="white"/>
                  </a:solidFill>
                </a:endParaRPr>
              </a:p>
              <a:p>
                <a:pPr algn="ctr"/>
                <a:endParaRPr lang="en-US" altLang="zh-TW" sz="1350" dirty="0">
                  <a:solidFill>
                    <a:prstClr val="white"/>
                  </a:solidFill>
                </a:endParaRPr>
              </a:p>
              <a:p>
                <a:pPr algn="ctr"/>
                <a:r>
                  <a:rPr lang="zh-TW" altLang="en-US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rPr>
                  <a:t>運動場</a:t>
                </a:r>
                <a:endParaRPr lang="en-US" altLang="zh-TW" sz="1050" dirty="0">
                  <a:solidFill>
                    <a:prstClr val="black"/>
                  </a:solidFill>
                  <a:latin typeface="華康新綜藝體W9(P)" panose="040B0900000000000000" pitchFamily="82" charset="-120"/>
                  <a:ea typeface="華康新綜藝體W9(P)" panose="040B0900000000000000" pitchFamily="82" charset="-120"/>
                </a:endParaRPr>
              </a:p>
              <a:p>
                <a:pPr algn="ctr"/>
                <a:endParaRPr lang="en-US" altLang="zh-TW" sz="1350" dirty="0">
                  <a:solidFill>
                    <a:prstClr val="white"/>
                  </a:solidFill>
                </a:endParaRPr>
              </a:p>
              <a:p>
                <a:pPr algn="ctr"/>
                <a:endParaRPr lang="zh-TW" altLang="en-US" sz="13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矩形 133"/>
              <p:cNvSpPr/>
              <p:nvPr/>
            </p:nvSpPr>
            <p:spPr>
              <a:xfrm>
                <a:off x="3812381" y="-1443037"/>
                <a:ext cx="3590924" cy="485775"/>
              </a:xfrm>
              <a:prstGeom prst="rect">
                <a:avLst/>
              </a:prstGeom>
              <a:ln>
                <a:solidFill>
                  <a:schemeClr val="accent1">
                    <a:shade val="5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1500" dirty="0">
                    <a:solidFill>
                      <a:prstClr val="white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rPr>
                  <a:t>最終集合地點</a:t>
                </a: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11168511" y="934229"/>
              <a:ext cx="939233" cy="1752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prstClr val="black"/>
                  </a:solidFill>
                  <a:latin typeface="華康新綜藝體W9(P)" panose="040B0900000000000000" pitchFamily="82" charset="-120"/>
                  <a:ea typeface="華康新綜藝體W9(P)" panose="040B0900000000000000" pitchFamily="82" charset="-120"/>
                </a:rPr>
                <a:t>迎曦館</a:t>
              </a:r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1098334" y="932139"/>
              <a:ext cx="9614125" cy="3823357"/>
              <a:chOff x="585480" y="1374065"/>
              <a:chExt cx="9768508" cy="3994914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585480" y="1376892"/>
                <a:ext cx="9768508" cy="398746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1">
                    <a:shade val="5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" name="群組 11"/>
              <p:cNvGrpSpPr/>
              <p:nvPr/>
            </p:nvGrpSpPr>
            <p:grpSpPr>
              <a:xfrm>
                <a:off x="1022351" y="1374065"/>
                <a:ext cx="8895826" cy="3994914"/>
                <a:chOff x="1185330" y="2100260"/>
                <a:chExt cx="8895826" cy="3994914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1185860" y="2471738"/>
                  <a:ext cx="1314451" cy="360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5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辦公室</a:t>
                  </a:r>
                  <a:endParaRPr lang="en-US" altLang="zh-TW" sz="135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grpSp>
              <p:nvGrpSpPr>
                <p:cNvPr id="19" name="群組 18"/>
                <p:cNvGrpSpPr/>
                <p:nvPr/>
              </p:nvGrpSpPr>
              <p:grpSpPr>
                <a:xfrm>
                  <a:off x="1185862" y="2100262"/>
                  <a:ext cx="1314450" cy="371476"/>
                  <a:chOff x="1185862" y="2100262"/>
                  <a:chExt cx="1314450" cy="371476"/>
                </a:xfrm>
              </p:grpSpPr>
              <p:sp>
                <p:nvSpPr>
                  <p:cNvPr id="131" name="矩形 130"/>
                  <p:cNvSpPr/>
                  <p:nvPr/>
                </p:nvSpPr>
                <p:spPr>
                  <a:xfrm>
                    <a:off x="1185862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110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32" name="矩形 131"/>
                  <p:cNvSpPr/>
                  <p:nvPr/>
                </p:nvSpPr>
                <p:spPr>
                  <a:xfrm>
                    <a:off x="1843087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109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0" name="群組 19"/>
                <p:cNvGrpSpPr/>
                <p:nvPr/>
              </p:nvGrpSpPr>
              <p:grpSpPr>
                <a:xfrm>
                  <a:off x="2940050" y="2100262"/>
                  <a:ext cx="1971675" cy="371476"/>
                  <a:chOff x="2940050" y="2100262"/>
                  <a:chExt cx="1971675" cy="371476"/>
                </a:xfrm>
              </p:grpSpPr>
              <p:sp>
                <p:nvSpPr>
                  <p:cNvPr id="128" name="矩形 127"/>
                  <p:cNvSpPr/>
                  <p:nvPr/>
                </p:nvSpPr>
                <p:spPr>
                  <a:xfrm>
                    <a:off x="2940050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108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9" name="矩形 128"/>
                  <p:cNvSpPr/>
                  <p:nvPr/>
                </p:nvSpPr>
                <p:spPr>
                  <a:xfrm>
                    <a:off x="3597275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107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30" name="矩形 129"/>
                  <p:cNvSpPr/>
                  <p:nvPr/>
                </p:nvSpPr>
                <p:spPr>
                  <a:xfrm>
                    <a:off x="4254500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106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21" name="群組 20"/>
                <p:cNvGrpSpPr/>
                <p:nvPr/>
              </p:nvGrpSpPr>
              <p:grpSpPr>
                <a:xfrm>
                  <a:off x="8766176" y="2100262"/>
                  <a:ext cx="1314450" cy="371476"/>
                  <a:chOff x="1185862" y="2100262"/>
                  <a:chExt cx="1314450" cy="371476"/>
                </a:xfrm>
              </p:grpSpPr>
              <p:sp>
                <p:nvSpPr>
                  <p:cNvPr id="126" name="矩形 125"/>
                  <p:cNvSpPr/>
                  <p:nvPr/>
                </p:nvSpPr>
                <p:spPr>
                  <a:xfrm>
                    <a:off x="1185862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102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7" name="矩形 126"/>
                  <p:cNvSpPr/>
                  <p:nvPr/>
                </p:nvSpPr>
                <p:spPr>
                  <a:xfrm>
                    <a:off x="1843087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101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2" name="矩形 21"/>
                <p:cNvSpPr/>
                <p:nvPr/>
              </p:nvSpPr>
              <p:spPr>
                <a:xfrm>
                  <a:off x="2940051" y="2471737"/>
                  <a:ext cx="657223" cy="360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9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辦公室</a:t>
                  </a:r>
                  <a:endParaRPr lang="en-US" altLang="zh-TW" sz="825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grpSp>
              <p:nvGrpSpPr>
                <p:cNvPr id="23" name="群組 22"/>
                <p:cNvGrpSpPr/>
                <p:nvPr/>
              </p:nvGrpSpPr>
              <p:grpSpPr>
                <a:xfrm>
                  <a:off x="3597275" y="2466181"/>
                  <a:ext cx="1314450" cy="371476"/>
                  <a:chOff x="1185862" y="2100262"/>
                  <a:chExt cx="1314450" cy="371476"/>
                </a:xfrm>
              </p:grpSpPr>
              <p:sp>
                <p:nvSpPr>
                  <p:cNvPr id="124" name="矩形 123"/>
                  <p:cNvSpPr/>
                  <p:nvPr/>
                </p:nvSpPr>
                <p:spPr>
                  <a:xfrm>
                    <a:off x="1185862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802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25" name="矩形 124"/>
                  <p:cNvSpPr/>
                  <p:nvPr/>
                </p:nvSpPr>
                <p:spPr>
                  <a:xfrm>
                    <a:off x="1843087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801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24" name="矩形 23"/>
                <p:cNvSpPr/>
                <p:nvPr/>
              </p:nvSpPr>
              <p:spPr>
                <a:xfrm>
                  <a:off x="8766176" y="2471738"/>
                  <a:ext cx="1314451" cy="360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5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資源教室</a:t>
                  </a:r>
                  <a:endParaRPr lang="en-US" altLang="zh-TW" sz="135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25" name="矩形 24"/>
                <p:cNvSpPr/>
                <p:nvPr/>
              </p:nvSpPr>
              <p:spPr>
                <a:xfrm>
                  <a:off x="6424613" y="2472652"/>
                  <a:ext cx="1971675" cy="3659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5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輔導室</a:t>
                  </a:r>
                  <a:endParaRPr lang="en-US" altLang="zh-TW" sz="135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26" name="矩形 25"/>
                <p:cNvSpPr/>
                <p:nvPr/>
              </p:nvSpPr>
              <p:spPr>
                <a:xfrm>
                  <a:off x="1185859" y="2832099"/>
                  <a:ext cx="1314451" cy="360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5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合作社</a:t>
                  </a:r>
                  <a:endParaRPr lang="en-US" altLang="zh-TW" sz="135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4254499" y="2832098"/>
                  <a:ext cx="657223" cy="360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9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辦公室</a:t>
                  </a:r>
                  <a:endParaRPr lang="en-US" altLang="zh-TW" sz="825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28" name="矩形 27"/>
                <p:cNvSpPr/>
                <p:nvPr/>
              </p:nvSpPr>
              <p:spPr>
                <a:xfrm>
                  <a:off x="3597273" y="2832097"/>
                  <a:ext cx="657223" cy="360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9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水資源</a:t>
                  </a:r>
                  <a:endParaRPr lang="en-US" altLang="zh-TW" sz="825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29" name="矩形 28"/>
                <p:cNvSpPr/>
                <p:nvPr/>
              </p:nvSpPr>
              <p:spPr>
                <a:xfrm>
                  <a:off x="2940046" y="2832096"/>
                  <a:ext cx="657223" cy="360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825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輔導</a:t>
                  </a:r>
                  <a:endParaRPr lang="en-US" altLang="zh-TW" sz="825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  <a:p>
                  <a:pPr algn="ctr"/>
                  <a:r>
                    <a:rPr lang="zh-TW" altLang="en-US" sz="825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教室</a:t>
                  </a:r>
                  <a:endParaRPr lang="en-US" altLang="zh-TW" sz="825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grpSp>
              <p:nvGrpSpPr>
                <p:cNvPr id="30" name="群組 29"/>
                <p:cNvGrpSpPr/>
                <p:nvPr/>
              </p:nvGrpSpPr>
              <p:grpSpPr>
                <a:xfrm>
                  <a:off x="5938838" y="2100260"/>
                  <a:ext cx="2457450" cy="372390"/>
                  <a:chOff x="5938838" y="2100260"/>
                  <a:chExt cx="2457450" cy="372390"/>
                </a:xfrm>
              </p:grpSpPr>
              <p:grpSp>
                <p:nvGrpSpPr>
                  <p:cNvPr id="119" name="群組 118"/>
                  <p:cNvGrpSpPr/>
                  <p:nvPr/>
                </p:nvGrpSpPr>
                <p:grpSpPr>
                  <a:xfrm>
                    <a:off x="6424613" y="2100262"/>
                    <a:ext cx="1971675" cy="371476"/>
                    <a:chOff x="2940050" y="2100262"/>
                    <a:chExt cx="1971675" cy="371476"/>
                  </a:xfrm>
                </p:grpSpPr>
                <p:sp>
                  <p:nvSpPr>
                    <p:cNvPr id="121" name="矩形 120"/>
                    <p:cNvSpPr/>
                    <p:nvPr/>
                  </p:nvSpPr>
                  <p:spPr>
                    <a:xfrm>
                      <a:off x="2940050" y="2100263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105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22" name="矩形 121"/>
                    <p:cNvSpPr/>
                    <p:nvPr/>
                  </p:nvSpPr>
                  <p:spPr>
                    <a:xfrm>
                      <a:off x="3597275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104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23" name="矩形 122"/>
                    <p:cNvSpPr/>
                    <p:nvPr/>
                  </p:nvSpPr>
                  <p:spPr>
                    <a:xfrm>
                      <a:off x="4254500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103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120" name="矩形 119"/>
                  <p:cNvSpPr/>
                  <p:nvPr/>
                </p:nvSpPr>
                <p:spPr>
                  <a:xfrm>
                    <a:off x="5938838" y="2100260"/>
                    <a:ext cx="485772" cy="37239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TW" altLang="en-US" sz="525" dirty="0">
                        <a:solidFill>
                          <a:prstClr val="black"/>
                        </a:solidFill>
                        <a:latin typeface="華康新綜藝體W9(P)" panose="040B0900000000000000" pitchFamily="82" charset="-120"/>
                        <a:ea typeface="華康新綜藝體W9(P)" panose="040B0900000000000000" pitchFamily="82" charset="-120"/>
                      </a:rPr>
                      <a:t>值勤室</a:t>
                    </a:r>
                    <a:endParaRPr lang="en-US" altLang="zh-TW" sz="525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endParaRPr>
                  </a:p>
                </p:txBody>
              </p:sp>
            </p:grpSp>
            <p:sp>
              <p:nvSpPr>
                <p:cNvPr id="31" name="矩形 30"/>
                <p:cNvSpPr/>
                <p:nvPr/>
              </p:nvSpPr>
              <p:spPr>
                <a:xfrm>
                  <a:off x="5938838" y="2472653"/>
                  <a:ext cx="485769" cy="3528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525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會計室</a:t>
                  </a:r>
                  <a:endParaRPr lang="en-US" altLang="zh-TW" sz="525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32" name="矩形 31"/>
                <p:cNvSpPr/>
                <p:nvPr/>
              </p:nvSpPr>
              <p:spPr>
                <a:xfrm>
                  <a:off x="5938835" y="2827310"/>
                  <a:ext cx="485772" cy="3659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525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家長會</a:t>
                  </a:r>
                  <a:endParaRPr lang="en-US" altLang="zh-TW" sz="525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33" name="矩形 32"/>
                <p:cNvSpPr/>
                <p:nvPr/>
              </p:nvSpPr>
              <p:spPr>
                <a:xfrm>
                  <a:off x="6424613" y="2826398"/>
                  <a:ext cx="1093787" cy="3659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2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健康中心</a:t>
                  </a:r>
                  <a:endParaRPr lang="en-US" altLang="zh-TW" sz="105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34" name="矩形 33"/>
                <p:cNvSpPr/>
                <p:nvPr/>
              </p:nvSpPr>
              <p:spPr>
                <a:xfrm>
                  <a:off x="7518401" y="2826398"/>
                  <a:ext cx="877888" cy="3659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9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烹飪教室</a:t>
                  </a:r>
                  <a:endParaRPr lang="en-US" altLang="zh-TW" sz="825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35" name="矩形 34"/>
                <p:cNvSpPr/>
                <p:nvPr/>
              </p:nvSpPr>
              <p:spPr>
                <a:xfrm>
                  <a:off x="8766173" y="2837656"/>
                  <a:ext cx="1314451" cy="360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5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體育組</a:t>
                  </a:r>
                  <a:endParaRPr lang="en-US" altLang="zh-TW" sz="135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grpSp>
              <p:nvGrpSpPr>
                <p:cNvPr id="36" name="群組 35"/>
                <p:cNvGrpSpPr/>
                <p:nvPr/>
              </p:nvGrpSpPr>
              <p:grpSpPr>
                <a:xfrm>
                  <a:off x="2940047" y="3552817"/>
                  <a:ext cx="1971675" cy="371476"/>
                  <a:chOff x="2940050" y="2100262"/>
                  <a:chExt cx="1971675" cy="371476"/>
                </a:xfrm>
              </p:grpSpPr>
              <p:sp>
                <p:nvSpPr>
                  <p:cNvPr id="116" name="矩形 115"/>
                  <p:cNvSpPr/>
                  <p:nvPr/>
                </p:nvSpPr>
                <p:spPr>
                  <a:xfrm>
                    <a:off x="2940050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303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7" name="矩形 116"/>
                  <p:cNvSpPr/>
                  <p:nvPr/>
                </p:nvSpPr>
                <p:spPr>
                  <a:xfrm>
                    <a:off x="3597275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302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8" name="矩形 117"/>
                  <p:cNvSpPr/>
                  <p:nvPr/>
                </p:nvSpPr>
                <p:spPr>
                  <a:xfrm>
                    <a:off x="4254500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301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7" name="群組 36"/>
                <p:cNvGrpSpPr/>
                <p:nvPr/>
              </p:nvGrpSpPr>
              <p:grpSpPr>
                <a:xfrm>
                  <a:off x="5940866" y="3546063"/>
                  <a:ext cx="2457450" cy="372390"/>
                  <a:chOff x="5938838" y="2100260"/>
                  <a:chExt cx="2457450" cy="372390"/>
                </a:xfrm>
              </p:grpSpPr>
              <p:grpSp>
                <p:nvGrpSpPr>
                  <p:cNvPr id="111" name="群組 110"/>
                  <p:cNvGrpSpPr/>
                  <p:nvPr/>
                </p:nvGrpSpPr>
                <p:grpSpPr>
                  <a:xfrm>
                    <a:off x="6424613" y="2100262"/>
                    <a:ext cx="1971675" cy="371476"/>
                    <a:chOff x="2940050" y="2100262"/>
                    <a:chExt cx="1971675" cy="371476"/>
                  </a:xfrm>
                </p:grpSpPr>
                <p:sp>
                  <p:nvSpPr>
                    <p:cNvPr id="113" name="矩形 112"/>
                    <p:cNvSpPr/>
                    <p:nvPr/>
                  </p:nvSpPr>
                  <p:spPr>
                    <a:xfrm>
                      <a:off x="2940050" y="2100263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901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14" name="矩形 113"/>
                    <p:cNvSpPr/>
                    <p:nvPr/>
                  </p:nvSpPr>
                  <p:spPr>
                    <a:xfrm>
                      <a:off x="3597275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902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115" name="矩形 114"/>
                    <p:cNvSpPr/>
                    <p:nvPr/>
                  </p:nvSpPr>
                  <p:spPr>
                    <a:xfrm>
                      <a:off x="4254500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903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112" name="矩形 111"/>
                  <p:cNvSpPr/>
                  <p:nvPr/>
                </p:nvSpPr>
                <p:spPr>
                  <a:xfrm>
                    <a:off x="5938838" y="2100260"/>
                    <a:ext cx="485772" cy="37239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TW" altLang="en-US" sz="525" dirty="0">
                        <a:solidFill>
                          <a:prstClr val="black"/>
                        </a:solidFill>
                        <a:latin typeface="華康新綜藝體W9(P)" panose="040B0900000000000000" pitchFamily="82" charset="-120"/>
                        <a:ea typeface="華康新綜藝體W9(P)" panose="040B0900000000000000" pitchFamily="82" charset="-120"/>
                      </a:rPr>
                      <a:t>器材室</a:t>
                    </a:r>
                    <a:endParaRPr lang="en-US" altLang="zh-TW" sz="525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endParaRPr>
                  </a:p>
                </p:txBody>
              </p:sp>
            </p:grpSp>
            <p:grpSp>
              <p:nvGrpSpPr>
                <p:cNvPr id="38" name="群組 37"/>
                <p:cNvGrpSpPr/>
                <p:nvPr/>
              </p:nvGrpSpPr>
              <p:grpSpPr>
                <a:xfrm>
                  <a:off x="8766173" y="3546064"/>
                  <a:ext cx="1314450" cy="371476"/>
                  <a:chOff x="1185862" y="2100262"/>
                  <a:chExt cx="1314450" cy="371476"/>
                </a:xfrm>
              </p:grpSpPr>
              <p:sp>
                <p:nvSpPr>
                  <p:cNvPr id="109" name="矩形 108"/>
                  <p:cNvSpPr/>
                  <p:nvPr/>
                </p:nvSpPr>
                <p:spPr>
                  <a:xfrm>
                    <a:off x="1185862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904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0" name="矩形 109"/>
                  <p:cNvSpPr/>
                  <p:nvPr/>
                </p:nvSpPr>
                <p:spPr>
                  <a:xfrm>
                    <a:off x="1843087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905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39" name="群組 38"/>
                <p:cNvGrpSpPr/>
                <p:nvPr/>
              </p:nvGrpSpPr>
              <p:grpSpPr>
                <a:xfrm>
                  <a:off x="1185859" y="3546063"/>
                  <a:ext cx="1314450" cy="371476"/>
                  <a:chOff x="1185862" y="2100262"/>
                  <a:chExt cx="1314450" cy="371476"/>
                </a:xfrm>
              </p:grpSpPr>
              <p:sp>
                <p:nvSpPr>
                  <p:cNvPr id="107" name="矩形 106"/>
                  <p:cNvSpPr/>
                  <p:nvPr/>
                </p:nvSpPr>
                <p:spPr>
                  <a:xfrm>
                    <a:off x="1185862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305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8" name="矩形 107"/>
                  <p:cNvSpPr/>
                  <p:nvPr/>
                </p:nvSpPr>
                <p:spPr>
                  <a:xfrm>
                    <a:off x="1843087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304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0" name="群組 39"/>
                <p:cNvGrpSpPr/>
                <p:nvPr/>
              </p:nvGrpSpPr>
              <p:grpSpPr>
                <a:xfrm>
                  <a:off x="2940047" y="3931046"/>
                  <a:ext cx="1971675" cy="371476"/>
                  <a:chOff x="2940050" y="2100262"/>
                  <a:chExt cx="1971675" cy="371476"/>
                </a:xfrm>
              </p:grpSpPr>
              <p:sp>
                <p:nvSpPr>
                  <p:cNvPr id="104" name="矩形 103"/>
                  <p:cNvSpPr/>
                  <p:nvPr/>
                </p:nvSpPr>
                <p:spPr>
                  <a:xfrm>
                    <a:off x="2940050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203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5" name="矩形 104"/>
                  <p:cNvSpPr/>
                  <p:nvPr/>
                </p:nvSpPr>
                <p:spPr>
                  <a:xfrm>
                    <a:off x="3597275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202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6" name="矩形 105"/>
                  <p:cNvSpPr/>
                  <p:nvPr/>
                </p:nvSpPr>
                <p:spPr>
                  <a:xfrm>
                    <a:off x="4254500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201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1" name="群組 40"/>
                <p:cNvGrpSpPr/>
                <p:nvPr/>
              </p:nvGrpSpPr>
              <p:grpSpPr>
                <a:xfrm>
                  <a:off x="1185859" y="3924292"/>
                  <a:ext cx="1314450" cy="371476"/>
                  <a:chOff x="1185862" y="2100262"/>
                  <a:chExt cx="1314450" cy="371476"/>
                </a:xfrm>
              </p:grpSpPr>
              <p:sp>
                <p:nvSpPr>
                  <p:cNvPr id="102" name="矩形 101"/>
                  <p:cNvSpPr/>
                  <p:nvPr/>
                </p:nvSpPr>
                <p:spPr>
                  <a:xfrm>
                    <a:off x="1185862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205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3" name="矩形 102"/>
                  <p:cNvSpPr/>
                  <p:nvPr/>
                </p:nvSpPr>
                <p:spPr>
                  <a:xfrm>
                    <a:off x="1843087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204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2" name="群組 41"/>
                <p:cNvGrpSpPr/>
                <p:nvPr/>
              </p:nvGrpSpPr>
              <p:grpSpPr>
                <a:xfrm>
                  <a:off x="2940047" y="4309274"/>
                  <a:ext cx="1971675" cy="371476"/>
                  <a:chOff x="2940050" y="2100262"/>
                  <a:chExt cx="1971675" cy="371476"/>
                </a:xfrm>
              </p:grpSpPr>
              <p:sp>
                <p:nvSpPr>
                  <p:cNvPr id="99" name="矩形 98"/>
                  <p:cNvSpPr/>
                  <p:nvPr/>
                </p:nvSpPr>
                <p:spPr>
                  <a:xfrm>
                    <a:off x="2940050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208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0" name="矩形 99"/>
                  <p:cNvSpPr/>
                  <p:nvPr/>
                </p:nvSpPr>
                <p:spPr>
                  <a:xfrm>
                    <a:off x="3597275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207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01" name="矩形 100"/>
                  <p:cNvSpPr/>
                  <p:nvPr/>
                </p:nvSpPr>
                <p:spPr>
                  <a:xfrm>
                    <a:off x="4254500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206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3" name="群組 42"/>
                <p:cNvGrpSpPr/>
                <p:nvPr/>
              </p:nvGrpSpPr>
              <p:grpSpPr>
                <a:xfrm>
                  <a:off x="1185859" y="4302520"/>
                  <a:ext cx="1314450" cy="371476"/>
                  <a:chOff x="1185862" y="2100262"/>
                  <a:chExt cx="1314450" cy="371476"/>
                </a:xfrm>
              </p:grpSpPr>
              <p:sp>
                <p:nvSpPr>
                  <p:cNvPr id="97" name="矩形 96"/>
                  <p:cNvSpPr/>
                  <p:nvPr/>
                </p:nvSpPr>
                <p:spPr>
                  <a:xfrm>
                    <a:off x="1185862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210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8" name="矩形 97"/>
                  <p:cNvSpPr/>
                  <p:nvPr/>
                </p:nvSpPr>
                <p:spPr>
                  <a:xfrm>
                    <a:off x="1843087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209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4" name="群組 43"/>
                <p:cNvGrpSpPr/>
                <p:nvPr/>
              </p:nvGrpSpPr>
              <p:grpSpPr>
                <a:xfrm>
                  <a:off x="5940866" y="3924827"/>
                  <a:ext cx="2457450" cy="372390"/>
                  <a:chOff x="5938838" y="2100260"/>
                  <a:chExt cx="2457450" cy="372390"/>
                </a:xfrm>
              </p:grpSpPr>
              <p:grpSp>
                <p:nvGrpSpPr>
                  <p:cNvPr id="92" name="群組 91"/>
                  <p:cNvGrpSpPr/>
                  <p:nvPr/>
                </p:nvGrpSpPr>
                <p:grpSpPr>
                  <a:xfrm>
                    <a:off x="6424613" y="2100262"/>
                    <a:ext cx="1971675" cy="371476"/>
                    <a:chOff x="2940050" y="2100262"/>
                    <a:chExt cx="1971675" cy="371476"/>
                  </a:xfrm>
                </p:grpSpPr>
                <p:sp>
                  <p:nvSpPr>
                    <p:cNvPr id="94" name="矩形 93"/>
                    <p:cNvSpPr/>
                    <p:nvPr/>
                  </p:nvSpPr>
                  <p:spPr>
                    <a:xfrm>
                      <a:off x="2940050" y="2100263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zh-TW" altLang="en-US" sz="675" dirty="0">
                          <a:solidFill>
                            <a:prstClr val="black"/>
                          </a:solidFill>
                          <a:latin typeface="華康新綜藝體W9(P)" panose="040B0900000000000000" pitchFamily="82" charset="-120"/>
                          <a:ea typeface="華康新綜藝體W9(P)" panose="040B0900000000000000" pitchFamily="82" charset="-120"/>
                        </a:rPr>
                        <a:t>專案教室</a:t>
                      </a:r>
                      <a:endParaRPr lang="en-US" altLang="zh-TW" sz="600" dirty="0">
                        <a:solidFill>
                          <a:prstClr val="black"/>
                        </a:solidFill>
                        <a:latin typeface="華康新綜藝體W9(P)" panose="040B0900000000000000" pitchFamily="82" charset="-120"/>
                        <a:ea typeface="華康新綜藝體W9(P)" panose="040B0900000000000000" pitchFamily="82" charset="-120"/>
                      </a:endParaRPr>
                    </a:p>
                  </p:txBody>
                </p:sp>
                <p:sp>
                  <p:nvSpPr>
                    <p:cNvPr id="95" name="矩形 94"/>
                    <p:cNvSpPr/>
                    <p:nvPr/>
                  </p:nvSpPr>
                  <p:spPr>
                    <a:xfrm>
                      <a:off x="3597275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906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96" name="矩形 95"/>
                    <p:cNvSpPr/>
                    <p:nvPr/>
                  </p:nvSpPr>
                  <p:spPr>
                    <a:xfrm>
                      <a:off x="4254500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907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93" name="矩形 92"/>
                  <p:cNvSpPr/>
                  <p:nvPr/>
                </p:nvSpPr>
                <p:spPr>
                  <a:xfrm>
                    <a:off x="5938838" y="2100260"/>
                    <a:ext cx="485772" cy="37239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TW" altLang="en-US" sz="525" dirty="0">
                        <a:solidFill>
                          <a:prstClr val="black"/>
                        </a:solidFill>
                        <a:latin typeface="華康新綜藝體W9(P)" panose="040B0900000000000000" pitchFamily="82" charset="-120"/>
                        <a:ea typeface="華康新綜藝體W9(P)" panose="040B0900000000000000" pitchFamily="82" charset="-120"/>
                      </a:rPr>
                      <a:t>人事室</a:t>
                    </a:r>
                    <a:endParaRPr lang="en-US" altLang="zh-TW" sz="525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endParaRPr>
                  </a:p>
                </p:txBody>
              </p:sp>
            </p:grpSp>
            <p:grpSp>
              <p:nvGrpSpPr>
                <p:cNvPr id="45" name="群組 44"/>
                <p:cNvGrpSpPr/>
                <p:nvPr/>
              </p:nvGrpSpPr>
              <p:grpSpPr>
                <a:xfrm>
                  <a:off x="8766173" y="3924828"/>
                  <a:ext cx="1314450" cy="371476"/>
                  <a:chOff x="1185862" y="2100262"/>
                  <a:chExt cx="1314450" cy="371476"/>
                </a:xfrm>
              </p:grpSpPr>
              <p:sp>
                <p:nvSpPr>
                  <p:cNvPr id="90" name="矩形 89"/>
                  <p:cNvSpPr/>
                  <p:nvPr/>
                </p:nvSpPr>
                <p:spPr>
                  <a:xfrm>
                    <a:off x="1185862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908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91" name="矩形 90"/>
                  <p:cNvSpPr/>
                  <p:nvPr/>
                </p:nvSpPr>
                <p:spPr>
                  <a:xfrm>
                    <a:off x="1843087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909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6" name="群組 45"/>
                <p:cNvGrpSpPr/>
                <p:nvPr/>
              </p:nvGrpSpPr>
              <p:grpSpPr>
                <a:xfrm>
                  <a:off x="5941399" y="4296575"/>
                  <a:ext cx="2457450" cy="372390"/>
                  <a:chOff x="5938838" y="2100260"/>
                  <a:chExt cx="2457450" cy="372390"/>
                </a:xfrm>
              </p:grpSpPr>
              <p:grpSp>
                <p:nvGrpSpPr>
                  <p:cNvPr id="85" name="群組 84"/>
                  <p:cNvGrpSpPr/>
                  <p:nvPr/>
                </p:nvGrpSpPr>
                <p:grpSpPr>
                  <a:xfrm>
                    <a:off x="6424613" y="2100262"/>
                    <a:ext cx="1971675" cy="371476"/>
                    <a:chOff x="2940050" y="2100262"/>
                    <a:chExt cx="1971675" cy="371476"/>
                  </a:xfrm>
                </p:grpSpPr>
                <p:sp>
                  <p:nvSpPr>
                    <p:cNvPr id="87" name="矩形 86"/>
                    <p:cNvSpPr/>
                    <p:nvPr/>
                  </p:nvSpPr>
                  <p:spPr>
                    <a:xfrm>
                      <a:off x="2940050" y="2100263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805</a:t>
                      </a:r>
                    </a:p>
                  </p:txBody>
                </p:sp>
                <p:sp>
                  <p:nvSpPr>
                    <p:cNvPr id="88" name="矩形 87"/>
                    <p:cNvSpPr/>
                    <p:nvPr/>
                  </p:nvSpPr>
                  <p:spPr>
                    <a:xfrm>
                      <a:off x="3597275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806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89" name="矩形 88"/>
                    <p:cNvSpPr/>
                    <p:nvPr/>
                  </p:nvSpPr>
                  <p:spPr>
                    <a:xfrm>
                      <a:off x="4254500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807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86" name="矩形 85"/>
                  <p:cNvSpPr/>
                  <p:nvPr/>
                </p:nvSpPr>
                <p:spPr>
                  <a:xfrm>
                    <a:off x="5938838" y="2100260"/>
                    <a:ext cx="485772" cy="37239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TW" altLang="en-US" sz="525" dirty="0">
                        <a:solidFill>
                          <a:prstClr val="black"/>
                        </a:solidFill>
                        <a:latin typeface="華康新綜藝體W9(P)" panose="040B0900000000000000" pitchFamily="82" charset="-120"/>
                        <a:ea typeface="華康新綜藝體W9(P)" panose="040B0900000000000000" pitchFamily="82" charset="-120"/>
                      </a:rPr>
                      <a:t>教師會</a:t>
                    </a:r>
                    <a:endParaRPr lang="en-US" altLang="zh-TW" sz="525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endParaRPr>
                  </a:p>
                </p:txBody>
              </p:sp>
            </p:grpSp>
            <p:grpSp>
              <p:nvGrpSpPr>
                <p:cNvPr id="47" name="群組 46"/>
                <p:cNvGrpSpPr/>
                <p:nvPr/>
              </p:nvGrpSpPr>
              <p:grpSpPr>
                <a:xfrm>
                  <a:off x="8766706" y="4296576"/>
                  <a:ext cx="1314450" cy="371476"/>
                  <a:chOff x="1185862" y="2100262"/>
                  <a:chExt cx="1314450" cy="371476"/>
                </a:xfrm>
              </p:grpSpPr>
              <p:sp>
                <p:nvSpPr>
                  <p:cNvPr id="83" name="矩形 82"/>
                  <p:cNvSpPr/>
                  <p:nvPr/>
                </p:nvSpPr>
                <p:spPr>
                  <a:xfrm>
                    <a:off x="1185862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808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4" name="矩形 83"/>
                  <p:cNvSpPr/>
                  <p:nvPr/>
                </p:nvSpPr>
                <p:spPr>
                  <a:xfrm>
                    <a:off x="1843087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809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8" name="群組 47"/>
                <p:cNvGrpSpPr/>
                <p:nvPr/>
              </p:nvGrpSpPr>
              <p:grpSpPr>
                <a:xfrm>
                  <a:off x="2940047" y="5005371"/>
                  <a:ext cx="1971675" cy="371476"/>
                  <a:chOff x="2940050" y="2100262"/>
                  <a:chExt cx="1971675" cy="371476"/>
                </a:xfrm>
              </p:grpSpPr>
              <p:sp>
                <p:nvSpPr>
                  <p:cNvPr id="80" name="矩形 79"/>
                  <p:cNvSpPr/>
                  <p:nvPr/>
                </p:nvSpPr>
                <p:spPr>
                  <a:xfrm>
                    <a:off x="2940050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309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1" name="矩形 80"/>
                  <p:cNvSpPr/>
                  <p:nvPr/>
                </p:nvSpPr>
                <p:spPr>
                  <a:xfrm>
                    <a:off x="3597275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308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82" name="矩形 81"/>
                  <p:cNvSpPr/>
                  <p:nvPr/>
                </p:nvSpPr>
                <p:spPr>
                  <a:xfrm>
                    <a:off x="4254500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306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49" name="群組 48"/>
                <p:cNvGrpSpPr/>
                <p:nvPr/>
              </p:nvGrpSpPr>
              <p:grpSpPr>
                <a:xfrm>
                  <a:off x="1185859" y="4998617"/>
                  <a:ext cx="1314450" cy="371476"/>
                  <a:chOff x="1185862" y="2100262"/>
                  <a:chExt cx="1314450" cy="371476"/>
                </a:xfrm>
              </p:grpSpPr>
              <p:sp>
                <p:nvSpPr>
                  <p:cNvPr id="78" name="矩形 77"/>
                  <p:cNvSpPr/>
                  <p:nvPr/>
                </p:nvSpPr>
                <p:spPr>
                  <a:xfrm>
                    <a:off x="1185862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307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79" name="矩形 78"/>
                  <p:cNvSpPr/>
                  <p:nvPr/>
                </p:nvSpPr>
                <p:spPr>
                  <a:xfrm>
                    <a:off x="1843087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310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50" name="群組 49"/>
                <p:cNvGrpSpPr/>
                <p:nvPr/>
              </p:nvGrpSpPr>
              <p:grpSpPr>
                <a:xfrm>
                  <a:off x="1185859" y="5723698"/>
                  <a:ext cx="8894764" cy="371476"/>
                  <a:chOff x="1154106" y="6090753"/>
                  <a:chExt cx="8894764" cy="371476"/>
                </a:xfrm>
              </p:grpSpPr>
              <p:grpSp>
                <p:nvGrpSpPr>
                  <p:cNvPr id="64" name="群組 63"/>
                  <p:cNvGrpSpPr/>
                  <p:nvPr/>
                </p:nvGrpSpPr>
                <p:grpSpPr>
                  <a:xfrm>
                    <a:off x="1154106" y="6090753"/>
                    <a:ext cx="1314450" cy="371476"/>
                    <a:chOff x="1185862" y="2100262"/>
                    <a:chExt cx="1314450" cy="371476"/>
                  </a:xfrm>
                </p:grpSpPr>
                <p:sp>
                  <p:nvSpPr>
                    <p:cNvPr id="76" name="矩形 75"/>
                    <p:cNvSpPr/>
                    <p:nvPr/>
                  </p:nvSpPr>
                  <p:spPr>
                    <a:xfrm>
                      <a:off x="1185862" y="2100263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77" name="矩形 76"/>
                    <p:cNvSpPr/>
                    <p:nvPr/>
                  </p:nvSpPr>
                  <p:spPr>
                    <a:xfrm>
                      <a:off x="1843087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701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65" name="群組 64"/>
                  <p:cNvGrpSpPr/>
                  <p:nvPr/>
                </p:nvGrpSpPr>
                <p:grpSpPr>
                  <a:xfrm>
                    <a:off x="2908294" y="6090753"/>
                    <a:ext cx="1971675" cy="371476"/>
                    <a:chOff x="2940050" y="2100262"/>
                    <a:chExt cx="1971675" cy="371476"/>
                  </a:xfrm>
                </p:grpSpPr>
                <p:sp>
                  <p:nvSpPr>
                    <p:cNvPr id="73" name="矩形 72"/>
                    <p:cNvSpPr/>
                    <p:nvPr/>
                  </p:nvSpPr>
                  <p:spPr>
                    <a:xfrm>
                      <a:off x="2940050" y="2100263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702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74" name="矩形 73"/>
                    <p:cNvSpPr/>
                    <p:nvPr/>
                  </p:nvSpPr>
                  <p:spPr>
                    <a:xfrm>
                      <a:off x="3597275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703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75" name="矩形 74"/>
                    <p:cNvSpPr/>
                    <p:nvPr/>
                  </p:nvSpPr>
                  <p:spPr>
                    <a:xfrm>
                      <a:off x="4254500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704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66" name="群組 65"/>
                  <p:cNvGrpSpPr/>
                  <p:nvPr/>
                </p:nvGrpSpPr>
                <p:grpSpPr>
                  <a:xfrm>
                    <a:off x="8734420" y="6090753"/>
                    <a:ext cx="1314450" cy="371476"/>
                    <a:chOff x="1185862" y="2100262"/>
                    <a:chExt cx="1314450" cy="371476"/>
                  </a:xfrm>
                </p:grpSpPr>
                <p:sp>
                  <p:nvSpPr>
                    <p:cNvPr id="71" name="矩形 70"/>
                    <p:cNvSpPr/>
                    <p:nvPr/>
                  </p:nvSpPr>
                  <p:spPr>
                    <a:xfrm>
                      <a:off x="1185862" y="2100263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708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72" name="矩形 71"/>
                    <p:cNvSpPr/>
                    <p:nvPr/>
                  </p:nvSpPr>
                  <p:spPr>
                    <a:xfrm>
                      <a:off x="1843087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709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grpSp>
                <p:nvGrpSpPr>
                  <p:cNvPr id="67" name="群組 66"/>
                  <p:cNvGrpSpPr/>
                  <p:nvPr/>
                </p:nvGrpSpPr>
                <p:grpSpPr>
                  <a:xfrm>
                    <a:off x="6392857" y="6090753"/>
                    <a:ext cx="1971675" cy="371476"/>
                    <a:chOff x="2940050" y="2100262"/>
                    <a:chExt cx="1971675" cy="371476"/>
                  </a:xfrm>
                </p:grpSpPr>
                <p:sp>
                  <p:nvSpPr>
                    <p:cNvPr id="68" name="矩形 67"/>
                    <p:cNvSpPr/>
                    <p:nvPr/>
                  </p:nvSpPr>
                  <p:spPr>
                    <a:xfrm>
                      <a:off x="2940050" y="2100263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705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69" name="矩形 68"/>
                    <p:cNvSpPr/>
                    <p:nvPr/>
                  </p:nvSpPr>
                  <p:spPr>
                    <a:xfrm>
                      <a:off x="3597275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706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70" name="矩形 69"/>
                    <p:cNvSpPr/>
                    <p:nvPr/>
                  </p:nvSpPr>
                  <p:spPr>
                    <a:xfrm>
                      <a:off x="4254500" y="2100262"/>
                      <a:ext cx="657225" cy="37147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accent1">
                          <a:shade val="50000"/>
                          <a:alpha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altLang="zh-TW" sz="1500" dirty="0">
                          <a:solidFill>
                            <a:prstClr val="black"/>
                          </a:solidFill>
                        </a:rPr>
                        <a:t>707</a:t>
                      </a:r>
                      <a:endParaRPr lang="en-US" altLang="zh-TW" sz="1350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51" name="矩形 50"/>
                <p:cNvSpPr/>
                <p:nvPr/>
              </p:nvSpPr>
              <p:spPr>
                <a:xfrm>
                  <a:off x="3594091" y="5370092"/>
                  <a:ext cx="1320407" cy="360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5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校長室</a:t>
                  </a:r>
                  <a:endParaRPr lang="en-US" altLang="zh-TW" sz="135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52" name="矩形 51"/>
                <p:cNvSpPr/>
                <p:nvPr/>
              </p:nvSpPr>
              <p:spPr>
                <a:xfrm>
                  <a:off x="2942424" y="5370091"/>
                  <a:ext cx="650094" cy="360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825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總務處</a:t>
                  </a:r>
                  <a:endParaRPr lang="en-US" altLang="zh-TW" sz="825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53" name="矩形 52"/>
                <p:cNvSpPr/>
                <p:nvPr/>
              </p:nvSpPr>
              <p:spPr>
                <a:xfrm>
                  <a:off x="1810939" y="5363334"/>
                  <a:ext cx="657223" cy="360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9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油印室</a:t>
                  </a:r>
                  <a:endParaRPr lang="en-US" altLang="zh-TW" sz="90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54" name="矩形 53"/>
                <p:cNvSpPr/>
                <p:nvPr/>
              </p:nvSpPr>
              <p:spPr>
                <a:xfrm>
                  <a:off x="1185330" y="5363334"/>
                  <a:ext cx="656164" cy="3603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9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教務處</a:t>
                  </a:r>
                  <a:endParaRPr lang="en-US" altLang="zh-TW" sz="90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grpSp>
              <p:nvGrpSpPr>
                <p:cNvPr id="55" name="群組 54"/>
                <p:cNvGrpSpPr/>
                <p:nvPr/>
              </p:nvGrpSpPr>
              <p:grpSpPr>
                <a:xfrm>
                  <a:off x="7081830" y="5353703"/>
                  <a:ext cx="1314450" cy="371475"/>
                  <a:chOff x="3597275" y="2100262"/>
                  <a:chExt cx="1314450" cy="371475"/>
                </a:xfrm>
              </p:grpSpPr>
              <p:sp>
                <p:nvSpPr>
                  <p:cNvPr id="62" name="矩形 61"/>
                  <p:cNvSpPr/>
                  <p:nvPr/>
                </p:nvSpPr>
                <p:spPr>
                  <a:xfrm>
                    <a:off x="3597275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TW" altLang="en-US" sz="900" dirty="0">
                        <a:solidFill>
                          <a:prstClr val="black"/>
                        </a:solidFill>
                        <a:latin typeface="華康新綜藝體W9(P)" panose="040B0900000000000000" pitchFamily="82" charset="-120"/>
                        <a:ea typeface="華康新綜藝體W9(P)" panose="040B0900000000000000" pitchFamily="82" charset="-120"/>
                      </a:rPr>
                      <a:t>教官室</a:t>
                    </a:r>
                    <a:endParaRPr lang="en-US" altLang="zh-TW" sz="9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endParaRPr>
                  </a:p>
                </p:txBody>
              </p:sp>
              <p:sp>
                <p:nvSpPr>
                  <p:cNvPr id="63" name="矩形 62"/>
                  <p:cNvSpPr/>
                  <p:nvPr/>
                </p:nvSpPr>
                <p:spPr>
                  <a:xfrm>
                    <a:off x="4254500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zh-TW" altLang="en-US" sz="900" dirty="0">
                        <a:solidFill>
                          <a:prstClr val="black"/>
                        </a:solidFill>
                        <a:latin typeface="華康新綜藝體W9(P)" panose="040B0900000000000000" pitchFamily="82" charset="-120"/>
                        <a:ea typeface="華康新綜藝體W9(P)" panose="040B0900000000000000" pitchFamily="82" charset="-120"/>
                      </a:rPr>
                      <a:t>辦公室</a:t>
                    </a:r>
                    <a:endParaRPr lang="en-US" altLang="zh-TW" sz="9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endParaRPr>
                  </a:p>
                </p:txBody>
              </p:sp>
            </p:grpSp>
            <p:sp>
              <p:nvSpPr>
                <p:cNvPr id="56" name="矩形 55"/>
                <p:cNvSpPr/>
                <p:nvPr/>
              </p:nvSpPr>
              <p:spPr>
                <a:xfrm>
                  <a:off x="8766172" y="5369677"/>
                  <a:ext cx="1314451" cy="3603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5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辦公室</a:t>
                  </a:r>
                  <a:endParaRPr lang="en-US" altLang="zh-TW" sz="135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grpSp>
              <p:nvGrpSpPr>
                <p:cNvPr id="57" name="群組 56"/>
                <p:cNvGrpSpPr/>
                <p:nvPr/>
              </p:nvGrpSpPr>
              <p:grpSpPr>
                <a:xfrm>
                  <a:off x="8766173" y="4997928"/>
                  <a:ext cx="1314450" cy="371476"/>
                  <a:chOff x="1185862" y="2100262"/>
                  <a:chExt cx="1314450" cy="371476"/>
                </a:xfrm>
              </p:grpSpPr>
              <p:sp>
                <p:nvSpPr>
                  <p:cNvPr id="60" name="矩形 59"/>
                  <p:cNvSpPr/>
                  <p:nvPr/>
                </p:nvSpPr>
                <p:spPr>
                  <a:xfrm>
                    <a:off x="1185862" y="2100263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803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矩形 60"/>
                  <p:cNvSpPr/>
                  <p:nvPr/>
                </p:nvSpPr>
                <p:spPr>
                  <a:xfrm>
                    <a:off x="1843087" y="2100262"/>
                    <a:ext cx="657225" cy="3714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accent1">
                        <a:shade val="50000"/>
                        <a:alpha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altLang="zh-TW" sz="1500" dirty="0">
                        <a:solidFill>
                          <a:prstClr val="black"/>
                        </a:solidFill>
                      </a:rPr>
                      <a:t>804</a:t>
                    </a:r>
                    <a:endParaRPr lang="en-US" altLang="zh-TW" sz="135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58" name="矩形 57"/>
                <p:cNvSpPr/>
                <p:nvPr/>
              </p:nvSpPr>
              <p:spPr>
                <a:xfrm>
                  <a:off x="5323860" y="4987177"/>
                  <a:ext cx="3072424" cy="36591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15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     圖書館</a:t>
                  </a:r>
                  <a:endParaRPr lang="en-US" altLang="zh-TW" sz="135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  <p:sp>
              <p:nvSpPr>
                <p:cNvPr id="59" name="矩形 58"/>
                <p:cNvSpPr/>
                <p:nvPr/>
              </p:nvSpPr>
              <p:spPr>
                <a:xfrm>
                  <a:off x="6427173" y="5352222"/>
                  <a:ext cx="657225" cy="3714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shade val="50000"/>
                      <a:alpha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900" dirty="0">
                      <a:solidFill>
                        <a:prstClr val="black"/>
                      </a:solidFill>
                      <a:latin typeface="華康新綜藝體W9(P)" panose="040B0900000000000000" pitchFamily="82" charset="-120"/>
                      <a:ea typeface="華康新綜藝體W9(P)" panose="040B0900000000000000" pitchFamily="82" charset="-120"/>
                    </a:rPr>
                    <a:t>學務處</a:t>
                  </a:r>
                  <a:endParaRPr lang="en-US" altLang="zh-TW" sz="900" dirty="0">
                    <a:solidFill>
                      <a:prstClr val="black"/>
                    </a:solidFill>
                    <a:latin typeface="華康新綜藝體W9(P)" panose="040B0900000000000000" pitchFamily="82" charset="-120"/>
                    <a:ea typeface="華康新綜藝體W9(P)" panose="040B0900000000000000" pitchFamily="82" charset="-120"/>
                  </a:endParaRPr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5779643" y="2466122"/>
                <a:ext cx="4138001" cy="35374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1">
                    <a:shade val="5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5774885" y="3945648"/>
                <a:ext cx="4138001" cy="35374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1">
                    <a:shade val="5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1021291" y="3933094"/>
                <a:ext cx="4215790" cy="33932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1">
                    <a:shade val="5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021291" y="2469089"/>
                <a:ext cx="4166360" cy="35077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1">
                    <a:shade val="5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5117663" y="1374065"/>
                <a:ext cx="661980" cy="39949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shade val="50000"/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3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11186551" y="2829287"/>
              <a:ext cx="939233" cy="1215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100" dirty="0">
                  <a:solidFill>
                    <a:prstClr val="black"/>
                  </a:solidFill>
                  <a:latin typeface="華康新綜藝體W9(P)" panose="040B0900000000000000" pitchFamily="82" charset="-120"/>
                  <a:ea typeface="華康新綜藝體W9(P)" panose="040B0900000000000000" pitchFamily="82" charset="-120"/>
                </a:rPr>
                <a:t>K</a:t>
              </a:r>
              <a:r>
                <a:rPr lang="zh-TW" altLang="en-US" sz="2100" dirty="0">
                  <a:solidFill>
                    <a:prstClr val="black"/>
                  </a:solidFill>
                  <a:latin typeface="華康新綜藝體W9(P)" panose="040B0900000000000000" pitchFamily="82" charset="-120"/>
                  <a:ea typeface="華康新綜藝體W9(P)" panose="040B0900000000000000" pitchFamily="82" charset="-120"/>
                </a:rPr>
                <a:t>書</a:t>
              </a:r>
              <a:endParaRPr lang="en-US" altLang="zh-TW" sz="2100" dirty="0">
                <a:solidFill>
                  <a:prstClr val="black"/>
                </a:solidFill>
                <a:latin typeface="華康新綜藝體W9(P)" panose="040B0900000000000000" pitchFamily="82" charset="-120"/>
                <a:ea typeface="華康新綜藝體W9(P)" panose="040B0900000000000000" pitchFamily="82" charset="-120"/>
              </a:endParaRPr>
            </a:p>
            <a:p>
              <a:pPr algn="ctr"/>
              <a:r>
                <a:rPr lang="zh-TW" altLang="en-US" sz="2100" dirty="0">
                  <a:solidFill>
                    <a:prstClr val="black"/>
                  </a:solidFill>
                  <a:latin typeface="華康新綜藝體W9(P)" panose="040B0900000000000000" pitchFamily="82" charset="-120"/>
                  <a:ea typeface="華康新綜藝體W9(P)" panose="040B0900000000000000" pitchFamily="82" charset="-120"/>
                </a:rPr>
                <a:t>中心</a:t>
              </a:r>
            </a:p>
          </p:txBody>
        </p:sp>
        <p:sp>
          <p:nvSpPr>
            <p:cNvPr id="9" name="矩形 8"/>
            <p:cNvSpPr/>
            <p:nvPr/>
          </p:nvSpPr>
          <p:spPr>
            <a:xfrm>
              <a:off x="11138556" y="4144299"/>
              <a:ext cx="939233" cy="6075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350" dirty="0">
                  <a:solidFill>
                    <a:prstClr val="black"/>
                  </a:solidFill>
                  <a:latin typeface="華康新綜藝體W9(P)" panose="040B0900000000000000" pitchFamily="82" charset="-120"/>
                  <a:ea typeface="華康新綜藝體W9(P)" panose="040B0900000000000000" pitchFamily="82" charset="-120"/>
                </a:rPr>
                <a:t>倉庫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8916950" y="4871041"/>
              <a:ext cx="3202666" cy="830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dirty="0">
                  <a:solidFill>
                    <a:prstClr val="black"/>
                  </a:solidFill>
                  <a:latin typeface="華康新綜藝體W9(P)" panose="040B0900000000000000" pitchFamily="82" charset="-120"/>
                  <a:ea typeface="華康新綜藝體W9(P)" panose="040B0900000000000000" pitchFamily="82" charset="-120"/>
                </a:rPr>
                <a:t>活動中心</a:t>
              </a:r>
            </a:p>
          </p:txBody>
        </p:sp>
        <p:sp>
          <p:nvSpPr>
            <p:cNvPr id="138" name="矩形 137"/>
            <p:cNvSpPr/>
            <p:nvPr/>
          </p:nvSpPr>
          <p:spPr>
            <a:xfrm>
              <a:off x="4475247" y="4888874"/>
              <a:ext cx="2902096" cy="813092"/>
            </a:xfrm>
            <a:prstGeom prst="rect">
              <a:avLst/>
            </a:prstGeom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500" dirty="0">
                  <a:solidFill>
                    <a:prstClr val="black"/>
                  </a:solidFill>
                  <a:latin typeface="華康新綜藝體W9(P)" panose="040B0900000000000000" pitchFamily="82" charset="-120"/>
                  <a:ea typeface="華康新綜藝體W9(P)" panose="040B0900000000000000" pitchFamily="82" charset="-120"/>
                </a:rPr>
                <a:t>緊急疏散集合點</a:t>
              </a:r>
            </a:p>
          </p:txBody>
        </p:sp>
        <p:sp>
          <p:nvSpPr>
            <p:cNvPr id="136" name="等腰三角形 135"/>
            <p:cNvSpPr/>
            <p:nvPr/>
          </p:nvSpPr>
          <p:spPr>
            <a:xfrm rot="10800000">
              <a:off x="5696446" y="4840590"/>
              <a:ext cx="417899" cy="326427"/>
            </a:xfrm>
            <a:prstGeom prst="triangle">
              <a:avLst/>
            </a:prstGeom>
            <a:solidFill>
              <a:srgbClr val="C00000"/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39" name="十字形 138"/>
            <p:cNvSpPr/>
            <p:nvPr/>
          </p:nvSpPr>
          <p:spPr>
            <a:xfrm>
              <a:off x="6822922" y="590707"/>
              <a:ext cx="312548" cy="315313"/>
            </a:xfrm>
            <a:prstGeom prst="plus">
              <a:avLst>
                <a:gd name="adj" fmla="val 33724"/>
              </a:avLst>
            </a:prstGeom>
            <a:solidFill>
              <a:srgbClr val="FF0000"/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42" name="矩形 141"/>
            <p:cNvSpPr/>
            <p:nvPr/>
          </p:nvSpPr>
          <p:spPr>
            <a:xfrm>
              <a:off x="10745963" y="124680"/>
              <a:ext cx="1342417" cy="544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100" dirty="0">
                  <a:solidFill>
                    <a:prstClr val="black"/>
                  </a:solidFill>
                  <a:latin typeface="華康新綜藝體W9(P)" panose="040B0900000000000000" pitchFamily="82" charset="-120"/>
                  <a:ea typeface="華康新綜藝體W9(P)" panose="040B0900000000000000" pitchFamily="82" charset="-120"/>
                </a:rPr>
                <a:t>科學館</a:t>
              </a:r>
            </a:p>
          </p:txBody>
        </p:sp>
        <p:sp>
          <p:nvSpPr>
            <p:cNvPr id="140" name="矩形 139"/>
            <p:cNvSpPr/>
            <p:nvPr/>
          </p:nvSpPr>
          <p:spPr>
            <a:xfrm>
              <a:off x="5369337" y="5581116"/>
              <a:ext cx="1113916" cy="2903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350" dirty="0">
                  <a:solidFill>
                    <a:prstClr val="black"/>
                  </a:solidFill>
                  <a:latin typeface="華康新綜藝體W9(P)" panose="040B0900000000000000" pitchFamily="82" charset="-120"/>
                  <a:ea typeface="華康新綜藝體W9(P)" panose="040B0900000000000000" pitchFamily="82" charset="-120"/>
                </a:rPr>
                <a:t>校門口</a:t>
              </a:r>
            </a:p>
          </p:txBody>
        </p:sp>
        <p:sp>
          <p:nvSpPr>
            <p:cNvPr id="137" name="矩形 136"/>
            <p:cNvSpPr/>
            <p:nvPr/>
          </p:nvSpPr>
          <p:spPr>
            <a:xfrm>
              <a:off x="2080386" y="4890018"/>
              <a:ext cx="2051448" cy="58977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100" dirty="0">
                  <a:solidFill>
                    <a:prstClr val="black"/>
                  </a:solidFill>
                  <a:latin typeface="華康新綜藝體W9(P)" panose="040B0900000000000000" pitchFamily="82" charset="-120"/>
                  <a:ea typeface="華康新綜藝體W9(P)" panose="040B0900000000000000" pitchFamily="82" charset="-120"/>
                </a:rPr>
                <a:t>生態池</a:t>
              </a:r>
            </a:p>
          </p:txBody>
        </p:sp>
      </p:grpSp>
      <p:cxnSp>
        <p:nvCxnSpPr>
          <p:cNvPr id="146" name="直線接點 145"/>
          <p:cNvCxnSpPr/>
          <p:nvPr/>
        </p:nvCxnSpPr>
        <p:spPr>
          <a:xfrm>
            <a:off x="1061780" y="2550276"/>
            <a:ext cx="1712951" cy="10758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接點 151"/>
          <p:cNvCxnSpPr/>
          <p:nvPr/>
        </p:nvCxnSpPr>
        <p:spPr>
          <a:xfrm flipV="1">
            <a:off x="2949163" y="2560637"/>
            <a:ext cx="1011650" cy="29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接點 153"/>
          <p:cNvCxnSpPr/>
          <p:nvPr/>
        </p:nvCxnSpPr>
        <p:spPr>
          <a:xfrm>
            <a:off x="2953820" y="2812787"/>
            <a:ext cx="1000643" cy="26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接點 154"/>
          <p:cNvCxnSpPr/>
          <p:nvPr/>
        </p:nvCxnSpPr>
        <p:spPr>
          <a:xfrm>
            <a:off x="1147987" y="3812729"/>
            <a:ext cx="976315" cy="169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接點 156"/>
          <p:cNvCxnSpPr/>
          <p:nvPr/>
        </p:nvCxnSpPr>
        <p:spPr>
          <a:xfrm>
            <a:off x="1141158" y="3564692"/>
            <a:ext cx="976315" cy="169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線接點 164"/>
          <p:cNvCxnSpPr/>
          <p:nvPr/>
        </p:nvCxnSpPr>
        <p:spPr>
          <a:xfrm flipV="1">
            <a:off x="853099" y="4067410"/>
            <a:ext cx="1288054" cy="6483"/>
          </a:xfrm>
          <a:prstGeom prst="line">
            <a:avLst/>
          </a:prstGeom>
          <a:ln w="635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接點 169"/>
          <p:cNvCxnSpPr/>
          <p:nvPr/>
        </p:nvCxnSpPr>
        <p:spPr>
          <a:xfrm flipV="1">
            <a:off x="2339283" y="4558249"/>
            <a:ext cx="1468393" cy="430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接點 170"/>
          <p:cNvCxnSpPr/>
          <p:nvPr/>
        </p:nvCxnSpPr>
        <p:spPr>
          <a:xfrm>
            <a:off x="2123131" y="4549966"/>
            <a:ext cx="272" cy="462591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接點 179"/>
          <p:cNvCxnSpPr/>
          <p:nvPr/>
        </p:nvCxnSpPr>
        <p:spPr>
          <a:xfrm>
            <a:off x="2448615" y="4078722"/>
            <a:ext cx="1736126" cy="1465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接點 181"/>
          <p:cNvCxnSpPr/>
          <p:nvPr/>
        </p:nvCxnSpPr>
        <p:spPr>
          <a:xfrm flipV="1">
            <a:off x="2507014" y="3793958"/>
            <a:ext cx="1494683" cy="318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接點 186"/>
          <p:cNvCxnSpPr/>
          <p:nvPr/>
        </p:nvCxnSpPr>
        <p:spPr>
          <a:xfrm flipH="1" flipV="1">
            <a:off x="2197051" y="2210169"/>
            <a:ext cx="1109" cy="340107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線接點 189"/>
          <p:cNvCxnSpPr/>
          <p:nvPr/>
        </p:nvCxnSpPr>
        <p:spPr>
          <a:xfrm flipV="1">
            <a:off x="4214194" y="2241585"/>
            <a:ext cx="2540" cy="1867856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線接點 197"/>
          <p:cNvCxnSpPr/>
          <p:nvPr/>
        </p:nvCxnSpPr>
        <p:spPr>
          <a:xfrm>
            <a:off x="3980068" y="2564111"/>
            <a:ext cx="1917263" cy="454"/>
          </a:xfrm>
          <a:prstGeom prst="line">
            <a:avLst/>
          </a:prstGeom>
          <a:ln w="635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直線接點 201"/>
          <p:cNvCxnSpPr/>
          <p:nvPr/>
        </p:nvCxnSpPr>
        <p:spPr>
          <a:xfrm>
            <a:off x="6008351" y="2563607"/>
            <a:ext cx="1594187" cy="206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接點 204"/>
          <p:cNvCxnSpPr/>
          <p:nvPr/>
        </p:nvCxnSpPr>
        <p:spPr>
          <a:xfrm flipH="1" flipV="1">
            <a:off x="6573797" y="2210169"/>
            <a:ext cx="1109" cy="340107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線接點 205"/>
          <p:cNvCxnSpPr/>
          <p:nvPr/>
        </p:nvCxnSpPr>
        <p:spPr>
          <a:xfrm>
            <a:off x="5539804" y="3560353"/>
            <a:ext cx="1000643" cy="26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線接點 206"/>
          <p:cNvCxnSpPr/>
          <p:nvPr/>
        </p:nvCxnSpPr>
        <p:spPr>
          <a:xfrm>
            <a:off x="5542208" y="3825942"/>
            <a:ext cx="1000643" cy="26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線接點 207"/>
          <p:cNvCxnSpPr/>
          <p:nvPr/>
        </p:nvCxnSpPr>
        <p:spPr>
          <a:xfrm flipV="1">
            <a:off x="4517231" y="4071481"/>
            <a:ext cx="2023215" cy="5219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線接點 208"/>
          <p:cNvCxnSpPr/>
          <p:nvPr/>
        </p:nvCxnSpPr>
        <p:spPr>
          <a:xfrm>
            <a:off x="6541294" y="3545684"/>
            <a:ext cx="0" cy="508395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直線接點 217"/>
          <p:cNvCxnSpPr/>
          <p:nvPr/>
        </p:nvCxnSpPr>
        <p:spPr>
          <a:xfrm flipH="1" flipV="1">
            <a:off x="4524427" y="2250260"/>
            <a:ext cx="12572" cy="1829958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直線接點 228"/>
          <p:cNvCxnSpPr/>
          <p:nvPr/>
        </p:nvCxnSpPr>
        <p:spPr>
          <a:xfrm>
            <a:off x="6662321" y="4559108"/>
            <a:ext cx="1000643" cy="263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橢圓 236"/>
          <p:cNvSpPr/>
          <p:nvPr/>
        </p:nvSpPr>
        <p:spPr>
          <a:xfrm>
            <a:off x="6679949" y="3164975"/>
            <a:ext cx="1092761" cy="1054219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</a:endParaRPr>
          </a:p>
        </p:txBody>
      </p:sp>
      <p:sp>
        <p:nvSpPr>
          <p:cNvPr id="246" name="向下箭號 245"/>
          <p:cNvSpPr/>
          <p:nvPr/>
        </p:nvSpPr>
        <p:spPr>
          <a:xfrm rot="10800000">
            <a:off x="31240" y="2730187"/>
            <a:ext cx="653670" cy="198961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</a:endParaRPr>
          </a:p>
        </p:txBody>
      </p:sp>
      <p:cxnSp>
        <p:nvCxnSpPr>
          <p:cNvPr id="3" name="直線接點 2"/>
          <p:cNvCxnSpPr/>
          <p:nvPr/>
        </p:nvCxnSpPr>
        <p:spPr>
          <a:xfrm flipV="1">
            <a:off x="2371060" y="5034094"/>
            <a:ext cx="5295458" cy="689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文字方塊 183"/>
          <p:cNvSpPr txBox="1"/>
          <p:nvPr/>
        </p:nvSpPr>
        <p:spPr>
          <a:xfrm>
            <a:off x="110359" y="997177"/>
            <a:ext cx="27468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1350" dirty="0">
              <a:solidFill>
                <a:prstClr val="black"/>
              </a:solidFill>
            </a:endParaRPr>
          </a:p>
        </p:txBody>
      </p:sp>
      <p:sp>
        <p:nvSpPr>
          <p:cNvPr id="188" name="文字方塊 187"/>
          <p:cNvSpPr txBox="1"/>
          <p:nvPr/>
        </p:nvSpPr>
        <p:spPr>
          <a:xfrm>
            <a:off x="4963998" y="5706981"/>
            <a:ext cx="41800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500" b="1" dirty="0">
                <a:solidFill>
                  <a:prstClr val="black"/>
                </a:solidFill>
                <a:latin typeface="華康行楷體W5(P)" panose="03000500000000000000" pitchFamily="66" charset="-120"/>
                <a:ea typeface="華康行楷體W5(P)" panose="03000500000000000000" pitchFamily="66" charset="-120"/>
              </a:rPr>
              <a:t>教官室      </a:t>
            </a:r>
            <a:r>
              <a:rPr lang="en-US" altLang="zh-TW" sz="1500" b="1" dirty="0">
                <a:solidFill>
                  <a:prstClr val="black"/>
                </a:solidFill>
                <a:latin typeface="華康行楷體W5(P)" panose="03000500000000000000" pitchFamily="66" charset="-120"/>
                <a:ea typeface="華康行楷體W5(P)" panose="03000500000000000000" pitchFamily="66" charset="-120"/>
              </a:rPr>
              <a:t>105</a:t>
            </a:r>
            <a:r>
              <a:rPr lang="zh-TW" altLang="en-US" sz="1500" b="1" dirty="0">
                <a:solidFill>
                  <a:prstClr val="black"/>
                </a:solidFill>
                <a:latin typeface="華康行楷體W5(P)" panose="03000500000000000000" pitchFamily="66" charset="-120"/>
                <a:ea typeface="華康行楷體W5(P)" panose="03000500000000000000" pitchFamily="66" charset="-120"/>
              </a:rPr>
              <a:t>年</a:t>
            </a:r>
            <a:r>
              <a:rPr lang="en-US" altLang="zh-TW" sz="1500" b="1" dirty="0">
                <a:solidFill>
                  <a:prstClr val="black"/>
                </a:solidFill>
                <a:latin typeface="華康行楷體W5(P)" panose="03000500000000000000" pitchFamily="66" charset="-120"/>
                <a:ea typeface="華康行楷體W5(P)" panose="03000500000000000000" pitchFamily="66" charset="-120"/>
              </a:rPr>
              <a:t>8</a:t>
            </a:r>
            <a:r>
              <a:rPr lang="zh-TW" altLang="en-US" sz="1500" b="1" dirty="0">
                <a:solidFill>
                  <a:prstClr val="black"/>
                </a:solidFill>
                <a:latin typeface="華康行楷體W5(P)" panose="03000500000000000000" pitchFamily="66" charset="-120"/>
                <a:ea typeface="華康行楷體W5(P)" panose="03000500000000000000" pitchFamily="66" charset="-120"/>
              </a:rPr>
              <a:t>月製</a:t>
            </a:r>
          </a:p>
          <a:p>
            <a:endParaRPr lang="zh-TW" altLang="en-US" b="1" dirty="0">
              <a:solidFill>
                <a:prstClr val="black"/>
              </a:solidFill>
              <a:latin typeface="華康行楷體W5(P)" panose="03000500000000000000" pitchFamily="66" charset="-120"/>
              <a:ea typeface="華康行楷體W5(P)" panose="03000500000000000000" pitchFamily="66" charset="-120"/>
            </a:endParaRPr>
          </a:p>
        </p:txBody>
      </p:sp>
      <p:grpSp>
        <p:nvGrpSpPr>
          <p:cNvPr id="224" name="群組 223"/>
          <p:cNvGrpSpPr/>
          <p:nvPr/>
        </p:nvGrpSpPr>
        <p:grpSpPr>
          <a:xfrm>
            <a:off x="252167" y="1004063"/>
            <a:ext cx="8530128" cy="553998"/>
            <a:chOff x="666096" y="1809"/>
            <a:chExt cx="11373504" cy="738664"/>
          </a:xfrm>
        </p:grpSpPr>
        <p:sp>
          <p:nvSpPr>
            <p:cNvPr id="2" name="文字方塊 1"/>
            <p:cNvSpPr txBox="1"/>
            <p:nvPr/>
          </p:nvSpPr>
          <p:spPr>
            <a:xfrm>
              <a:off x="666096" y="1809"/>
              <a:ext cx="113735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000" dirty="0">
                  <a:solidFill>
                    <a:prstClr val="black"/>
                  </a:solidFill>
                  <a:latin typeface="華康勘亭流" panose="03000909000000000000" pitchFamily="65" charset="-120"/>
                  <a:ea typeface="華康勘亭流" panose="03000909000000000000" pitchFamily="65" charset="-120"/>
                </a:rPr>
                <a:t>           臺北市立大直高級中學緊急疏散路線圖</a:t>
              </a:r>
            </a:p>
          </p:txBody>
        </p:sp>
        <p:pic>
          <p:nvPicPr>
            <p:cNvPr id="189" name="圖片 1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2" y="37193"/>
              <a:ext cx="957069" cy="624176"/>
            </a:xfrm>
            <a:prstGeom prst="rect">
              <a:avLst/>
            </a:prstGeom>
          </p:spPr>
        </p:pic>
      </p:grpSp>
      <p:sp>
        <p:nvSpPr>
          <p:cNvPr id="191" name="向下箭號 190"/>
          <p:cNvSpPr/>
          <p:nvPr/>
        </p:nvSpPr>
        <p:spPr>
          <a:xfrm rot="14914145">
            <a:off x="544919" y="1328502"/>
            <a:ext cx="653670" cy="117466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white"/>
              </a:solidFill>
            </a:endParaRPr>
          </a:p>
        </p:txBody>
      </p:sp>
      <p:sp>
        <p:nvSpPr>
          <p:cNvPr id="225" name="框架 224"/>
          <p:cNvSpPr/>
          <p:nvPr/>
        </p:nvSpPr>
        <p:spPr>
          <a:xfrm>
            <a:off x="-54742" y="828454"/>
            <a:ext cx="9236842" cy="5219921"/>
          </a:xfrm>
          <a:prstGeom prst="frame">
            <a:avLst>
              <a:gd name="adj1" fmla="val 191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prstClr val="black"/>
              </a:solidFill>
            </a:endParaRPr>
          </a:p>
        </p:txBody>
      </p:sp>
      <p:pic>
        <p:nvPicPr>
          <p:cNvPr id="226" name="圖片 2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6" y="5123995"/>
            <a:ext cx="780338" cy="780338"/>
          </a:xfrm>
          <a:prstGeom prst="rect">
            <a:avLst/>
          </a:prstGeom>
        </p:spPr>
      </p:pic>
      <p:cxnSp>
        <p:nvCxnSpPr>
          <p:cNvPr id="181" name="直線接點 180"/>
          <p:cNvCxnSpPr/>
          <p:nvPr/>
        </p:nvCxnSpPr>
        <p:spPr>
          <a:xfrm flipH="1">
            <a:off x="930166" y="5019347"/>
            <a:ext cx="1261241" cy="1"/>
          </a:xfrm>
          <a:prstGeom prst="line">
            <a:avLst/>
          </a:prstGeom>
          <a:ln w="635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接點 184"/>
          <p:cNvCxnSpPr/>
          <p:nvPr/>
        </p:nvCxnSpPr>
        <p:spPr>
          <a:xfrm flipH="1" flipV="1">
            <a:off x="935780" y="4298011"/>
            <a:ext cx="3374" cy="740496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線接點 209"/>
          <p:cNvCxnSpPr/>
          <p:nvPr/>
        </p:nvCxnSpPr>
        <p:spPr>
          <a:xfrm>
            <a:off x="543911" y="4317781"/>
            <a:ext cx="395243" cy="4424"/>
          </a:xfrm>
          <a:prstGeom prst="line">
            <a:avLst/>
          </a:prstGeom>
          <a:ln w="635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接點 210"/>
          <p:cNvCxnSpPr/>
          <p:nvPr/>
        </p:nvCxnSpPr>
        <p:spPr>
          <a:xfrm>
            <a:off x="3967821" y="3570768"/>
            <a:ext cx="0" cy="508395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線接點 211"/>
          <p:cNvCxnSpPr/>
          <p:nvPr/>
        </p:nvCxnSpPr>
        <p:spPr>
          <a:xfrm>
            <a:off x="3960307" y="2531225"/>
            <a:ext cx="0" cy="508395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線接點 212"/>
          <p:cNvCxnSpPr/>
          <p:nvPr/>
        </p:nvCxnSpPr>
        <p:spPr>
          <a:xfrm flipH="1" flipV="1">
            <a:off x="3942808" y="3063610"/>
            <a:ext cx="241842" cy="3440"/>
          </a:xfrm>
          <a:prstGeom prst="line">
            <a:avLst/>
          </a:prstGeom>
          <a:ln w="635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接點 192"/>
          <p:cNvCxnSpPr/>
          <p:nvPr/>
        </p:nvCxnSpPr>
        <p:spPr>
          <a:xfrm flipH="1" flipV="1">
            <a:off x="868381" y="3338039"/>
            <a:ext cx="3374" cy="740496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接點 193"/>
          <p:cNvCxnSpPr/>
          <p:nvPr/>
        </p:nvCxnSpPr>
        <p:spPr>
          <a:xfrm>
            <a:off x="520835" y="3338039"/>
            <a:ext cx="352463" cy="1"/>
          </a:xfrm>
          <a:prstGeom prst="line">
            <a:avLst/>
          </a:prstGeom>
          <a:ln w="635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線接點 194"/>
          <p:cNvCxnSpPr/>
          <p:nvPr/>
        </p:nvCxnSpPr>
        <p:spPr>
          <a:xfrm>
            <a:off x="2371060" y="4580256"/>
            <a:ext cx="0" cy="439091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線接點 195"/>
          <p:cNvCxnSpPr/>
          <p:nvPr/>
        </p:nvCxnSpPr>
        <p:spPr>
          <a:xfrm>
            <a:off x="1162084" y="4562396"/>
            <a:ext cx="976315" cy="169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線接點 196"/>
          <p:cNvCxnSpPr/>
          <p:nvPr/>
        </p:nvCxnSpPr>
        <p:spPr>
          <a:xfrm flipV="1">
            <a:off x="3997368" y="3575093"/>
            <a:ext cx="1288054" cy="6483"/>
          </a:xfrm>
          <a:prstGeom prst="line">
            <a:avLst/>
          </a:prstGeom>
          <a:ln w="63500">
            <a:solidFill>
              <a:srgbClr val="C0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線接點 198"/>
          <p:cNvCxnSpPr/>
          <p:nvPr/>
        </p:nvCxnSpPr>
        <p:spPr>
          <a:xfrm>
            <a:off x="2098251" y="3568069"/>
            <a:ext cx="272" cy="462591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線接點 199"/>
          <p:cNvCxnSpPr>
            <a:stCxn id="17" idx="2"/>
          </p:cNvCxnSpPr>
          <p:nvPr/>
        </p:nvCxnSpPr>
        <p:spPr>
          <a:xfrm>
            <a:off x="4372910" y="5041104"/>
            <a:ext cx="18860" cy="288054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線接點 191"/>
          <p:cNvCxnSpPr/>
          <p:nvPr/>
        </p:nvCxnSpPr>
        <p:spPr>
          <a:xfrm flipV="1">
            <a:off x="2529058" y="3574511"/>
            <a:ext cx="1494683" cy="318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線接點 200"/>
          <p:cNvCxnSpPr/>
          <p:nvPr/>
        </p:nvCxnSpPr>
        <p:spPr>
          <a:xfrm flipH="1" flipV="1">
            <a:off x="7688119" y="4289557"/>
            <a:ext cx="3374" cy="740496"/>
          </a:xfrm>
          <a:prstGeom prst="line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858" y="3664118"/>
            <a:ext cx="406943" cy="278916"/>
          </a:xfrm>
          <a:prstGeom prst="rect">
            <a:avLst/>
          </a:prstGeom>
        </p:spPr>
      </p:pic>
      <p:pic>
        <p:nvPicPr>
          <p:cNvPr id="227" name="圖片 2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935" y="4372209"/>
            <a:ext cx="386075" cy="264613"/>
          </a:xfrm>
          <a:prstGeom prst="rect">
            <a:avLst/>
          </a:prstGeom>
        </p:spPr>
      </p:pic>
      <p:pic>
        <p:nvPicPr>
          <p:cNvPr id="231" name="圖片 2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7704078" y="3758315"/>
            <a:ext cx="717803" cy="86822"/>
          </a:xfrm>
          <a:prstGeom prst="rect">
            <a:avLst/>
          </a:prstGeom>
        </p:spPr>
      </p:pic>
      <p:pic>
        <p:nvPicPr>
          <p:cNvPr id="233" name="圖片 2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232" y="4463363"/>
            <a:ext cx="685859" cy="82304"/>
          </a:xfrm>
          <a:prstGeom prst="rect">
            <a:avLst/>
          </a:prstGeom>
        </p:spPr>
      </p:pic>
      <p:pic>
        <p:nvPicPr>
          <p:cNvPr id="238" name="圖片 2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745648" y="1512777"/>
            <a:ext cx="1262965" cy="721369"/>
          </a:xfrm>
          <a:prstGeom prst="rect">
            <a:avLst/>
          </a:prstGeom>
        </p:spPr>
      </p:pic>
      <p:pic>
        <p:nvPicPr>
          <p:cNvPr id="239" name="圖片 2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5436" y="2542958"/>
            <a:ext cx="681287" cy="200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4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2240868"/>
            <a:ext cx="2016224" cy="42844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195736" y="1088740"/>
            <a:ext cx="6264696" cy="20162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3851920" y="6165304"/>
            <a:ext cx="316835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司令臺</a:t>
            </a:r>
            <a:endParaRPr lang="zh-TW" altLang="en-US" sz="2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467544" y="1736812"/>
            <a:ext cx="972108" cy="324036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排球場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4932040" y="3609020"/>
            <a:ext cx="1008112" cy="360040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操場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圖說文字 10"/>
          <p:cNvSpPr/>
          <p:nvPr/>
        </p:nvSpPr>
        <p:spPr>
          <a:xfrm>
            <a:off x="2195736" y="1112488"/>
            <a:ext cx="936104" cy="342038"/>
          </a:xfrm>
          <a:prstGeom prst="wedge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籃球場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316064"/>
              </p:ext>
            </p:extLst>
          </p:nvPr>
        </p:nvGraphicFramePr>
        <p:xfrm>
          <a:off x="3383868" y="4113076"/>
          <a:ext cx="4104456" cy="1854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26114"/>
                <a:gridCol w="1026114"/>
                <a:gridCol w="1026114"/>
                <a:gridCol w="10261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210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205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110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105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209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204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109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208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203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207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202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107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206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201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106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773636"/>
              </p:ext>
            </p:extLst>
          </p:nvPr>
        </p:nvGraphicFramePr>
        <p:xfrm>
          <a:off x="3255848" y="1096144"/>
          <a:ext cx="4360495" cy="1828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44083"/>
                <a:gridCol w="744083"/>
                <a:gridCol w="640080"/>
                <a:gridCol w="744083"/>
                <a:gridCol w="744083"/>
                <a:gridCol w="744083"/>
              </a:tblGrid>
              <a:tr h="155482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705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805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905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22289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704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709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804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809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904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909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22289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703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708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803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808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903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908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22289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702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707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802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807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902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907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222893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701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706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801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806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901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906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382863"/>
              </p:ext>
            </p:extLst>
          </p:nvPr>
        </p:nvGraphicFramePr>
        <p:xfrm>
          <a:off x="432077" y="2547435"/>
          <a:ext cx="1512168" cy="284325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56084"/>
                <a:gridCol w="756084"/>
              </a:tblGrid>
              <a:tr h="473875"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47387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310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305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47387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309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304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47387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308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303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47387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307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302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  <a:tr h="473875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306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solidFill>
                            <a:srgbClr val="FF0000"/>
                          </a:solidFill>
                          <a:latin typeface="標楷體" pitchFamily="65" charset="-120"/>
                          <a:ea typeface="標楷體" pitchFamily="65" charset="-120"/>
                        </a:rPr>
                        <a:t>301</a:t>
                      </a:r>
                      <a:endParaRPr lang="zh-TW" altLang="en-US" b="1" dirty="0">
                        <a:solidFill>
                          <a:srgbClr val="FF0000"/>
                        </a:solidFill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179512" y="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TW" altLang="en-US" sz="6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操場疏散位置圖</a:t>
            </a:r>
            <a:endParaRPr lang="zh-TW" altLang="en-US" sz="60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832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43608" y="2204864"/>
            <a:ext cx="74888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3800" dirty="0" smtClean="0">
                <a:latin typeface="華康POP1體W5" panose="040B0509000000000000" pitchFamily="81" charset="-120"/>
                <a:ea typeface="華康POP1體W5" panose="040B0509000000000000" pitchFamily="81" charset="-120"/>
              </a:rPr>
              <a:t>報告完畢</a:t>
            </a:r>
            <a:endParaRPr lang="zh-TW" altLang="en-US" sz="13800" dirty="0">
              <a:latin typeface="華康POP1體W5" panose="040B0509000000000000" pitchFamily="81" charset="-120"/>
              <a:ea typeface="華康POP1體W5" panose="040B0509000000000000" pitchFamily="81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737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62272" y="1025939"/>
            <a:ext cx="9505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1923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年日本關東大地震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(7.9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級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)10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萬人死亡，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萬人重傷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62272" y="3097331"/>
            <a:ext cx="7254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1995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年日本阪神大地震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(7.3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級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)6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千人死亡</a:t>
            </a:r>
          </a:p>
        </p:txBody>
      </p:sp>
      <p:sp>
        <p:nvSpPr>
          <p:cNvPr id="7" name="矩形 6"/>
          <p:cNvSpPr/>
          <p:nvPr/>
        </p:nvSpPr>
        <p:spPr>
          <a:xfrm>
            <a:off x="179512" y="5085184"/>
            <a:ext cx="9649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2011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年日本東北大地震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(9.0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級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)1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萬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千人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死亡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                       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2700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人失蹤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612576" y="2029447"/>
            <a:ext cx="10513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1976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年中國唐山大地震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(7.8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級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)24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萬人死亡，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萬人重傷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2295636" y="4124607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2008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年中國汶川大地震</a:t>
            </a:r>
            <a:r>
              <a:rPr lang="en-US" altLang="zh-TW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(8.0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級</a:t>
            </a:r>
            <a:r>
              <a:rPr lang="en-US" altLang="zh-TW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)7</a:t>
            </a:r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萬人死亡</a:t>
            </a:r>
            <a:endParaRPr lang="en-US" altLang="zh-TW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820472" y="4077072"/>
            <a:ext cx="1728192" cy="324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158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36137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b="1" dirty="0" smtClean="0"/>
              <a:t>2015</a:t>
            </a:r>
            <a:r>
              <a:rPr lang="zh-TW" altLang="en-US" b="1" dirty="0" smtClean="0"/>
              <a:t>年</a:t>
            </a:r>
            <a:r>
              <a:rPr lang="en-US" altLang="zh-TW" b="1" dirty="0" smtClean="0"/>
              <a:t>4</a:t>
            </a:r>
            <a:r>
              <a:rPr lang="zh-TW" altLang="en-US" b="1" dirty="0" smtClean="0"/>
              <a:t>月</a:t>
            </a:r>
            <a:r>
              <a:rPr lang="en-US" altLang="zh-TW" b="1" dirty="0" smtClean="0"/>
              <a:t>25</a:t>
            </a:r>
            <a:r>
              <a:rPr lang="zh-TW" altLang="en-US" b="1" dirty="0" smtClean="0"/>
              <a:t>日尼泊爾</a:t>
            </a:r>
            <a:r>
              <a:rPr lang="zh-TW" altLang="en-US" b="1" dirty="0"/>
              <a:t>大地震逾</a:t>
            </a:r>
            <a:r>
              <a:rPr lang="en-US" altLang="zh-TW" b="1" dirty="0"/>
              <a:t>1500</a:t>
            </a:r>
            <a:r>
              <a:rPr lang="zh-TW" altLang="en-US" b="1" dirty="0"/>
              <a:t>人死亡 各國緊急救援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11" y="1600200"/>
            <a:ext cx="8051578" cy="4525963"/>
          </a:xfrm>
        </p:spPr>
      </p:pic>
    </p:spTree>
    <p:extLst>
      <p:ext uri="{BB962C8B-B14F-4D97-AF65-F5344CB8AC3E}">
        <p14:creationId xmlns:p14="http://schemas.microsoft.com/office/powerpoint/2010/main" val="1596248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4000" b="1" dirty="0" smtClean="0">
                <a:solidFill>
                  <a:prstClr val="black"/>
                </a:solidFill>
              </a:rPr>
              <a:t>2015</a:t>
            </a:r>
            <a:r>
              <a:rPr lang="zh-TW" altLang="en-US" sz="4000" b="1" dirty="0" smtClean="0">
                <a:solidFill>
                  <a:prstClr val="black"/>
                </a:solidFill>
              </a:rPr>
              <a:t>年</a:t>
            </a:r>
            <a:r>
              <a:rPr lang="en-US" altLang="zh-TW" sz="4000" b="1" dirty="0" smtClean="0">
                <a:solidFill>
                  <a:prstClr val="black"/>
                </a:solidFill>
              </a:rPr>
              <a:t>9</a:t>
            </a:r>
            <a:r>
              <a:rPr lang="zh-TW" altLang="en-US" sz="4000" b="1" dirty="0" smtClean="0">
                <a:solidFill>
                  <a:prstClr val="black"/>
                </a:solidFill>
              </a:rPr>
              <a:t>月</a:t>
            </a:r>
            <a:r>
              <a:rPr lang="en-US" altLang="zh-TW" sz="4000" b="1" dirty="0" smtClean="0">
                <a:solidFill>
                  <a:prstClr val="black"/>
                </a:solidFill>
              </a:rPr>
              <a:t>16</a:t>
            </a:r>
            <a:r>
              <a:rPr lang="zh-TW" altLang="en-US" sz="4000" b="1" dirty="0" smtClean="0">
                <a:solidFill>
                  <a:prstClr val="black"/>
                </a:solidFill>
              </a:rPr>
              <a:t>日</a:t>
            </a:r>
            <a:r>
              <a:rPr lang="en-US" altLang="zh-TW" sz="4000" b="1" dirty="0" smtClean="0">
                <a:solidFill>
                  <a:prstClr val="black"/>
                </a:solidFill>
              </a:rPr>
              <a:t>8.3</a:t>
            </a:r>
            <a:r>
              <a:rPr lang="zh-TW" altLang="en-US" sz="4000" b="1" dirty="0">
                <a:solidFill>
                  <a:prstClr val="black"/>
                </a:solidFill>
              </a:rPr>
              <a:t>級的智利</a:t>
            </a:r>
            <a:r>
              <a:rPr lang="zh-TW" altLang="en-US" sz="4000" b="1" dirty="0" smtClean="0">
                <a:solidFill>
                  <a:prstClr val="black"/>
                </a:solidFill>
              </a:rPr>
              <a:t>地震</a:t>
            </a:r>
            <a:r>
              <a:rPr lang="en-US" altLang="zh-TW" sz="4000" b="1" dirty="0" smtClean="0">
                <a:solidFill>
                  <a:prstClr val="black"/>
                </a:solidFill>
              </a:rPr>
              <a:t/>
            </a:r>
            <a:br>
              <a:rPr lang="en-US" altLang="zh-TW" sz="4000" b="1" dirty="0" smtClean="0">
                <a:solidFill>
                  <a:prstClr val="black"/>
                </a:solidFill>
              </a:rPr>
            </a:br>
            <a:r>
              <a:rPr lang="zh-TW" altLang="en-US" sz="4000" b="1" dirty="0" smtClean="0">
                <a:solidFill>
                  <a:prstClr val="black"/>
                </a:solidFill>
              </a:rPr>
              <a:t>在</a:t>
            </a:r>
            <a:r>
              <a:rPr lang="en-US" altLang="zh-TW" sz="4000" b="1" dirty="0">
                <a:solidFill>
                  <a:prstClr val="black"/>
                </a:solidFill>
              </a:rPr>
              <a:t>Coquimbo</a:t>
            </a:r>
            <a:r>
              <a:rPr lang="zh-TW" altLang="en-US" sz="4000" b="1" dirty="0">
                <a:solidFill>
                  <a:prstClr val="black"/>
                </a:solidFill>
              </a:rPr>
              <a:t>引發</a:t>
            </a:r>
            <a:r>
              <a:rPr lang="en-US" altLang="zh-TW" sz="4000" b="1" dirty="0">
                <a:solidFill>
                  <a:prstClr val="black"/>
                </a:solidFill>
              </a:rPr>
              <a:t>15</a:t>
            </a:r>
            <a:r>
              <a:rPr lang="zh-TW" altLang="en-US" sz="4000" b="1" dirty="0">
                <a:solidFill>
                  <a:prstClr val="black"/>
                </a:solidFill>
              </a:rPr>
              <a:t>英尺高</a:t>
            </a:r>
            <a:r>
              <a:rPr lang="zh-TW" altLang="en-US" sz="4000" b="1" dirty="0" smtClean="0">
                <a:solidFill>
                  <a:prstClr val="black"/>
                </a:solidFill>
              </a:rPr>
              <a:t>海嘯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41488"/>
            <a:ext cx="8229600" cy="4243387"/>
          </a:xfrm>
        </p:spPr>
      </p:pic>
    </p:spTree>
    <p:extLst>
      <p:ext uri="{BB962C8B-B14F-4D97-AF65-F5344CB8AC3E}">
        <p14:creationId xmlns:p14="http://schemas.microsoft.com/office/powerpoint/2010/main" val="2831618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zh-TW" altLang="en-US" dirty="0"/>
              <a:t>高雄強震重創新化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222731"/>
            <a:ext cx="7543800" cy="3038094"/>
          </a:xfrm>
        </p:spPr>
        <p:txBody>
          <a:bodyPr>
            <a:normAutofit lnSpcReduction="10000"/>
          </a:bodyPr>
          <a:lstStyle/>
          <a:p>
            <a:r>
              <a:rPr lang="zh-TW" altLang="en-US" dirty="0"/>
              <a:t>小年夜高雄發生強震，卻造成台南新化、永康、歸仁等地區多處房屋</a:t>
            </a:r>
            <a:r>
              <a:rPr lang="zh-TW" altLang="en-US" dirty="0" smtClean="0"/>
              <a:t>倒塌</a:t>
            </a:r>
            <a:endParaRPr lang="zh-TW" altLang="en-US" dirty="0"/>
          </a:p>
          <a:p>
            <a:r>
              <a:rPr lang="zh-TW" altLang="en-US" dirty="0"/>
              <a:t>台南新化京城銀行大樓倒塌。（圖／擷取自</a:t>
            </a:r>
            <a:r>
              <a:rPr lang="en-US" altLang="zh-TW" dirty="0"/>
              <a:t>HOHOLINKS </a:t>
            </a:r>
            <a:r>
              <a:rPr lang="zh-TW" altLang="en-US" dirty="0"/>
              <a:t>多联網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en-US" altLang="zh-TW" dirty="0"/>
              <a:t>CNN</a:t>
            </a:r>
            <a:r>
              <a:rPr lang="zh-TW" altLang="en-US" dirty="0"/>
              <a:t>頭版頭條報導台灣強震消息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（</a:t>
            </a:r>
            <a:r>
              <a:rPr lang="zh-TW" altLang="en-US" dirty="0"/>
              <a:t>截自</a:t>
            </a:r>
            <a:r>
              <a:rPr lang="en-US" altLang="zh-TW" dirty="0"/>
              <a:t>CNN</a:t>
            </a:r>
            <a:r>
              <a:rPr lang="zh-TW" altLang="en-US" dirty="0"/>
              <a:t>網站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960" y="2060848"/>
            <a:ext cx="1711040" cy="353872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260825"/>
            <a:ext cx="4286250" cy="234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59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300" dirty="0"/>
              <a:t>台南</a:t>
            </a:r>
            <a:r>
              <a:rPr lang="zh-TW" altLang="en-US" sz="3300" dirty="0"/>
              <a:t>大地震</a:t>
            </a:r>
            <a:r>
              <a:rPr lang="en-US" altLang="zh-TW" sz="3300" dirty="0"/>
              <a:t>-</a:t>
            </a:r>
            <a:r>
              <a:rPr lang="zh-TW" altLang="en-US" sz="3300" dirty="0"/>
              <a:t>若</a:t>
            </a:r>
            <a:r>
              <a:rPr lang="zh-TW" altLang="en-US" sz="3300" dirty="0"/>
              <a:t>發生在台北「倒</a:t>
            </a:r>
            <a:r>
              <a:rPr lang="en-US" altLang="zh-TW" sz="3300" dirty="0"/>
              <a:t>4</a:t>
            </a:r>
            <a:r>
              <a:rPr lang="zh-TW" altLang="en-US" sz="3300" dirty="0"/>
              <a:t>千棟」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前內政部長李鴻源就曾表示，台北若發生超過</a:t>
            </a:r>
            <a:r>
              <a:rPr lang="en-US" altLang="zh-TW" dirty="0"/>
              <a:t>6</a:t>
            </a:r>
            <a:r>
              <a:rPr lang="zh-TW" altLang="en-US" dirty="0"/>
              <a:t>級以上</a:t>
            </a:r>
            <a:r>
              <a:rPr lang="zh-TW" altLang="en-US" dirty="0" smtClean="0"/>
              <a:t>地震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「</a:t>
            </a:r>
            <a:r>
              <a:rPr lang="zh-TW" altLang="en-US" dirty="0"/>
              <a:t>會倒</a:t>
            </a:r>
            <a:r>
              <a:rPr lang="en-US" altLang="zh-TW" dirty="0"/>
              <a:t>4</a:t>
            </a:r>
            <a:r>
              <a:rPr lang="zh-TW" altLang="en-US" dirty="0"/>
              <a:t>千棟房子」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臺灣大地震傷亡</a:t>
            </a:r>
            <a:r>
              <a:rPr lang="en-US" altLang="zh-TW" dirty="0"/>
              <a:t>1935</a:t>
            </a:r>
            <a:r>
              <a:rPr lang="zh-TW" altLang="en-US" dirty="0"/>
              <a:t>年新竹大地震死亡</a:t>
            </a:r>
            <a:r>
              <a:rPr lang="en-US" altLang="zh-TW" dirty="0"/>
              <a:t>3276</a:t>
            </a:r>
            <a:r>
              <a:rPr lang="zh-TW" altLang="en-US" dirty="0" smtClean="0"/>
              <a:t>人，</a:t>
            </a:r>
            <a:r>
              <a:rPr lang="en-US" altLang="zh-TW" dirty="0" smtClean="0"/>
              <a:t>1999</a:t>
            </a:r>
            <a:r>
              <a:rPr lang="zh-TW" altLang="en-US" dirty="0" smtClean="0"/>
              <a:t>年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</a:t>
            </a:r>
            <a:r>
              <a:rPr lang="en-US" altLang="zh-TW" dirty="0" smtClean="0"/>
              <a:t>921</a:t>
            </a:r>
            <a:r>
              <a:rPr lang="zh-TW" altLang="en-US" dirty="0"/>
              <a:t>地震死亡</a:t>
            </a:r>
            <a:r>
              <a:rPr lang="en-US" altLang="zh-TW" dirty="0"/>
              <a:t>2735</a:t>
            </a:r>
            <a:r>
              <a:rPr lang="zh-TW" altLang="en-US" dirty="0" smtClean="0"/>
              <a:t>人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（李鴻源</a:t>
            </a:r>
            <a:r>
              <a:rPr lang="zh-TW" altLang="en-US" dirty="0"/>
              <a:t>說明，只要台北發生</a:t>
            </a:r>
            <a:r>
              <a:rPr lang="en-US" altLang="zh-TW" dirty="0"/>
              <a:t>6</a:t>
            </a:r>
            <a:r>
              <a:rPr lang="zh-TW" altLang="en-US" dirty="0"/>
              <a:t>級以上地震，會因地形</a:t>
            </a:r>
            <a:r>
              <a:rPr lang="zh-TW" altLang="en-US" dirty="0" smtClean="0"/>
              <a:t>關係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擴大</a:t>
            </a:r>
            <a:r>
              <a:rPr lang="zh-TW" altLang="en-US" dirty="0"/>
              <a:t>為</a:t>
            </a:r>
            <a:r>
              <a:rPr lang="en-US" altLang="zh-TW" dirty="0"/>
              <a:t>7.3</a:t>
            </a:r>
            <a:r>
              <a:rPr lang="zh-TW" altLang="en-US" dirty="0" smtClean="0"/>
              <a:t>級）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12" y="1574634"/>
            <a:ext cx="3214688" cy="39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0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11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5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1901</TotalTime>
  <Words>690</Words>
  <Application>Microsoft Office PowerPoint</Application>
  <PresentationFormat>如螢幕大小 (4:3)</PresentationFormat>
  <Paragraphs>235</Paragraphs>
  <Slides>29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29</vt:i4>
      </vt:variant>
    </vt:vector>
  </HeadingPairs>
  <TitlesOfParts>
    <vt:vector size="46" baseType="lpstr">
      <vt:lpstr>華康POP1體W5</vt:lpstr>
      <vt:lpstr>華康行楷體W5</vt:lpstr>
      <vt:lpstr>華康行楷體W5(P)</vt:lpstr>
      <vt:lpstr>華康勘亭流</vt:lpstr>
      <vt:lpstr>華康新綜藝體W9(P)</vt:lpstr>
      <vt:lpstr>微軟正黑體</vt:lpstr>
      <vt:lpstr>新細明體</vt:lpstr>
      <vt:lpstr>標楷體</vt:lpstr>
      <vt:lpstr>Arial</vt:lpstr>
      <vt:lpstr>Calibri</vt:lpstr>
      <vt:lpstr>Calibri Light</vt:lpstr>
      <vt:lpstr>Georgia</vt:lpstr>
      <vt:lpstr>Trebuchet MS</vt:lpstr>
      <vt:lpstr>Wingdings</vt:lpstr>
      <vt:lpstr>Office 佈景主題</vt:lpstr>
      <vt:lpstr>1_Office 佈景主題</vt:lpstr>
      <vt:lpstr>木刻字型</vt:lpstr>
      <vt:lpstr>臺北市立大直高中</vt:lpstr>
      <vt:lpstr>PowerPoint 簡報</vt:lpstr>
      <vt:lpstr>PowerPoint 簡報</vt:lpstr>
      <vt:lpstr>2015年4月25日尼泊爾大地震逾1500人死亡 各國緊急救援</vt:lpstr>
      <vt:lpstr>2015年9月16日8.3級的智利地震 在Coquimbo引發15英尺高海嘯</vt:lpstr>
      <vt:lpstr>高雄強震重創新化</vt:lpstr>
      <vt:lpstr>台南大地震-若發生在台北「倒4千棟」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293</cp:revision>
  <cp:lastPrinted>2013-08-23T06:49:03Z</cp:lastPrinted>
  <dcterms:created xsi:type="dcterms:W3CDTF">2012-09-06T04:59:04Z</dcterms:created>
  <dcterms:modified xsi:type="dcterms:W3CDTF">2016-09-04T23:21:40Z</dcterms:modified>
</cp:coreProperties>
</file>