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9" r:id="rId3"/>
    <p:sldId id="260" r:id="rId4"/>
    <p:sldId id="261" r:id="rId5"/>
    <p:sldId id="262" r:id="rId6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1162" autoAdjust="0"/>
  </p:normalViewPr>
  <p:slideViewPr>
    <p:cSldViewPr snapToGrid="0" showGuides="1">
      <p:cViewPr varScale="1">
        <p:scale>
          <a:sx n="78" d="100"/>
          <a:sy n="78" d="100"/>
        </p:scale>
        <p:origin x="80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B06C6-90AD-44EF-A6A3-317C1D0BB465}" type="datetimeFigureOut">
              <a:rPr lang="zh-TW" altLang="en-US" smtClean="0"/>
              <a:t>2018/3/1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E23A2-DBC4-46E2-B8E5-E406ADE092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7570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927E8-AF7C-48DC-905C-DB8FC0F05F8F}" type="slidenum">
              <a:rPr lang="zh-TW" altLang="en-US" smtClean="0">
                <a:solidFill>
                  <a:prstClr val="black"/>
                </a:solidFill>
              </a:rPr>
              <a:pPr/>
              <a:t>1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249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927E8-AF7C-48DC-905C-DB8FC0F05F8F}" type="slidenum">
              <a:rPr lang="zh-TW" altLang="en-US">
                <a:solidFill>
                  <a:prstClr val="black"/>
                </a:solidFill>
              </a:rPr>
              <a:pPr/>
              <a:t>2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697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927E8-AF7C-48DC-905C-DB8FC0F05F8F}" type="slidenum">
              <a:rPr lang="zh-TW" altLang="en-US">
                <a:solidFill>
                  <a:prstClr val="black"/>
                </a:solidFill>
              </a:rPr>
              <a:pPr/>
              <a:t>3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590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927E8-AF7C-48DC-905C-DB8FC0F05F8F}" type="slidenum">
              <a:rPr lang="zh-TW" altLang="en-US">
                <a:solidFill>
                  <a:prstClr val="black"/>
                </a:solidFill>
              </a:rPr>
              <a:pPr/>
              <a:t>4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486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927E8-AF7C-48DC-905C-DB8FC0F05F8F}" type="slidenum">
              <a:rPr lang="zh-TW" altLang="en-US">
                <a:solidFill>
                  <a:prstClr val="black"/>
                </a:solidFill>
              </a:rPr>
              <a:pPr/>
              <a:t>5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214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118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677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543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313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31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916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8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12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638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89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04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284B3-EAA9-4839-BF88-EC4179C97F67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2018/3/1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261FD-1FD3-4789-999C-CF8D8CBAB723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614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向下箭號 246"/>
          <p:cNvSpPr/>
          <p:nvPr/>
        </p:nvSpPr>
        <p:spPr>
          <a:xfrm rot="5400000">
            <a:off x="2819794" y="4728130"/>
            <a:ext cx="469002" cy="3655524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grpSp>
        <p:nvGrpSpPr>
          <p:cNvPr id="143" name="群組 142"/>
          <p:cNvGrpSpPr/>
          <p:nvPr/>
        </p:nvGrpSpPr>
        <p:grpSpPr>
          <a:xfrm>
            <a:off x="999096" y="163319"/>
            <a:ext cx="11125213" cy="6617552"/>
            <a:chOff x="1098334" y="-896260"/>
            <a:chExt cx="11021281" cy="6906691"/>
          </a:xfrm>
        </p:grpSpPr>
        <p:grpSp>
          <p:nvGrpSpPr>
            <p:cNvPr id="4" name="群組 3"/>
            <p:cNvGrpSpPr/>
            <p:nvPr/>
          </p:nvGrpSpPr>
          <p:grpSpPr>
            <a:xfrm>
              <a:off x="4259931" y="-153612"/>
              <a:ext cx="3138035" cy="865804"/>
              <a:chOff x="3371851" y="-1714502"/>
              <a:chExt cx="4471986" cy="1514476"/>
            </a:xfrm>
          </p:grpSpPr>
          <p:sp>
            <p:nvSpPr>
              <p:cNvPr id="133" name="橢圓 132"/>
              <p:cNvSpPr/>
              <p:nvPr/>
            </p:nvSpPr>
            <p:spPr>
              <a:xfrm>
                <a:off x="3371851" y="-1714502"/>
                <a:ext cx="4471986" cy="1514476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r>
                  <a:rPr lang="zh-TW" altLang="en-US" sz="24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rPr>
                  <a:t>體</a:t>
                </a:r>
                <a:r>
                  <a:rPr lang="zh-TW" altLang="en-US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rPr>
                  <a:t>育</a:t>
                </a:r>
                <a:r>
                  <a:rPr lang="zh-TW" altLang="en-US" sz="24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rPr>
                  <a:t>場</a:t>
                </a:r>
                <a:endParaRPr lang="en-US" altLang="zh-TW" sz="14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zh-TW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4" name="矩形 133"/>
              <p:cNvSpPr/>
              <p:nvPr/>
            </p:nvSpPr>
            <p:spPr>
              <a:xfrm>
                <a:off x="3812381" y="-1443037"/>
                <a:ext cx="3590924" cy="485775"/>
              </a:xfrm>
              <a:prstGeom prst="rect">
                <a:avLst/>
              </a:prstGeom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000" dirty="0">
                    <a:solidFill>
                      <a:prstClr val="white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rPr>
                  <a:t>最終集合地點</a:t>
                </a:r>
                <a:endParaRPr lang="zh-TW" altLang="en-US" sz="2000" dirty="0">
                  <a:solidFill>
                    <a:prstClr val="white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endParaRPr>
              </a:p>
            </p:txBody>
          </p:sp>
        </p:grpSp>
        <p:sp>
          <p:nvSpPr>
            <p:cNvPr id="6" name="矩形 5"/>
            <p:cNvSpPr/>
            <p:nvPr/>
          </p:nvSpPr>
          <p:spPr>
            <a:xfrm>
              <a:off x="11105045" y="-332260"/>
              <a:ext cx="939233" cy="12643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迎</a:t>
              </a:r>
              <a:endParaRPr lang="en-US" altLang="zh-TW" sz="2800" dirty="0" smtClean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  <a:p>
              <a:pPr algn="ctr"/>
              <a:r>
                <a:rPr lang="zh-TW" altLang="en-US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曦</a:t>
              </a:r>
              <a:endParaRPr lang="en-US" altLang="zh-TW" sz="2800" dirty="0" smtClean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  <a:p>
              <a:pPr algn="ctr"/>
              <a:r>
                <a:rPr lang="zh-TW" altLang="en-US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館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grpSp>
          <p:nvGrpSpPr>
            <p:cNvPr id="7" name="群組 6"/>
            <p:cNvGrpSpPr/>
            <p:nvPr/>
          </p:nvGrpSpPr>
          <p:grpSpPr>
            <a:xfrm>
              <a:off x="1098334" y="932139"/>
              <a:ext cx="9614125" cy="3823357"/>
              <a:chOff x="585480" y="1374065"/>
              <a:chExt cx="9768508" cy="3994914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585480" y="1376892"/>
                <a:ext cx="9768508" cy="398746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2" name="群組 11"/>
              <p:cNvGrpSpPr/>
              <p:nvPr/>
            </p:nvGrpSpPr>
            <p:grpSpPr>
              <a:xfrm>
                <a:off x="1022351" y="1374065"/>
                <a:ext cx="8895826" cy="3994914"/>
                <a:chOff x="1185330" y="2100260"/>
                <a:chExt cx="8895826" cy="3994914"/>
              </a:xfrm>
            </p:grpSpPr>
            <p:sp>
              <p:nvSpPr>
                <p:cNvPr id="18" name="矩形 17"/>
                <p:cNvSpPr/>
                <p:nvPr/>
              </p:nvSpPr>
              <p:spPr>
                <a:xfrm>
                  <a:off x="1185860" y="2471738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19" name="群組 18"/>
                <p:cNvGrpSpPr/>
                <p:nvPr/>
              </p:nvGrpSpPr>
              <p:grpSpPr>
                <a:xfrm>
                  <a:off x="1185862" y="210026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31" name="矩形 130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110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2" name="矩形 131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109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20" name="群組 19"/>
                <p:cNvGrpSpPr/>
                <p:nvPr/>
              </p:nvGrpSpPr>
              <p:grpSpPr>
                <a:xfrm>
                  <a:off x="2940050" y="2100262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28" name="矩形 127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108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9" name="矩形 128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107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0" name="矩形 129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106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21" name="群組 20"/>
                <p:cNvGrpSpPr/>
                <p:nvPr/>
              </p:nvGrpSpPr>
              <p:grpSpPr>
                <a:xfrm>
                  <a:off x="8766176" y="210026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26" name="矩形 125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02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7" name="矩形 126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01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22" name="矩形 21"/>
                <p:cNvSpPr/>
                <p:nvPr/>
              </p:nvSpPr>
              <p:spPr>
                <a:xfrm>
                  <a:off x="2940051" y="2471737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23" name="群組 22"/>
                <p:cNvGrpSpPr/>
                <p:nvPr/>
              </p:nvGrpSpPr>
              <p:grpSpPr>
                <a:xfrm>
                  <a:off x="3597275" y="2466181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24" name="矩形 123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807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5" name="矩形 124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806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24" name="矩形 23"/>
                <p:cNvSpPr/>
                <p:nvPr/>
              </p:nvSpPr>
              <p:spPr>
                <a:xfrm>
                  <a:off x="8766176" y="2471738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資源教室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5" name="矩形 24"/>
                <p:cNvSpPr/>
                <p:nvPr/>
              </p:nvSpPr>
              <p:spPr>
                <a:xfrm>
                  <a:off x="6424613" y="2472652"/>
                  <a:ext cx="1971675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輔導室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6" name="矩形 25"/>
                <p:cNvSpPr/>
                <p:nvPr/>
              </p:nvSpPr>
              <p:spPr>
                <a:xfrm>
                  <a:off x="1185859" y="2832099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合作社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7" name="矩形 26"/>
                <p:cNvSpPr/>
                <p:nvPr/>
              </p:nvSpPr>
              <p:spPr>
                <a:xfrm>
                  <a:off x="4254499" y="2832098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8" name="矩形 27"/>
                <p:cNvSpPr/>
                <p:nvPr/>
              </p:nvSpPr>
              <p:spPr>
                <a:xfrm>
                  <a:off x="3597273" y="2832097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水資源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9" name="矩形 28"/>
                <p:cNvSpPr/>
                <p:nvPr/>
              </p:nvSpPr>
              <p:spPr>
                <a:xfrm>
                  <a:off x="2940046" y="2832096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1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輔導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  <a:p>
                  <a:pPr algn="ctr"/>
                  <a:r>
                    <a:rPr lang="zh-TW" altLang="en-US" sz="11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教室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30" name="群組 29"/>
                <p:cNvGrpSpPr/>
                <p:nvPr/>
              </p:nvGrpSpPr>
              <p:grpSpPr>
                <a:xfrm>
                  <a:off x="5938838" y="2100260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119" name="群組 118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121" name="矩形 120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05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22" name="矩形 121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04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23" name="矩形 122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03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120" name="矩形 119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值勤室</a:t>
                    </a:r>
                    <a:endParaRPr lang="en-US" altLang="zh-TW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sp>
              <p:nvSpPr>
                <p:cNvPr id="31" name="矩形 30"/>
                <p:cNvSpPr/>
                <p:nvPr/>
              </p:nvSpPr>
              <p:spPr>
                <a:xfrm>
                  <a:off x="5938838" y="2472653"/>
                  <a:ext cx="485769" cy="3528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會計室</a:t>
                  </a:r>
                  <a:endParaRPr lang="en-US" altLang="zh-TW" sz="7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2" name="矩形 31"/>
                <p:cNvSpPr/>
                <p:nvPr/>
              </p:nvSpPr>
              <p:spPr>
                <a:xfrm>
                  <a:off x="5938835" y="2827310"/>
                  <a:ext cx="485772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家長</a:t>
                  </a:r>
                  <a:r>
                    <a:rPr lang="zh-TW" altLang="en-US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會</a:t>
                  </a:r>
                  <a:endParaRPr lang="en-US" altLang="zh-TW" sz="7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3" name="矩形 32"/>
                <p:cNvSpPr/>
                <p:nvPr/>
              </p:nvSpPr>
              <p:spPr>
                <a:xfrm>
                  <a:off x="6424613" y="2826398"/>
                  <a:ext cx="1093787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6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健康中心</a:t>
                  </a:r>
                  <a:endParaRPr lang="en-US" altLang="zh-TW" sz="1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4" name="矩形 33"/>
                <p:cNvSpPr/>
                <p:nvPr/>
              </p:nvSpPr>
              <p:spPr>
                <a:xfrm>
                  <a:off x="7518401" y="2826398"/>
                  <a:ext cx="877888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烹飪教室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5" name="矩形 34"/>
                <p:cNvSpPr/>
                <p:nvPr/>
              </p:nvSpPr>
              <p:spPr>
                <a:xfrm>
                  <a:off x="8766173" y="2837656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體育組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36" name="群組 35"/>
                <p:cNvGrpSpPr/>
                <p:nvPr/>
              </p:nvGrpSpPr>
              <p:grpSpPr>
                <a:xfrm>
                  <a:off x="2940047" y="3552817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16" name="矩形 115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303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7" name="矩形 116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302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8" name="矩形 117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301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37" name="群組 36"/>
                <p:cNvGrpSpPr/>
                <p:nvPr/>
              </p:nvGrpSpPr>
              <p:grpSpPr>
                <a:xfrm>
                  <a:off x="5940866" y="3546063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111" name="群組 110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113" name="矩形 112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905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14" name="矩形 113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906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15" name="矩形 114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907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112" name="矩形 111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器材室</a:t>
                    </a:r>
                    <a:endParaRPr lang="en-US" altLang="zh-TW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38" name="群組 37"/>
                <p:cNvGrpSpPr/>
                <p:nvPr/>
              </p:nvGrpSpPr>
              <p:grpSpPr>
                <a:xfrm>
                  <a:off x="8766173" y="3546064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9" name="矩形 108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908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0" name="矩形 109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909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39" name="群組 38"/>
                <p:cNvGrpSpPr/>
                <p:nvPr/>
              </p:nvGrpSpPr>
              <p:grpSpPr>
                <a:xfrm>
                  <a:off x="1185859" y="3546063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7" name="矩形 106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305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8" name="矩形 107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304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0" name="群組 39"/>
                <p:cNvGrpSpPr/>
                <p:nvPr/>
              </p:nvGrpSpPr>
              <p:grpSpPr>
                <a:xfrm>
                  <a:off x="2940047" y="3931046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04" name="矩形 103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203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5" name="矩形 104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202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6" name="矩形 105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201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1" name="群組 40"/>
                <p:cNvGrpSpPr/>
                <p:nvPr/>
              </p:nvGrpSpPr>
              <p:grpSpPr>
                <a:xfrm>
                  <a:off x="1185859" y="392429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2" name="矩形 101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205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3" name="矩形 102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204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2" name="群組 41"/>
                <p:cNvGrpSpPr/>
                <p:nvPr/>
              </p:nvGrpSpPr>
              <p:grpSpPr>
                <a:xfrm>
                  <a:off x="2940047" y="4309274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99" name="矩形 98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08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0" name="矩形 99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07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1" name="矩形 100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06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3" name="群組 42"/>
                <p:cNvGrpSpPr/>
                <p:nvPr/>
              </p:nvGrpSpPr>
              <p:grpSpPr>
                <a:xfrm>
                  <a:off x="1185859" y="4302520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97" name="矩形 96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210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8" name="矩形 97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09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4" name="群組 43"/>
                <p:cNvGrpSpPr/>
                <p:nvPr/>
              </p:nvGrpSpPr>
              <p:grpSpPr>
                <a:xfrm>
                  <a:off x="5940866" y="3924827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92" name="群組 91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94" name="矩形 93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zh-TW" altLang="en-US" sz="900" dirty="0">
                          <a:solidFill>
                            <a:prstClr val="black"/>
                          </a:solidFill>
                          <a:latin typeface="華康新綜藝體W9(P)" panose="040B0900000000000000" pitchFamily="82" charset="-120"/>
                          <a:ea typeface="華康新綜藝體W9(P)" panose="040B0900000000000000" pitchFamily="82" charset="-120"/>
                        </a:rPr>
                        <a:t>專案教室</a:t>
                      </a:r>
                      <a:endParaRPr lang="en-US" altLang="zh-TW" sz="8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endParaRPr>
                    </a:p>
                  </p:txBody>
                </p:sp>
                <p:sp>
                  <p:nvSpPr>
                    <p:cNvPr id="95" name="矩形 94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904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96" name="矩形 95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903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93" name="矩形 92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人事室</a:t>
                    </a:r>
                    <a:endParaRPr lang="en-US" altLang="zh-TW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45" name="群組 44"/>
                <p:cNvGrpSpPr/>
                <p:nvPr/>
              </p:nvGrpSpPr>
              <p:grpSpPr>
                <a:xfrm>
                  <a:off x="8766173" y="3924828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90" name="矩形 89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902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1" name="矩形 90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901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6" name="群組 45"/>
                <p:cNvGrpSpPr/>
                <p:nvPr/>
              </p:nvGrpSpPr>
              <p:grpSpPr>
                <a:xfrm>
                  <a:off x="5941399" y="4296575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85" name="群組 84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87" name="矩形 86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801</a:t>
                      </a:r>
                      <a:endParaRPr lang="en-US" altLang="zh-TW" sz="2000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88" name="矩形 87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802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89" name="矩形 88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803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86" name="矩形 85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教師會</a:t>
                    </a:r>
                    <a:endParaRPr lang="en-US" altLang="zh-TW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47" name="群組 46"/>
                <p:cNvGrpSpPr/>
                <p:nvPr/>
              </p:nvGrpSpPr>
              <p:grpSpPr>
                <a:xfrm>
                  <a:off x="8766706" y="4296576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83" name="矩形 82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804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4" name="矩形 83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805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8" name="群組 47"/>
                <p:cNvGrpSpPr/>
                <p:nvPr/>
              </p:nvGrpSpPr>
              <p:grpSpPr>
                <a:xfrm>
                  <a:off x="2940047" y="5005371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80" name="矩形 79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309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1" name="矩形 80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308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2" name="矩形 81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306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9" name="群組 48"/>
                <p:cNvGrpSpPr/>
                <p:nvPr/>
              </p:nvGrpSpPr>
              <p:grpSpPr>
                <a:xfrm>
                  <a:off x="1185859" y="4998617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78" name="矩形 77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307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9" name="矩形 78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310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50" name="群組 49"/>
                <p:cNvGrpSpPr/>
                <p:nvPr/>
              </p:nvGrpSpPr>
              <p:grpSpPr>
                <a:xfrm>
                  <a:off x="1185859" y="5723698"/>
                  <a:ext cx="8894764" cy="371476"/>
                  <a:chOff x="1154106" y="6090753"/>
                  <a:chExt cx="8894764" cy="371476"/>
                </a:xfrm>
              </p:grpSpPr>
              <p:grpSp>
                <p:nvGrpSpPr>
                  <p:cNvPr id="64" name="群組 63"/>
                  <p:cNvGrpSpPr/>
                  <p:nvPr/>
                </p:nvGrpSpPr>
                <p:grpSpPr>
                  <a:xfrm>
                    <a:off x="1154106" y="6090753"/>
                    <a:ext cx="1314450" cy="371476"/>
                    <a:chOff x="1185862" y="2100262"/>
                    <a:chExt cx="1314450" cy="371476"/>
                  </a:xfrm>
                </p:grpSpPr>
                <p:sp>
                  <p:nvSpPr>
                    <p:cNvPr id="76" name="矩形 75"/>
                    <p:cNvSpPr/>
                    <p:nvPr/>
                  </p:nvSpPr>
                  <p:spPr>
                    <a:xfrm>
                      <a:off x="1185862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zh-TW" altLang="en-US" sz="900" dirty="0">
                          <a:solidFill>
                            <a:prstClr val="black"/>
                          </a:solidFill>
                        </a:rPr>
                        <a:t>創意教室</a:t>
                      </a:r>
                      <a:endParaRPr lang="en-US" altLang="zh-TW" sz="900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7" name="矩形 76"/>
                    <p:cNvSpPr/>
                    <p:nvPr/>
                  </p:nvSpPr>
                  <p:spPr>
                    <a:xfrm>
                      <a:off x="1843087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701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5" name="群組 64"/>
                  <p:cNvGrpSpPr/>
                  <p:nvPr/>
                </p:nvGrpSpPr>
                <p:grpSpPr>
                  <a:xfrm>
                    <a:off x="2908294" y="6090753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73" name="矩形 72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702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4" name="矩形 73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703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5" name="矩形 74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704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6" name="群組 65"/>
                  <p:cNvGrpSpPr/>
                  <p:nvPr/>
                </p:nvGrpSpPr>
                <p:grpSpPr>
                  <a:xfrm>
                    <a:off x="8734420" y="6090753"/>
                    <a:ext cx="1314450" cy="371476"/>
                    <a:chOff x="1185862" y="2100262"/>
                    <a:chExt cx="1314450" cy="371476"/>
                  </a:xfrm>
                </p:grpSpPr>
                <p:sp>
                  <p:nvSpPr>
                    <p:cNvPr id="71" name="矩形 70"/>
                    <p:cNvSpPr/>
                    <p:nvPr/>
                  </p:nvSpPr>
                  <p:spPr>
                    <a:xfrm>
                      <a:off x="1185862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708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2" name="矩形 71"/>
                    <p:cNvSpPr/>
                    <p:nvPr/>
                  </p:nvSpPr>
                  <p:spPr>
                    <a:xfrm>
                      <a:off x="1843087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709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7" name="群組 66"/>
                  <p:cNvGrpSpPr/>
                  <p:nvPr/>
                </p:nvGrpSpPr>
                <p:grpSpPr>
                  <a:xfrm>
                    <a:off x="6392857" y="6090753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68" name="矩形 67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705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69" name="矩形 68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706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0" name="矩形 69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707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51" name="矩形 50"/>
                <p:cNvSpPr/>
                <p:nvPr/>
              </p:nvSpPr>
              <p:spPr>
                <a:xfrm>
                  <a:off x="3594091" y="5370092"/>
                  <a:ext cx="1320407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校長室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2" name="矩形 51"/>
                <p:cNvSpPr/>
                <p:nvPr/>
              </p:nvSpPr>
              <p:spPr>
                <a:xfrm>
                  <a:off x="2942424" y="5370091"/>
                  <a:ext cx="650094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1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總務處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3" name="矩形 52"/>
                <p:cNvSpPr/>
                <p:nvPr/>
              </p:nvSpPr>
              <p:spPr>
                <a:xfrm>
                  <a:off x="1810939" y="5363334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油印室</a:t>
                  </a:r>
                  <a:endParaRPr lang="en-US" altLang="zh-TW" sz="12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4" name="矩形 53"/>
                <p:cNvSpPr/>
                <p:nvPr/>
              </p:nvSpPr>
              <p:spPr>
                <a:xfrm>
                  <a:off x="1185330" y="5363334"/>
                  <a:ext cx="656164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教務處</a:t>
                  </a:r>
                  <a:endParaRPr lang="en-US" altLang="zh-TW" sz="12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55" name="群組 54"/>
                <p:cNvGrpSpPr/>
                <p:nvPr/>
              </p:nvGrpSpPr>
              <p:grpSpPr>
                <a:xfrm>
                  <a:off x="7081830" y="5353703"/>
                  <a:ext cx="1314450" cy="371475"/>
                  <a:chOff x="3597275" y="2100262"/>
                  <a:chExt cx="1314450" cy="371475"/>
                </a:xfrm>
              </p:grpSpPr>
              <p:sp>
                <p:nvSpPr>
                  <p:cNvPr id="62" name="矩形 61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12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教官室</a:t>
                    </a:r>
                    <a:endParaRPr lang="en-US" altLang="zh-TW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  <p:sp>
                <p:nvSpPr>
                  <p:cNvPr id="63" name="矩形 62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12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辦公室</a:t>
                    </a:r>
                    <a:endParaRPr lang="en-US" altLang="zh-TW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sp>
              <p:nvSpPr>
                <p:cNvPr id="56" name="矩形 55"/>
                <p:cNvSpPr/>
                <p:nvPr/>
              </p:nvSpPr>
              <p:spPr>
                <a:xfrm>
                  <a:off x="8766172" y="5369677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57" name="群組 56"/>
                <p:cNvGrpSpPr/>
                <p:nvPr/>
              </p:nvGrpSpPr>
              <p:grpSpPr>
                <a:xfrm>
                  <a:off x="8766173" y="4997928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60" name="矩形 59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809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61" name="矩形 60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808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58" name="矩形 57"/>
                <p:cNvSpPr/>
                <p:nvPr/>
              </p:nvSpPr>
              <p:spPr>
                <a:xfrm>
                  <a:off x="5323860" y="4987177"/>
                  <a:ext cx="3072424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     圖書館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9" name="矩形 58"/>
                <p:cNvSpPr/>
                <p:nvPr/>
              </p:nvSpPr>
              <p:spPr>
                <a:xfrm>
                  <a:off x="6427173" y="5352222"/>
                  <a:ext cx="657225" cy="37147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學務處</a:t>
                  </a:r>
                  <a:endParaRPr lang="en-US" altLang="zh-TW" sz="12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</p:grpSp>
          <p:sp>
            <p:nvSpPr>
              <p:cNvPr id="13" name="矩形 12"/>
              <p:cNvSpPr/>
              <p:nvPr/>
            </p:nvSpPr>
            <p:spPr>
              <a:xfrm>
                <a:off x="5779643" y="2466122"/>
                <a:ext cx="4138001" cy="35374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5774885" y="3945648"/>
                <a:ext cx="4138001" cy="35374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1021291" y="3933094"/>
                <a:ext cx="4215790" cy="33932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1021291" y="2469089"/>
                <a:ext cx="4166360" cy="35077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5117663" y="1374065"/>
                <a:ext cx="661980" cy="399491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" name="矩形 7"/>
            <p:cNvSpPr/>
            <p:nvPr/>
          </p:nvSpPr>
          <p:spPr>
            <a:xfrm>
              <a:off x="11113730" y="1089776"/>
              <a:ext cx="939233" cy="23373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K</a:t>
              </a:r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書</a:t>
              </a:r>
              <a:endParaRPr lang="en-US" altLang="zh-TW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中心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1140148" y="3543651"/>
              <a:ext cx="890560" cy="4762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倉庫</a:t>
              </a:r>
              <a:endParaRPr lang="zh-TW" altLang="en-US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8989859" y="4955920"/>
              <a:ext cx="3129756" cy="7460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活動中心</a:t>
              </a:r>
              <a:endParaRPr lang="zh-TW" altLang="en-US" sz="32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8" name="矩形 137"/>
            <p:cNvSpPr/>
            <p:nvPr/>
          </p:nvSpPr>
          <p:spPr>
            <a:xfrm>
              <a:off x="4936811" y="4888874"/>
              <a:ext cx="2045044" cy="813092"/>
            </a:xfrm>
            <a:prstGeom prst="rect">
              <a:avLst/>
            </a:prstGeom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緊急疏散集合點</a:t>
              </a:r>
              <a:endParaRPr lang="zh-TW" altLang="en-US" sz="20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9" name="十字形 138"/>
            <p:cNvSpPr/>
            <p:nvPr/>
          </p:nvSpPr>
          <p:spPr>
            <a:xfrm>
              <a:off x="6822922" y="590707"/>
              <a:ext cx="312548" cy="315313"/>
            </a:xfrm>
            <a:prstGeom prst="plus">
              <a:avLst>
                <a:gd name="adj" fmla="val 33724"/>
              </a:avLst>
            </a:prstGeom>
            <a:solidFill>
              <a:srgbClr val="FF0000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10700196" y="-896260"/>
              <a:ext cx="1342417" cy="5447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科學館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5369337" y="5720106"/>
              <a:ext cx="1113916" cy="2903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校門口</a:t>
              </a:r>
              <a:endParaRPr lang="zh-TW" altLang="en-US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2080386" y="4890018"/>
              <a:ext cx="2051448" cy="64085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生態池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</p:grpSp>
      <p:cxnSp>
        <p:nvCxnSpPr>
          <p:cNvPr id="146" name="直線接點 145"/>
          <p:cNvCxnSpPr/>
          <p:nvPr/>
        </p:nvCxnSpPr>
        <p:spPr>
          <a:xfrm>
            <a:off x="1415707" y="2257368"/>
            <a:ext cx="2283934" cy="1434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接點 151"/>
          <p:cNvCxnSpPr/>
          <p:nvPr/>
        </p:nvCxnSpPr>
        <p:spPr>
          <a:xfrm flipV="1">
            <a:off x="3932217" y="2271183"/>
            <a:ext cx="1348866" cy="39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接點 153"/>
          <p:cNvCxnSpPr/>
          <p:nvPr/>
        </p:nvCxnSpPr>
        <p:spPr>
          <a:xfrm>
            <a:off x="3938426" y="2607383"/>
            <a:ext cx="1334191" cy="35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接點 154"/>
          <p:cNvCxnSpPr/>
          <p:nvPr/>
        </p:nvCxnSpPr>
        <p:spPr>
          <a:xfrm>
            <a:off x="1495914" y="3940638"/>
            <a:ext cx="1301753" cy="226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接點 156"/>
          <p:cNvCxnSpPr/>
          <p:nvPr/>
        </p:nvCxnSpPr>
        <p:spPr>
          <a:xfrm>
            <a:off x="1521544" y="3609922"/>
            <a:ext cx="1301753" cy="226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接點 164"/>
          <p:cNvCxnSpPr/>
          <p:nvPr/>
        </p:nvCxnSpPr>
        <p:spPr>
          <a:xfrm>
            <a:off x="760264" y="4277339"/>
            <a:ext cx="2094606" cy="2874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接點 169"/>
          <p:cNvCxnSpPr/>
          <p:nvPr/>
        </p:nvCxnSpPr>
        <p:spPr>
          <a:xfrm flipV="1">
            <a:off x="3036163" y="4934666"/>
            <a:ext cx="2040738" cy="1318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接點 170"/>
          <p:cNvCxnSpPr/>
          <p:nvPr/>
        </p:nvCxnSpPr>
        <p:spPr>
          <a:xfrm>
            <a:off x="2830841" y="4923621"/>
            <a:ext cx="363" cy="61678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接點 179"/>
          <p:cNvCxnSpPr/>
          <p:nvPr/>
        </p:nvCxnSpPr>
        <p:spPr>
          <a:xfrm>
            <a:off x="3264820" y="4295296"/>
            <a:ext cx="2314834" cy="1953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接點 181"/>
          <p:cNvCxnSpPr/>
          <p:nvPr/>
        </p:nvCxnSpPr>
        <p:spPr>
          <a:xfrm flipV="1">
            <a:off x="3294550" y="3915610"/>
            <a:ext cx="1992910" cy="424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接點 186"/>
          <p:cNvCxnSpPr/>
          <p:nvPr/>
        </p:nvCxnSpPr>
        <p:spPr>
          <a:xfrm flipH="1" flipV="1">
            <a:off x="2929401" y="1803892"/>
            <a:ext cx="1479" cy="453476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直線接點 189"/>
          <p:cNvCxnSpPr/>
          <p:nvPr/>
        </p:nvCxnSpPr>
        <p:spPr>
          <a:xfrm flipV="1">
            <a:off x="5618926" y="1845780"/>
            <a:ext cx="3386" cy="2490474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直線接點 197"/>
          <p:cNvCxnSpPr/>
          <p:nvPr/>
        </p:nvCxnSpPr>
        <p:spPr>
          <a:xfrm>
            <a:off x="5306756" y="2275814"/>
            <a:ext cx="2556351" cy="605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直線接點 201"/>
          <p:cNvCxnSpPr/>
          <p:nvPr/>
        </p:nvCxnSpPr>
        <p:spPr>
          <a:xfrm flipV="1">
            <a:off x="8011135" y="2254928"/>
            <a:ext cx="2180430" cy="20215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線接點 204"/>
          <p:cNvCxnSpPr/>
          <p:nvPr/>
        </p:nvCxnSpPr>
        <p:spPr>
          <a:xfrm flipH="1" flipV="1">
            <a:off x="8765062" y="1803892"/>
            <a:ext cx="1479" cy="453476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接點 208"/>
          <p:cNvCxnSpPr/>
          <p:nvPr/>
        </p:nvCxnSpPr>
        <p:spPr>
          <a:xfrm>
            <a:off x="8721725" y="3584578"/>
            <a:ext cx="0" cy="677860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直線接點 217"/>
          <p:cNvCxnSpPr/>
          <p:nvPr/>
        </p:nvCxnSpPr>
        <p:spPr>
          <a:xfrm flipH="1" flipV="1">
            <a:off x="6032569" y="1857347"/>
            <a:ext cx="14920" cy="2481003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直線接點 228"/>
          <p:cNvCxnSpPr/>
          <p:nvPr/>
        </p:nvCxnSpPr>
        <p:spPr>
          <a:xfrm>
            <a:off x="8958037" y="4879619"/>
            <a:ext cx="1535369" cy="11977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橢圓 236"/>
          <p:cNvSpPr/>
          <p:nvPr/>
        </p:nvSpPr>
        <p:spPr>
          <a:xfrm>
            <a:off x="8870859" y="3577345"/>
            <a:ext cx="1493176" cy="421174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46" name="向下箭號 245"/>
          <p:cNvSpPr/>
          <p:nvPr/>
        </p:nvSpPr>
        <p:spPr>
          <a:xfrm rot="10800000">
            <a:off x="148026" y="2344520"/>
            <a:ext cx="816812" cy="3193509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cxnSp>
        <p:nvCxnSpPr>
          <p:cNvPr id="3" name="直線接點 2"/>
          <p:cNvCxnSpPr/>
          <p:nvPr/>
        </p:nvCxnSpPr>
        <p:spPr>
          <a:xfrm flipV="1">
            <a:off x="6523132" y="5574789"/>
            <a:ext cx="2027204" cy="6548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文字方塊 183"/>
          <p:cNvSpPr txBox="1"/>
          <p:nvPr/>
        </p:nvSpPr>
        <p:spPr>
          <a:xfrm>
            <a:off x="147145" y="186570"/>
            <a:ext cx="3662483" cy="879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grpSp>
        <p:nvGrpSpPr>
          <p:cNvPr id="224" name="群組 223"/>
          <p:cNvGrpSpPr/>
          <p:nvPr/>
        </p:nvGrpSpPr>
        <p:grpSpPr>
          <a:xfrm>
            <a:off x="336223" y="195750"/>
            <a:ext cx="11373504" cy="707886"/>
            <a:chOff x="666096" y="1809"/>
            <a:chExt cx="11373504" cy="707886"/>
          </a:xfrm>
        </p:grpSpPr>
        <p:sp>
          <p:nvSpPr>
            <p:cNvPr id="2" name="文字方塊 1"/>
            <p:cNvSpPr txBox="1"/>
            <p:nvPr/>
          </p:nvSpPr>
          <p:spPr>
            <a:xfrm>
              <a:off x="666096" y="1809"/>
              <a:ext cx="113735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4000" dirty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           臺北市立大直高級中學緊</a:t>
              </a:r>
              <a:r>
                <a:rPr lang="zh-TW" altLang="en-US" sz="4000" dirty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急</a:t>
              </a:r>
              <a:r>
                <a:rPr lang="zh-TW" altLang="en-US" sz="4000" dirty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疏散路線圖</a:t>
              </a:r>
              <a:endParaRPr lang="zh-TW" altLang="en-US" sz="4000" dirty="0">
                <a:solidFill>
                  <a:prstClr val="black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endParaRPr>
            </a:p>
          </p:txBody>
        </p:sp>
        <p:pic>
          <p:nvPicPr>
            <p:cNvPr id="189" name="圖片 18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2560" y="141288"/>
              <a:ext cx="786040" cy="512635"/>
            </a:xfrm>
            <a:prstGeom prst="rect">
              <a:avLst/>
            </a:prstGeom>
          </p:spPr>
        </p:pic>
      </p:grpSp>
      <p:sp>
        <p:nvSpPr>
          <p:cNvPr id="191" name="向下箭號 190"/>
          <p:cNvSpPr/>
          <p:nvPr/>
        </p:nvSpPr>
        <p:spPr>
          <a:xfrm rot="13488376">
            <a:off x="571641" y="795218"/>
            <a:ext cx="871560" cy="1566224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25" name="框架 224"/>
          <p:cNvSpPr/>
          <p:nvPr/>
        </p:nvSpPr>
        <p:spPr>
          <a:xfrm>
            <a:off x="-72989" y="-38395"/>
            <a:ext cx="12315789" cy="6959895"/>
          </a:xfrm>
          <a:prstGeom prst="frame">
            <a:avLst>
              <a:gd name="adj1" fmla="val 1917"/>
            </a:avLst>
          </a:prstGeom>
          <a:solidFill>
            <a:schemeClr val="accent1">
              <a:lumMod val="50000"/>
            </a:schemeClr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pic>
        <p:nvPicPr>
          <p:cNvPr id="226" name="圖片 2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94" y="5688993"/>
            <a:ext cx="1040451" cy="1040451"/>
          </a:xfrm>
          <a:prstGeom prst="rect">
            <a:avLst/>
          </a:prstGeom>
        </p:spPr>
      </p:pic>
      <p:cxnSp>
        <p:nvCxnSpPr>
          <p:cNvPr id="210" name="直線接點 209"/>
          <p:cNvCxnSpPr/>
          <p:nvPr/>
        </p:nvCxnSpPr>
        <p:spPr>
          <a:xfrm>
            <a:off x="768753" y="5540410"/>
            <a:ext cx="2258532" cy="8134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直線接點 210"/>
          <p:cNvCxnSpPr/>
          <p:nvPr/>
        </p:nvCxnSpPr>
        <p:spPr>
          <a:xfrm>
            <a:off x="5290428" y="3618024"/>
            <a:ext cx="0" cy="677860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直線接點 211"/>
          <p:cNvCxnSpPr/>
          <p:nvPr/>
        </p:nvCxnSpPr>
        <p:spPr>
          <a:xfrm>
            <a:off x="5280409" y="2231967"/>
            <a:ext cx="0" cy="677860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接點 212"/>
          <p:cNvCxnSpPr/>
          <p:nvPr/>
        </p:nvCxnSpPr>
        <p:spPr>
          <a:xfrm flipH="1" flipV="1">
            <a:off x="5257077" y="2941813"/>
            <a:ext cx="322456" cy="4587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接點 193"/>
          <p:cNvCxnSpPr/>
          <p:nvPr/>
        </p:nvCxnSpPr>
        <p:spPr>
          <a:xfrm flipH="1">
            <a:off x="8964510" y="4309656"/>
            <a:ext cx="1844951" cy="0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接點 194"/>
          <p:cNvCxnSpPr/>
          <p:nvPr/>
        </p:nvCxnSpPr>
        <p:spPr>
          <a:xfrm flipH="1">
            <a:off x="3025805" y="4900474"/>
            <a:ext cx="1480" cy="64898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線接點 195"/>
          <p:cNvCxnSpPr/>
          <p:nvPr/>
        </p:nvCxnSpPr>
        <p:spPr>
          <a:xfrm>
            <a:off x="1549445" y="4940194"/>
            <a:ext cx="1301753" cy="226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接點 196"/>
          <p:cNvCxnSpPr/>
          <p:nvPr/>
        </p:nvCxnSpPr>
        <p:spPr>
          <a:xfrm flipH="1">
            <a:off x="6820745" y="3604334"/>
            <a:ext cx="1852738" cy="5616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接點 198"/>
          <p:cNvCxnSpPr/>
          <p:nvPr/>
        </p:nvCxnSpPr>
        <p:spPr>
          <a:xfrm>
            <a:off x="2797667" y="3614425"/>
            <a:ext cx="363" cy="61678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直線接點 199"/>
          <p:cNvCxnSpPr/>
          <p:nvPr/>
        </p:nvCxnSpPr>
        <p:spPr>
          <a:xfrm>
            <a:off x="5544651" y="5540409"/>
            <a:ext cx="0" cy="449496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接點 191"/>
          <p:cNvCxnSpPr/>
          <p:nvPr/>
        </p:nvCxnSpPr>
        <p:spPr>
          <a:xfrm flipV="1">
            <a:off x="3297518" y="3611052"/>
            <a:ext cx="1992910" cy="424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直線接點 200"/>
          <p:cNvCxnSpPr/>
          <p:nvPr/>
        </p:nvCxnSpPr>
        <p:spPr>
          <a:xfrm flipH="1" flipV="1">
            <a:off x="10946167" y="4305670"/>
            <a:ext cx="6869" cy="1257965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圖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74779" y="3546982"/>
            <a:ext cx="542591" cy="408626"/>
          </a:xfrm>
          <a:prstGeom prst="rect">
            <a:avLst/>
          </a:prstGeom>
        </p:spPr>
      </p:pic>
      <p:pic>
        <p:nvPicPr>
          <p:cNvPr id="227" name="圖片 2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>
            <a:off x="10023381" y="2040254"/>
            <a:ext cx="514766" cy="458530"/>
          </a:xfrm>
          <a:prstGeom prst="rect">
            <a:avLst/>
          </a:prstGeom>
        </p:spPr>
      </p:pic>
      <p:pic>
        <p:nvPicPr>
          <p:cNvPr id="231" name="圖片 2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V="1">
            <a:off x="10333878" y="3704485"/>
            <a:ext cx="951167" cy="115048"/>
          </a:xfrm>
          <a:prstGeom prst="rect">
            <a:avLst/>
          </a:prstGeom>
        </p:spPr>
      </p:pic>
      <p:pic>
        <p:nvPicPr>
          <p:cNvPr id="238" name="圖片 23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8823921" y="890723"/>
            <a:ext cx="1951538" cy="861707"/>
          </a:xfrm>
          <a:prstGeom prst="rect">
            <a:avLst/>
          </a:prstGeom>
        </p:spPr>
      </p:pic>
      <p:pic>
        <p:nvPicPr>
          <p:cNvPr id="239" name="圖片 23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26828" y="1429305"/>
            <a:ext cx="621958" cy="2876366"/>
          </a:xfrm>
          <a:prstGeom prst="rect">
            <a:avLst/>
          </a:prstGeom>
        </p:spPr>
      </p:pic>
      <p:cxnSp>
        <p:nvCxnSpPr>
          <p:cNvPr id="203" name="直線接點 202"/>
          <p:cNvCxnSpPr/>
          <p:nvPr/>
        </p:nvCxnSpPr>
        <p:spPr>
          <a:xfrm flipH="1">
            <a:off x="7280159" y="3950563"/>
            <a:ext cx="1393324" cy="16906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直線接點 213"/>
          <p:cNvCxnSpPr/>
          <p:nvPr/>
        </p:nvCxnSpPr>
        <p:spPr>
          <a:xfrm flipV="1">
            <a:off x="6090082" y="4269051"/>
            <a:ext cx="2637591" cy="9986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圓角矩形 248"/>
          <p:cNvSpPr/>
          <p:nvPr/>
        </p:nvSpPr>
        <p:spPr>
          <a:xfrm>
            <a:off x="-72989" y="1402491"/>
            <a:ext cx="347136" cy="20087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prstClr val="white"/>
                </a:solidFill>
              </a:rPr>
              <a:t>資源回收場</a:t>
            </a:r>
            <a:endParaRPr lang="zh-TW" altLang="en-US" dirty="0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998583" y="5299526"/>
            <a:ext cx="531242" cy="563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04" name="直線接點 203"/>
          <p:cNvCxnSpPr/>
          <p:nvPr/>
        </p:nvCxnSpPr>
        <p:spPr>
          <a:xfrm>
            <a:off x="3237092" y="5538030"/>
            <a:ext cx="2243518" cy="406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直線接點 215"/>
          <p:cNvCxnSpPr/>
          <p:nvPr/>
        </p:nvCxnSpPr>
        <p:spPr>
          <a:xfrm flipV="1">
            <a:off x="8958037" y="5548544"/>
            <a:ext cx="2014763" cy="17842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直線接點 216"/>
          <p:cNvCxnSpPr/>
          <p:nvPr/>
        </p:nvCxnSpPr>
        <p:spPr>
          <a:xfrm>
            <a:off x="6154650" y="5513662"/>
            <a:ext cx="0" cy="449496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文字方塊 241"/>
          <p:cNvSpPr txBox="1"/>
          <p:nvPr/>
        </p:nvSpPr>
        <p:spPr>
          <a:xfrm>
            <a:off x="2700275" y="637433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/>
              <a:t>車道</a:t>
            </a:r>
            <a:endParaRPr lang="zh-TW" altLang="en-US" b="1" dirty="0"/>
          </a:p>
        </p:txBody>
      </p:sp>
      <p:sp>
        <p:nvSpPr>
          <p:cNvPr id="219" name="橢圓 218"/>
          <p:cNvSpPr/>
          <p:nvPr/>
        </p:nvSpPr>
        <p:spPr>
          <a:xfrm>
            <a:off x="8836735" y="3170483"/>
            <a:ext cx="1493176" cy="421174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cxnSp>
        <p:nvCxnSpPr>
          <p:cNvPr id="220" name="直線接點 219"/>
          <p:cNvCxnSpPr/>
          <p:nvPr/>
        </p:nvCxnSpPr>
        <p:spPr>
          <a:xfrm>
            <a:off x="10300696" y="3403908"/>
            <a:ext cx="232483" cy="4987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接點 220"/>
          <p:cNvCxnSpPr/>
          <p:nvPr/>
        </p:nvCxnSpPr>
        <p:spPr>
          <a:xfrm flipH="1" flipV="1">
            <a:off x="10497887" y="2232965"/>
            <a:ext cx="15893" cy="1190831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直線接點 255"/>
          <p:cNvCxnSpPr/>
          <p:nvPr/>
        </p:nvCxnSpPr>
        <p:spPr>
          <a:xfrm flipH="1" flipV="1">
            <a:off x="10466773" y="3799643"/>
            <a:ext cx="17756" cy="1118586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直線接點 264"/>
          <p:cNvCxnSpPr/>
          <p:nvPr/>
        </p:nvCxnSpPr>
        <p:spPr>
          <a:xfrm flipH="1">
            <a:off x="4910970" y="6321388"/>
            <a:ext cx="707956" cy="292116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8" name="群組 277"/>
          <p:cNvGrpSpPr/>
          <p:nvPr/>
        </p:nvGrpSpPr>
        <p:grpSpPr>
          <a:xfrm>
            <a:off x="177794" y="74884"/>
            <a:ext cx="409437" cy="1299397"/>
            <a:chOff x="-594804" y="191874"/>
            <a:chExt cx="409437" cy="1299397"/>
          </a:xfrm>
        </p:grpSpPr>
        <p:cxnSp>
          <p:nvCxnSpPr>
            <p:cNvPr id="269" name="直線接點 268"/>
            <p:cNvCxnSpPr/>
            <p:nvPr/>
          </p:nvCxnSpPr>
          <p:spPr>
            <a:xfrm flipV="1">
              <a:off x="-386704" y="715033"/>
              <a:ext cx="1" cy="776238"/>
            </a:xfrm>
            <a:prstGeom prst="line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直線接點 271"/>
            <p:cNvCxnSpPr/>
            <p:nvPr/>
          </p:nvCxnSpPr>
          <p:spPr>
            <a:xfrm>
              <a:off x="-594804" y="1065320"/>
              <a:ext cx="38174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5" name="文字方塊 274"/>
            <p:cNvSpPr txBox="1"/>
            <p:nvPr/>
          </p:nvSpPr>
          <p:spPr>
            <a:xfrm>
              <a:off x="-588041" y="191874"/>
              <a:ext cx="40267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600" b="1" dirty="0" smtClean="0"/>
                <a:t>S</a:t>
              </a:r>
              <a:endParaRPr lang="zh-TW" altLang="en-US" sz="3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18661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群組 142"/>
          <p:cNvGrpSpPr/>
          <p:nvPr/>
        </p:nvGrpSpPr>
        <p:grpSpPr>
          <a:xfrm>
            <a:off x="999096" y="163319"/>
            <a:ext cx="11125213" cy="6617552"/>
            <a:chOff x="1098334" y="-896260"/>
            <a:chExt cx="11021281" cy="6906691"/>
          </a:xfrm>
        </p:grpSpPr>
        <p:grpSp>
          <p:nvGrpSpPr>
            <p:cNvPr id="4" name="群組 3"/>
            <p:cNvGrpSpPr/>
            <p:nvPr/>
          </p:nvGrpSpPr>
          <p:grpSpPr>
            <a:xfrm>
              <a:off x="4259931" y="-153612"/>
              <a:ext cx="3138035" cy="865804"/>
              <a:chOff x="3371851" y="-1714502"/>
              <a:chExt cx="4471986" cy="1514476"/>
            </a:xfrm>
          </p:grpSpPr>
          <p:sp>
            <p:nvSpPr>
              <p:cNvPr id="133" name="橢圓 132"/>
              <p:cNvSpPr/>
              <p:nvPr/>
            </p:nvSpPr>
            <p:spPr>
              <a:xfrm>
                <a:off x="3371851" y="-1714502"/>
                <a:ext cx="4471986" cy="1514476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r>
                  <a:rPr lang="zh-TW" altLang="en-US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rPr>
                  <a:t>體育場</a:t>
                </a:r>
                <a:endParaRPr lang="en-US" altLang="zh-TW" sz="14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zh-TW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4" name="矩形 133"/>
              <p:cNvSpPr/>
              <p:nvPr/>
            </p:nvSpPr>
            <p:spPr>
              <a:xfrm>
                <a:off x="3812381" y="-1443037"/>
                <a:ext cx="3590924" cy="485775"/>
              </a:xfrm>
              <a:prstGeom prst="rect">
                <a:avLst/>
              </a:prstGeom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000" dirty="0">
                    <a:solidFill>
                      <a:prstClr val="white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rPr>
                  <a:t>最終集合地點</a:t>
                </a:r>
                <a:endParaRPr lang="zh-TW" altLang="en-US" sz="2000" dirty="0">
                  <a:solidFill>
                    <a:prstClr val="white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endParaRPr>
              </a:p>
            </p:txBody>
          </p:sp>
        </p:grpSp>
        <p:sp>
          <p:nvSpPr>
            <p:cNvPr id="6" name="矩形 5"/>
            <p:cNvSpPr/>
            <p:nvPr/>
          </p:nvSpPr>
          <p:spPr>
            <a:xfrm>
              <a:off x="11105045" y="-332260"/>
              <a:ext cx="939233" cy="12643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迎</a:t>
              </a:r>
              <a:endParaRPr lang="en-US" altLang="zh-TW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曦</a:t>
              </a:r>
              <a:endParaRPr lang="en-US" altLang="zh-TW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館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grpSp>
          <p:nvGrpSpPr>
            <p:cNvPr id="7" name="群組 6"/>
            <p:cNvGrpSpPr/>
            <p:nvPr/>
          </p:nvGrpSpPr>
          <p:grpSpPr>
            <a:xfrm>
              <a:off x="1098334" y="932139"/>
              <a:ext cx="9614125" cy="3823357"/>
              <a:chOff x="585480" y="1374065"/>
              <a:chExt cx="9768508" cy="3994914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585480" y="1376892"/>
                <a:ext cx="9768508" cy="398746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2" name="群組 11"/>
              <p:cNvGrpSpPr/>
              <p:nvPr/>
            </p:nvGrpSpPr>
            <p:grpSpPr>
              <a:xfrm>
                <a:off x="1022351" y="1374065"/>
                <a:ext cx="8895826" cy="3994914"/>
                <a:chOff x="1185330" y="2100260"/>
                <a:chExt cx="8895826" cy="3994914"/>
              </a:xfrm>
            </p:grpSpPr>
            <p:sp>
              <p:nvSpPr>
                <p:cNvPr id="18" name="矩形 17"/>
                <p:cNvSpPr/>
                <p:nvPr/>
              </p:nvSpPr>
              <p:spPr>
                <a:xfrm>
                  <a:off x="1185860" y="2471738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19" name="群組 18"/>
                <p:cNvGrpSpPr/>
                <p:nvPr/>
              </p:nvGrpSpPr>
              <p:grpSpPr>
                <a:xfrm>
                  <a:off x="1185862" y="210026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31" name="矩形 130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110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2" name="矩形 131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109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20" name="群組 19"/>
                <p:cNvGrpSpPr/>
                <p:nvPr/>
              </p:nvGrpSpPr>
              <p:grpSpPr>
                <a:xfrm>
                  <a:off x="2940050" y="2100262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28" name="矩形 127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108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9" name="矩形 128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107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0" name="矩形 129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106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21" name="群組 20"/>
                <p:cNvGrpSpPr/>
                <p:nvPr/>
              </p:nvGrpSpPr>
              <p:grpSpPr>
                <a:xfrm>
                  <a:off x="8766176" y="210026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26" name="矩形 125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02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7" name="矩形 126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01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22" name="矩形 21"/>
                <p:cNvSpPr/>
                <p:nvPr/>
              </p:nvSpPr>
              <p:spPr>
                <a:xfrm>
                  <a:off x="2940051" y="2471737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23" name="群組 22"/>
                <p:cNvGrpSpPr/>
                <p:nvPr/>
              </p:nvGrpSpPr>
              <p:grpSpPr>
                <a:xfrm>
                  <a:off x="3597275" y="2466181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24" name="矩形 123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807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5" name="矩形 124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806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24" name="矩形 23"/>
                <p:cNvSpPr/>
                <p:nvPr/>
              </p:nvSpPr>
              <p:spPr>
                <a:xfrm>
                  <a:off x="8766176" y="2471738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資源教室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5" name="矩形 24"/>
                <p:cNvSpPr/>
                <p:nvPr/>
              </p:nvSpPr>
              <p:spPr>
                <a:xfrm>
                  <a:off x="6424613" y="2472652"/>
                  <a:ext cx="1971675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輔導室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6" name="矩形 25"/>
                <p:cNvSpPr/>
                <p:nvPr/>
              </p:nvSpPr>
              <p:spPr>
                <a:xfrm>
                  <a:off x="1185859" y="2832099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合作社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7" name="矩形 26"/>
                <p:cNvSpPr/>
                <p:nvPr/>
              </p:nvSpPr>
              <p:spPr>
                <a:xfrm>
                  <a:off x="4254499" y="2832098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8" name="矩形 27"/>
                <p:cNvSpPr/>
                <p:nvPr/>
              </p:nvSpPr>
              <p:spPr>
                <a:xfrm>
                  <a:off x="3597273" y="2832097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水資源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9" name="矩形 28"/>
                <p:cNvSpPr/>
                <p:nvPr/>
              </p:nvSpPr>
              <p:spPr>
                <a:xfrm>
                  <a:off x="2940046" y="2832096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1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輔導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  <a:p>
                  <a:pPr algn="ctr"/>
                  <a:r>
                    <a:rPr lang="zh-TW" altLang="en-US" sz="11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教室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30" name="群組 29"/>
                <p:cNvGrpSpPr/>
                <p:nvPr/>
              </p:nvGrpSpPr>
              <p:grpSpPr>
                <a:xfrm>
                  <a:off x="5938838" y="2100260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119" name="群組 118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121" name="矩形 120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05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22" name="矩形 121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04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23" name="矩形 122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03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120" name="矩形 119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值勤室</a:t>
                    </a:r>
                    <a:endParaRPr lang="en-US" altLang="zh-TW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sp>
              <p:nvSpPr>
                <p:cNvPr id="31" name="矩形 30"/>
                <p:cNvSpPr/>
                <p:nvPr/>
              </p:nvSpPr>
              <p:spPr>
                <a:xfrm>
                  <a:off x="5938838" y="2472653"/>
                  <a:ext cx="485769" cy="3528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會計室</a:t>
                  </a:r>
                  <a:endParaRPr lang="en-US" altLang="zh-TW" sz="7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2" name="矩形 31"/>
                <p:cNvSpPr/>
                <p:nvPr/>
              </p:nvSpPr>
              <p:spPr>
                <a:xfrm>
                  <a:off x="5938835" y="2827310"/>
                  <a:ext cx="485772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家長</a:t>
                  </a:r>
                  <a:r>
                    <a:rPr lang="zh-TW" altLang="en-US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會</a:t>
                  </a:r>
                  <a:endParaRPr lang="en-US" altLang="zh-TW" sz="7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3" name="矩形 32"/>
                <p:cNvSpPr/>
                <p:nvPr/>
              </p:nvSpPr>
              <p:spPr>
                <a:xfrm>
                  <a:off x="6424613" y="2826398"/>
                  <a:ext cx="1093787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6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健康中心</a:t>
                  </a:r>
                  <a:endParaRPr lang="en-US" altLang="zh-TW" sz="1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4" name="矩形 33"/>
                <p:cNvSpPr/>
                <p:nvPr/>
              </p:nvSpPr>
              <p:spPr>
                <a:xfrm>
                  <a:off x="7518401" y="2826398"/>
                  <a:ext cx="877888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烹飪教室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5" name="矩形 34"/>
                <p:cNvSpPr/>
                <p:nvPr/>
              </p:nvSpPr>
              <p:spPr>
                <a:xfrm>
                  <a:off x="8766173" y="2837656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體育組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36" name="群組 35"/>
                <p:cNvGrpSpPr/>
                <p:nvPr/>
              </p:nvGrpSpPr>
              <p:grpSpPr>
                <a:xfrm>
                  <a:off x="2940047" y="3552817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16" name="矩形 115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303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7" name="矩形 116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302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8" name="矩形 117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301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37" name="群組 36"/>
                <p:cNvGrpSpPr/>
                <p:nvPr/>
              </p:nvGrpSpPr>
              <p:grpSpPr>
                <a:xfrm>
                  <a:off x="5940866" y="3546063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111" name="群組 110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113" name="矩形 112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905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14" name="矩形 113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906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15" name="矩形 114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907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112" name="矩形 111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器材室</a:t>
                    </a:r>
                    <a:endParaRPr lang="en-US" altLang="zh-TW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38" name="群組 37"/>
                <p:cNvGrpSpPr/>
                <p:nvPr/>
              </p:nvGrpSpPr>
              <p:grpSpPr>
                <a:xfrm>
                  <a:off x="8766173" y="3546064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9" name="矩形 108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908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0" name="矩形 109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909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39" name="群組 38"/>
                <p:cNvGrpSpPr/>
                <p:nvPr/>
              </p:nvGrpSpPr>
              <p:grpSpPr>
                <a:xfrm>
                  <a:off x="1185859" y="3546063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7" name="矩形 106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305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8" name="矩形 107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304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0" name="群組 39"/>
                <p:cNvGrpSpPr/>
                <p:nvPr/>
              </p:nvGrpSpPr>
              <p:grpSpPr>
                <a:xfrm>
                  <a:off x="2940047" y="3931046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04" name="矩形 103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203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5" name="矩形 104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202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6" name="矩形 105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201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1" name="群組 40"/>
                <p:cNvGrpSpPr/>
                <p:nvPr/>
              </p:nvGrpSpPr>
              <p:grpSpPr>
                <a:xfrm>
                  <a:off x="1185859" y="392429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2" name="矩形 101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205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3" name="矩形 102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204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2" name="群組 41"/>
                <p:cNvGrpSpPr/>
                <p:nvPr/>
              </p:nvGrpSpPr>
              <p:grpSpPr>
                <a:xfrm>
                  <a:off x="2940047" y="4309274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99" name="矩形 98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08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0" name="矩形 99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07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1" name="矩形 100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06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3" name="群組 42"/>
                <p:cNvGrpSpPr/>
                <p:nvPr/>
              </p:nvGrpSpPr>
              <p:grpSpPr>
                <a:xfrm>
                  <a:off x="1185859" y="4302520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97" name="矩形 96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210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8" name="矩形 97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09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4" name="群組 43"/>
                <p:cNvGrpSpPr/>
                <p:nvPr/>
              </p:nvGrpSpPr>
              <p:grpSpPr>
                <a:xfrm>
                  <a:off x="5940866" y="3924827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92" name="群組 91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94" name="矩形 93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zh-TW" altLang="en-US" sz="900" dirty="0">
                          <a:solidFill>
                            <a:prstClr val="black"/>
                          </a:solidFill>
                          <a:latin typeface="華康新綜藝體W9(P)" panose="040B0900000000000000" pitchFamily="82" charset="-120"/>
                          <a:ea typeface="華康新綜藝體W9(P)" panose="040B0900000000000000" pitchFamily="82" charset="-120"/>
                        </a:rPr>
                        <a:t>專案教室</a:t>
                      </a:r>
                      <a:endParaRPr lang="en-US" altLang="zh-TW" sz="8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endParaRPr>
                    </a:p>
                  </p:txBody>
                </p:sp>
                <p:sp>
                  <p:nvSpPr>
                    <p:cNvPr id="95" name="矩形 94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904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96" name="矩形 95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903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93" name="矩形 92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人事室</a:t>
                    </a:r>
                    <a:endParaRPr lang="en-US" altLang="zh-TW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45" name="群組 44"/>
                <p:cNvGrpSpPr/>
                <p:nvPr/>
              </p:nvGrpSpPr>
              <p:grpSpPr>
                <a:xfrm>
                  <a:off x="8766173" y="3924828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90" name="矩形 89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902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1" name="矩形 90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901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6" name="群組 45"/>
                <p:cNvGrpSpPr/>
                <p:nvPr/>
              </p:nvGrpSpPr>
              <p:grpSpPr>
                <a:xfrm>
                  <a:off x="5941399" y="4296575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85" name="群組 84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87" name="矩形 86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801</a:t>
                      </a:r>
                      <a:endParaRPr lang="en-US" altLang="zh-TW" sz="2000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88" name="矩形 87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802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89" name="矩形 88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803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86" name="矩形 85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教師會</a:t>
                    </a:r>
                    <a:endParaRPr lang="en-US" altLang="zh-TW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47" name="群組 46"/>
                <p:cNvGrpSpPr/>
                <p:nvPr/>
              </p:nvGrpSpPr>
              <p:grpSpPr>
                <a:xfrm>
                  <a:off x="8766706" y="4296576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83" name="矩形 82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804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4" name="矩形 83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805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8" name="群組 47"/>
                <p:cNvGrpSpPr/>
                <p:nvPr/>
              </p:nvGrpSpPr>
              <p:grpSpPr>
                <a:xfrm>
                  <a:off x="2940047" y="5005371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80" name="矩形 79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309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1" name="矩形 80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308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2" name="矩形 81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306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9" name="群組 48"/>
                <p:cNvGrpSpPr/>
                <p:nvPr/>
              </p:nvGrpSpPr>
              <p:grpSpPr>
                <a:xfrm>
                  <a:off x="1185859" y="4998617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78" name="矩形 77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307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9" name="矩形 78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310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50" name="群組 49"/>
                <p:cNvGrpSpPr/>
                <p:nvPr/>
              </p:nvGrpSpPr>
              <p:grpSpPr>
                <a:xfrm>
                  <a:off x="1185859" y="5723698"/>
                  <a:ext cx="8894764" cy="371476"/>
                  <a:chOff x="1154106" y="6090753"/>
                  <a:chExt cx="8894764" cy="371476"/>
                </a:xfrm>
              </p:grpSpPr>
              <p:grpSp>
                <p:nvGrpSpPr>
                  <p:cNvPr id="64" name="群組 63"/>
                  <p:cNvGrpSpPr/>
                  <p:nvPr/>
                </p:nvGrpSpPr>
                <p:grpSpPr>
                  <a:xfrm>
                    <a:off x="1154106" y="6090753"/>
                    <a:ext cx="1314450" cy="371476"/>
                    <a:chOff x="1185862" y="2100262"/>
                    <a:chExt cx="1314450" cy="371476"/>
                  </a:xfrm>
                </p:grpSpPr>
                <p:sp>
                  <p:nvSpPr>
                    <p:cNvPr id="76" name="矩形 75"/>
                    <p:cNvSpPr/>
                    <p:nvPr/>
                  </p:nvSpPr>
                  <p:spPr>
                    <a:xfrm>
                      <a:off x="1185862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zh-TW" altLang="en-US" sz="900" dirty="0">
                          <a:solidFill>
                            <a:prstClr val="black"/>
                          </a:solidFill>
                        </a:rPr>
                        <a:t>創意教室</a:t>
                      </a:r>
                      <a:endParaRPr lang="en-US" altLang="zh-TW" sz="900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7" name="矩形 76"/>
                    <p:cNvSpPr/>
                    <p:nvPr/>
                  </p:nvSpPr>
                  <p:spPr>
                    <a:xfrm>
                      <a:off x="1843087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701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5" name="群組 64"/>
                  <p:cNvGrpSpPr/>
                  <p:nvPr/>
                </p:nvGrpSpPr>
                <p:grpSpPr>
                  <a:xfrm>
                    <a:off x="2908294" y="6090753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73" name="矩形 72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702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4" name="矩形 73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703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5" name="矩形 74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704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6" name="群組 65"/>
                  <p:cNvGrpSpPr/>
                  <p:nvPr/>
                </p:nvGrpSpPr>
                <p:grpSpPr>
                  <a:xfrm>
                    <a:off x="8734420" y="6090753"/>
                    <a:ext cx="1314450" cy="371476"/>
                    <a:chOff x="1185862" y="2100262"/>
                    <a:chExt cx="1314450" cy="371476"/>
                  </a:xfrm>
                </p:grpSpPr>
                <p:sp>
                  <p:nvSpPr>
                    <p:cNvPr id="71" name="矩形 70"/>
                    <p:cNvSpPr/>
                    <p:nvPr/>
                  </p:nvSpPr>
                  <p:spPr>
                    <a:xfrm>
                      <a:off x="1185862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708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2" name="矩形 71"/>
                    <p:cNvSpPr/>
                    <p:nvPr/>
                  </p:nvSpPr>
                  <p:spPr>
                    <a:xfrm>
                      <a:off x="1843087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709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7" name="群組 66"/>
                  <p:cNvGrpSpPr/>
                  <p:nvPr/>
                </p:nvGrpSpPr>
                <p:grpSpPr>
                  <a:xfrm>
                    <a:off x="6392857" y="6090753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68" name="矩形 67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705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69" name="矩形 68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706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0" name="矩形 69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707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51" name="矩形 50"/>
                <p:cNvSpPr/>
                <p:nvPr/>
              </p:nvSpPr>
              <p:spPr>
                <a:xfrm>
                  <a:off x="3594091" y="5370092"/>
                  <a:ext cx="1320407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校長室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2" name="矩形 51"/>
                <p:cNvSpPr/>
                <p:nvPr/>
              </p:nvSpPr>
              <p:spPr>
                <a:xfrm>
                  <a:off x="2942424" y="5370091"/>
                  <a:ext cx="650094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1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總務處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3" name="矩形 52"/>
                <p:cNvSpPr/>
                <p:nvPr/>
              </p:nvSpPr>
              <p:spPr>
                <a:xfrm>
                  <a:off x="1810939" y="5363334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油印室</a:t>
                  </a:r>
                  <a:endParaRPr lang="en-US" altLang="zh-TW" sz="12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4" name="矩形 53"/>
                <p:cNvSpPr/>
                <p:nvPr/>
              </p:nvSpPr>
              <p:spPr>
                <a:xfrm>
                  <a:off x="1185330" y="5363334"/>
                  <a:ext cx="656164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教務處</a:t>
                  </a:r>
                  <a:endParaRPr lang="en-US" altLang="zh-TW" sz="12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55" name="群組 54"/>
                <p:cNvGrpSpPr/>
                <p:nvPr/>
              </p:nvGrpSpPr>
              <p:grpSpPr>
                <a:xfrm>
                  <a:off x="7081830" y="5353703"/>
                  <a:ext cx="1314450" cy="371475"/>
                  <a:chOff x="3597275" y="2100262"/>
                  <a:chExt cx="1314450" cy="371475"/>
                </a:xfrm>
              </p:grpSpPr>
              <p:sp>
                <p:nvSpPr>
                  <p:cNvPr id="62" name="矩形 61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12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教官室</a:t>
                    </a:r>
                    <a:endParaRPr lang="en-US" altLang="zh-TW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  <p:sp>
                <p:nvSpPr>
                  <p:cNvPr id="63" name="矩形 62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12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辦公室</a:t>
                    </a:r>
                    <a:endParaRPr lang="en-US" altLang="zh-TW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sp>
              <p:nvSpPr>
                <p:cNvPr id="56" name="矩形 55"/>
                <p:cNvSpPr/>
                <p:nvPr/>
              </p:nvSpPr>
              <p:spPr>
                <a:xfrm>
                  <a:off x="8766172" y="5369677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57" name="群組 56"/>
                <p:cNvGrpSpPr/>
                <p:nvPr/>
              </p:nvGrpSpPr>
              <p:grpSpPr>
                <a:xfrm>
                  <a:off x="8766173" y="4997928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60" name="矩形 59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809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61" name="矩形 60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808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58" name="矩形 57"/>
                <p:cNvSpPr/>
                <p:nvPr/>
              </p:nvSpPr>
              <p:spPr>
                <a:xfrm>
                  <a:off x="5323860" y="4987177"/>
                  <a:ext cx="3072424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     圖書館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9" name="矩形 58"/>
                <p:cNvSpPr/>
                <p:nvPr/>
              </p:nvSpPr>
              <p:spPr>
                <a:xfrm>
                  <a:off x="6427173" y="5352222"/>
                  <a:ext cx="657225" cy="37147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學務處</a:t>
                  </a:r>
                  <a:endParaRPr lang="en-US" altLang="zh-TW" sz="12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</p:grpSp>
          <p:sp>
            <p:nvSpPr>
              <p:cNvPr id="13" name="矩形 12"/>
              <p:cNvSpPr/>
              <p:nvPr/>
            </p:nvSpPr>
            <p:spPr>
              <a:xfrm>
                <a:off x="5779643" y="2466122"/>
                <a:ext cx="4138001" cy="35374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5774885" y="3945648"/>
                <a:ext cx="4138001" cy="35374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1021291" y="3933094"/>
                <a:ext cx="4215790" cy="33932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1021291" y="2469089"/>
                <a:ext cx="4166360" cy="35077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5117663" y="1374065"/>
                <a:ext cx="661980" cy="399491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" name="矩形 7"/>
            <p:cNvSpPr/>
            <p:nvPr/>
          </p:nvSpPr>
          <p:spPr>
            <a:xfrm>
              <a:off x="11113730" y="1089776"/>
              <a:ext cx="939233" cy="23373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K</a:t>
              </a:r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書</a:t>
              </a:r>
              <a:endParaRPr lang="en-US" altLang="zh-TW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中心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1140148" y="3543651"/>
              <a:ext cx="890560" cy="4762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倉庫</a:t>
              </a:r>
              <a:endParaRPr lang="zh-TW" altLang="en-US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8989859" y="4955920"/>
              <a:ext cx="3129756" cy="7460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活動中心</a:t>
              </a:r>
              <a:endParaRPr lang="zh-TW" altLang="en-US" sz="32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8" name="矩形 137"/>
            <p:cNvSpPr/>
            <p:nvPr/>
          </p:nvSpPr>
          <p:spPr>
            <a:xfrm>
              <a:off x="4936811" y="4888874"/>
              <a:ext cx="2045044" cy="813092"/>
            </a:xfrm>
            <a:prstGeom prst="rect">
              <a:avLst/>
            </a:prstGeom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緊急疏散集合點</a:t>
              </a:r>
              <a:endParaRPr lang="zh-TW" altLang="en-US" sz="20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9" name="十字形 138"/>
            <p:cNvSpPr/>
            <p:nvPr/>
          </p:nvSpPr>
          <p:spPr>
            <a:xfrm>
              <a:off x="6822922" y="590707"/>
              <a:ext cx="312548" cy="315313"/>
            </a:xfrm>
            <a:prstGeom prst="plus">
              <a:avLst>
                <a:gd name="adj" fmla="val 33724"/>
              </a:avLst>
            </a:prstGeom>
            <a:solidFill>
              <a:srgbClr val="FF0000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10700196" y="-896260"/>
              <a:ext cx="1342417" cy="5447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科學館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5369337" y="5720106"/>
              <a:ext cx="1113916" cy="2903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校門口</a:t>
              </a:r>
              <a:endParaRPr lang="zh-TW" altLang="en-US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2080386" y="4890018"/>
              <a:ext cx="2051448" cy="64085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生態池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</p:grpSp>
      <p:sp>
        <p:nvSpPr>
          <p:cNvPr id="184" name="文字方塊 183"/>
          <p:cNvSpPr txBox="1"/>
          <p:nvPr/>
        </p:nvSpPr>
        <p:spPr>
          <a:xfrm>
            <a:off x="147145" y="186570"/>
            <a:ext cx="3662483" cy="879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grpSp>
        <p:nvGrpSpPr>
          <p:cNvPr id="224" name="群組 223"/>
          <p:cNvGrpSpPr/>
          <p:nvPr/>
        </p:nvGrpSpPr>
        <p:grpSpPr>
          <a:xfrm>
            <a:off x="336223" y="195750"/>
            <a:ext cx="11373504" cy="707886"/>
            <a:chOff x="666096" y="1809"/>
            <a:chExt cx="11373504" cy="707886"/>
          </a:xfrm>
        </p:grpSpPr>
        <p:sp>
          <p:nvSpPr>
            <p:cNvPr id="2" name="文字方塊 1"/>
            <p:cNvSpPr txBox="1"/>
            <p:nvPr/>
          </p:nvSpPr>
          <p:spPr>
            <a:xfrm>
              <a:off x="666096" y="1809"/>
              <a:ext cx="113735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4000" dirty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           臺北市立大直高級中學緊</a:t>
              </a:r>
              <a:r>
                <a:rPr lang="zh-TW" altLang="en-US" sz="4000" dirty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急</a:t>
              </a:r>
              <a:r>
                <a:rPr lang="zh-TW" altLang="en-US" sz="4000" dirty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疏散路線圖</a:t>
              </a:r>
              <a:endParaRPr lang="zh-TW" altLang="en-US" sz="4000" dirty="0">
                <a:solidFill>
                  <a:prstClr val="black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endParaRPr>
            </a:p>
          </p:txBody>
        </p:sp>
        <p:pic>
          <p:nvPicPr>
            <p:cNvPr id="189" name="圖片 18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2560" y="141288"/>
              <a:ext cx="786040" cy="512635"/>
            </a:xfrm>
            <a:prstGeom prst="rect">
              <a:avLst/>
            </a:prstGeom>
          </p:spPr>
        </p:pic>
      </p:grpSp>
      <p:sp>
        <p:nvSpPr>
          <p:cNvPr id="225" name="框架 224"/>
          <p:cNvSpPr/>
          <p:nvPr/>
        </p:nvSpPr>
        <p:spPr>
          <a:xfrm>
            <a:off x="-72989" y="-38395"/>
            <a:ext cx="12315789" cy="6959895"/>
          </a:xfrm>
          <a:prstGeom prst="frame">
            <a:avLst>
              <a:gd name="adj1" fmla="val 1917"/>
            </a:avLst>
          </a:prstGeom>
          <a:solidFill>
            <a:schemeClr val="accent1">
              <a:lumMod val="50000"/>
            </a:schemeClr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pic>
        <p:nvPicPr>
          <p:cNvPr id="226" name="圖片 2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94" y="5688993"/>
            <a:ext cx="1040451" cy="1040451"/>
          </a:xfrm>
          <a:prstGeom prst="rect">
            <a:avLst/>
          </a:prstGeom>
        </p:spPr>
      </p:pic>
      <p:cxnSp>
        <p:nvCxnSpPr>
          <p:cNvPr id="201" name="直線接點 200"/>
          <p:cNvCxnSpPr/>
          <p:nvPr/>
        </p:nvCxnSpPr>
        <p:spPr>
          <a:xfrm flipH="1" flipV="1">
            <a:off x="10946167" y="4305670"/>
            <a:ext cx="6869" cy="1257965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8" name="圖片 2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8823921" y="890723"/>
            <a:ext cx="1951538" cy="861707"/>
          </a:xfrm>
          <a:prstGeom prst="rect">
            <a:avLst/>
          </a:prstGeom>
        </p:spPr>
      </p:pic>
      <p:pic>
        <p:nvPicPr>
          <p:cNvPr id="239" name="圖片 23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26828" y="1429305"/>
            <a:ext cx="621958" cy="2876366"/>
          </a:xfrm>
          <a:prstGeom prst="rect">
            <a:avLst/>
          </a:prstGeom>
        </p:spPr>
      </p:pic>
      <p:sp>
        <p:nvSpPr>
          <p:cNvPr id="249" name="圓角矩形 248"/>
          <p:cNvSpPr/>
          <p:nvPr/>
        </p:nvSpPr>
        <p:spPr>
          <a:xfrm>
            <a:off x="-72989" y="1402491"/>
            <a:ext cx="347136" cy="20087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prstClr val="white"/>
                </a:solidFill>
              </a:rPr>
              <a:t>資源回收場</a:t>
            </a:r>
            <a:endParaRPr lang="zh-TW" altLang="en-US" dirty="0">
              <a:solidFill>
                <a:prstClr val="white"/>
              </a:solidFill>
            </a:endParaRPr>
          </a:p>
        </p:txBody>
      </p:sp>
      <p:cxnSp>
        <p:nvCxnSpPr>
          <p:cNvPr id="216" name="直線接點 215"/>
          <p:cNvCxnSpPr/>
          <p:nvPr/>
        </p:nvCxnSpPr>
        <p:spPr>
          <a:xfrm flipV="1">
            <a:off x="8958037" y="5548544"/>
            <a:ext cx="2014763" cy="17842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文字方塊 241"/>
          <p:cNvSpPr txBox="1"/>
          <p:nvPr/>
        </p:nvSpPr>
        <p:spPr>
          <a:xfrm>
            <a:off x="2700275" y="637433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>
                <a:solidFill>
                  <a:prstClr val="black"/>
                </a:solidFill>
              </a:rPr>
              <a:t>車道</a:t>
            </a:r>
          </a:p>
        </p:txBody>
      </p:sp>
      <p:grpSp>
        <p:nvGrpSpPr>
          <p:cNvPr id="278" name="群組 277"/>
          <p:cNvGrpSpPr/>
          <p:nvPr/>
        </p:nvGrpSpPr>
        <p:grpSpPr>
          <a:xfrm>
            <a:off x="177794" y="74884"/>
            <a:ext cx="409437" cy="1299397"/>
            <a:chOff x="-594804" y="191874"/>
            <a:chExt cx="409437" cy="1299397"/>
          </a:xfrm>
        </p:grpSpPr>
        <p:cxnSp>
          <p:nvCxnSpPr>
            <p:cNvPr id="269" name="直線接點 268"/>
            <p:cNvCxnSpPr/>
            <p:nvPr/>
          </p:nvCxnSpPr>
          <p:spPr>
            <a:xfrm flipV="1">
              <a:off x="-386704" y="715033"/>
              <a:ext cx="1" cy="776238"/>
            </a:xfrm>
            <a:prstGeom prst="line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直線接點 271"/>
            <p:cNvCxnSpPr/>
            <p:nvPr/>
          </p:nvCxnSpPr>
          <p:spPr>
            <a:xfrm>
              <a:off x="-594804" y="1065320"/>
              <a:ext cx="38174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5" name="文字方塊 274"/>
            <p:cNvSpPr txBox="1"/>
            <p:nvPr/>
          </p:nvSpPr>
          <p:spPr>
            <a:xfrm>
              <a:off x="-588041" y="191874"/>
              <a:ext cx="40267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600" b="1" dirty="0">
                  <a:solidFill>
                    <a:prstClr val="black"/>
                  </a:solidFill>
                </a:rPr>
                <a:t>S</a:t>
              </a:r>
              <a:endParaRPr lang="zh-TW" altLang="en-US" sz="36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230" name="矩形 229"/>
          <p:cNvSpPr/>
          <p:nvPr/>
        </p:nvSpPr>
        <p:spPr>
          <a:xfrm>
            <a:off x="716629" y="1913525"/>
            <a:ext cx="5211097" cy="36607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4000" dirty="0" smtClean="0">
                <a:solidFill>
                  <a:schemeClr val="tx1"/>
                </a:solidFill>
              </a:rPr>
              <a:t>708</a:t>
            </a:r>
            <a:r>
              <a:rPr lang="zh-TW" altLang="en-US" sz="4000" dirty="0" smtClean="0">
                <a:solidFill>
                  <a:schemeClr val="tx1"/>
                </a:solidFill>
              </a:rPr>
              <a:t>、</a:t>
            </a:r>
            <a:r>
              <a:rPr lang="en-US" altLang="zh-TW" sz="4000" dirty="0" smtClean="0">
                <a:solidFill>
                  <a:schemeClr val="tx1"/>
                </a:solidFill>
              </a:rPr>
              <a:t>709</a:t>
            </a:r>
            <a:r>
              <a:rPr lang="zh-TW" altLang="en-US" sz="4000" dirty="0" smtClean="0">
                <a:solidFill>
                  <a:schemeClr val="tx1"/>
                </a:solidFill>
              </a:rPr>
              <a:t>疏散方向</a:t>
            </a:r>
            <a:r>
              <a:rPr lang="en-US" altLang="zh-TW" sz="4000" dirty="0" smtClean="0">
                <a:solidFill>
                  <a:schemeClr val="tx1"/>
                </a:solidFill>
              </a:rPr>
              <a:t>:</a:t>
            </a:r>
          </a:p>
          <a:p>
            <a:r>
              <a:rPr lang="zh-TW" altLang="en-US" sz="4000" dirty="0" smtClean="0">
                <a:solidFill>
                  <a:schemeClr val="tx1"/>
                </a:solidFill>
              </a:rPr>
              <a:t>出門右轉</a:t>
            </a:r>
            <a:r>
              <a:rPr lang="zh-TW" altLang="en-US" sz="4000" dirty="0" smtClean="0">
                <a:solidFill>
                  <a:srgbClr val="002060"/>
                </a:solidFill>
              </a:rPr>
              <a:t>→</a:t>
            </a:r>
            <a:r>
              <a:rPr lang="zh-TW" altLang="en-US" sz="4000" dirty="0" smtClean="0">
                <a:solidFill>
                  <a:schemeClr val="tx1"/>
                </a:solidFill>
              </a:rPr>
              <a:t>小庭園</a:t>
            </a:r>
            <a:r>
              <a:rPr lang="zh-TW" altLang="en-US" sz="4000" dirty="0" smtClean="0">
                <a:solidFill>
                  <a:srgbClr val="002060"/>
                </a:solidFill>
              </a:rPr>
              <a:t>→</a:t>
            </a:r>
            <a:r>
              <a:rPr lang="en-US" altLang="zh-TW" sz="4000" dirty="0" smtClean="0">
                <a:solidFill>
                  <a:schemeClr val="tx1"/>
                </a:solidFill>
              </a:rPr>
              <a:t>K</a:t>
            </a:r>
            <a:r>
              <a:rPr lang="zh-TW" altLang="en-US" sz="4000" dirty="0" smtClean="0">
                <a:solidFill>
                  <a:schemeClr val="tx1"/>
                </a:solidFill>
              </a:rPr>
              <a:t>書中心木棧道</a:t>
            </a:r>
            <a:r>
              <a:rPr lang="zh-TW" altLang="en-US" sz="4000" dirty="0" smtClean="0">
                <a:solidFill>
                  <a:srgbClr val="002060"/>
                </a:solidFill>
              </a:rPr>
              <a:t>→</a:t>
            </a:r>
            <a:r>
              <a:rPr lang="zh-TW" altLang="en-US" sz="4000" dirty="0" smtClean="0">
                <a:solidFill>
                  <a:schemeClr val="tx1"/>
                </a:solidFill>
              </a:rPr>
              <a:t>體育組右側樓梯</a:t>
            </a:r>
            <a:r>
              <a:rPr lang="zh-TW" altLang="en-US" sz="4000" dirty="0" smtClean="0">
                <a:solidFill>
                  <a:srgbClr val="002060"/>
                </a:solidFill>
              </a:rPr>
              <a:t>→</a:t>
            </a:r>
            <a:r>
              <a:rPr lang="zh-TW" altLang="en-US" sz="4000" dirty="0" smtClean="0">
                <a:solidFill>
                  <a:schemeClr val="tx1"/>
                </a:solidFill>
              </a:rPr>
              <a:t>籃球場</a:t>
            </a:r>
            <a:endParaRPr lang="en-US" altLang="zh-TW" sz="4000" dirty="0" smtClean="0">
              <a:solidFill>
                <a:schemeClr val="tx1"/>
              </a:solidFill>
            </a:endParaRPr>
          </a:p>
          <a:p>
            <a:endParaRPr lang="en-US" altLang="zh-TW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96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群組 142"/>
          <p:cNvGrpSpPr/>
          <p:nvPr/>
        </p:nvGrpSpPr>
        <p:grpSpPr>
          <a:xfrm>
            <a:off x="999096" y="163319"/>
            <a:ext cx="11125213" cy="6617552"/>
            <a:chOff x="1098334" y="-896260"/>
            <a:chExt cx="11021281" cy="6906691"/>
          </a:xfrm>
        </p:grpSpPr>
        <p:grpSp>
          <p:nvGrpSpPr>
            <p:cNvPr id="4" name="群組 3"/>
            <p:cNvGrpSpPr/>
            <p:nvPr/>
          </p:nvGrpSpPr>
          <p:grpSpPr>
            <a:xfrm>
              <a:off x="4259931" y="-153612"/>
              <a:ext cx="3138035" cy="865804"/>
              <a:chOff x="3371851" y="-1714502"/>
              <a:chExt cx="4471986" cy="1514476"/>
            </a:xfrm>
          </p:grpSpPr>
          <p:sp>
            <p:nvSpPr>
              <p:cNvPr id="133" name="橢圓 132"/>
              <p:cNvSpPr/>
              <p:nvPr/>
            </p:nvSpPr>
            <p:spPr>
              <a:xfrm>
                <a:off x="3371851" y="-1714502"/>
                <a:ext cx="4471986" cy="1514476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r>
                  <a:rPr lang="zh-TW" altLang="en-US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rPr>
                  <a:t>體育場</a:t>
                </a:r>
                <a:endParaRPr lang="en-US" altLang="zh-TW" sz="14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zh-TW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4" name="矩形 133"/>
              <p:cNvSpPr/>
              <p:nvPr/>
            </p:nvSpPr>
            <p:spPr>
              <a:xfrm>
                <a:off x="3812381" y="-1443037"/>
                <a:ext cx="3590924" cy="485775"/>
              </a:xfrm>
              <a:prstGeom prst="rect">
                <a:avLst/>
              </a:prstGeom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000" dirty="0">
                    <a:solidFill>
                      <a:prstClr val="white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rPr>
                  <a:t>最終集合地點</a:t>
                </a:r>
                <a:endParaRPr lang="zh-TW" altLang="en-US" sz="2000" dirty="0">
                  <a:solidFill>
                    <a:prstClr val="white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endParaRPr>
              </a:p>
            </p:txBody>
          </p:sp>
        </p:grpSp>
        <p:sp>
          <p:nvSpPr>
            <p:cNvPr id="6" name="矩形 5"/>
            <p:cNvSpPr/>
            <p:nvPr/>
          </p:nvSpPr>
          <p:spPr>
            <a:xfrm>
              <a:off x="11105045" y="-332260"/>
              <a:ext cx="939233" cy="12643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迎</a:t>
              </a:r>
              <a:endParaRPr lang="en-US" altLang="zh-TW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曦</a:t>
              </a:r>
              <a:endParaRPr lang="en-US" altLang="zh-TW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館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grpSp>
          <p:nvGrpSpPr>
            <p:cNvPr id="7" name="群組 6"/>
            <p:cNvGrpSpPr/>
            <p:nvPr/>
          </p:nvGrpSpPr>
          <p:grpSpPr>
            <a:xfrm>
              <a:off x="1098334" y="932139"/>
              <a:ext cx="9614125" cy="3823357"/>
              <a:chOff x="585480" y="1374065"/>
              <a:chExt cx="9768508" cy="3994914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585480" y="1376892"/>
                <a:ext cx="9768508" cy="398746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2" name="群組 11"/>
              <p:cNvGrpSpPr/>
              <p:nvPr/>
            </p:nvGrpSpPr>
            <p:grpSpPr>
              <a:xfrm>
                <a:off x="1022351" y="1374065"/>
                <a:ext cx="8895826" cy="3994914"/>
                <a:chOff x="1185330" y="2100260"/>
                <a:chExt cx="8895826" cy="3994914"/>
              </a:xfrm>
            </p:grpSpPr>
            <p:sp>
              <p:nvSpPr>
                <p:cNvPr id="18" name="矩形 17"/>
                <p:cNvSpPr/>
                <p:nvPr/>
              </p:nvSpPr>
              <p:spPr>
                <a:xfrm>
                  <a:off x="1185860" y="2471738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19" name="群組 18"/>
                <p:cNvGrpSpPr/>
                <p:nvPr/>
              </p:nvGrpSpPr>
              <p:grpSpPr>
                <a:xfrm>
                  <a:off x="1185862" y="210026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31" name="矩形 130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110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2" name="矩形 131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109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20" name="群組 19"/>
                <p:cNvGrpSpPr/>
                <p:nvPr/>
              </p:nvGrpSpPr>
              <p:grpSpPr>
                <a:xfrm>
                  <a:off x="2940050" y="2100262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28" name="矩形 127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108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9" name="矩形 128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107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0" name="矩形 129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106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21" name="群組 20"/>
                <p:cNvGrpSpPr/>
                <p:nvPr/>
              </p:nvGrpSpPr>
              <p:grpSpPr>
                <a:xfrm>
                  <a:off x="8766176" y="210026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26" name="矩形 125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02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7" name="矩形 126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01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22" name="矩形 21"/>
                <p:cNvSpPr/>
                <p:nvPr/>
              </p:nvSpPr>
              <p:spPr>
                <a:xfrm>
                  <a:off x="2940051" y="2471737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23" name="群組 22"/>
                <p:cNvGrpSpPr/>
                <p:nvPr/>
              </p:nvGrpSpPr>
              <p:grpSpPr>
                <a:xfrm>
                  <a:off x="3597275" y="2466181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24" name="矩形 123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807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5" name="矩形 124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806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24" name="矩形 23"/>
                <p:cNvSpPr/>
                <p:nvPr/>
              </p:nvSpPr>
              <p:spPr>
                <a:xfrm>
                  <a:off x="8766176" y="2471738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資源教室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5" name="矩形 24"/>
                <p:cNvSpPr/>
                <p:nvPr/>
              </p:nvSpPr>
              <p:spPr>
                <a:xfrm>
                  <a:off x="6424613" y="2472652"/>
                  <a:ext cx="1971675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輔導室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6" name="矩形 25"/>
                <p:cNvSpPr/>
                <p:nvPr/>
              </p:nvSpPr>
              <p:spPr>
                <a:xfrm>
                  <a:off x="1185859" y="2832099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合作社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7" name="矩形 26"/>
                <p:cNvSpPr/>
                <p:nvPr/>
              </p:nvSpPr>
              <p:spPr>
                <a:xfrm>
                  <a:off x="4254499" y="2832098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8" name="矩形 27"/>
                <p:cNvSpPr/>
                <p:nvPr/>
              </p:nvSpPr>
              <p:spPr>
                <a:xfrm>
                  <a:off x="3597273" y="2832097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水資源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9" name="矩形 28"/>
                <p:cNvSpPr/>
                <p:nvPr/>
              </p:nvSpPr>
              <p:spPr>
                <a:xfrm>
                  <a:off x="2940046" y="2832096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1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輔導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  <a:p>
                  <a:pPr algn="ctr"/>
                  <a:r>
                    <a:rPr lang="zh-TW" altLang="en-US" sz="11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教室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30" name="群組 29"/>
                <p:cNvGrpSpPr/>
                <p:nvPr/>
              </p:nvGrpSpPr>
              <p:grpSpPr>
                <a:xfrm>
                  <a:off x="5938838" y="2100260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119" name="群組 118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121" name="矩形 120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05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22" name="矩形 121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04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23" name="矩形 122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03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120" name="矩形 119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值勤室</a:t>
                    </a:r>
                    <a:endParaRPr lang="en-US" altLang="zh-TW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sp>
              <p:nvSpPr>
                <p:cNvPr id="31" name="矩形 30"/>
                <p:cNvSpPr/>
                <p:nvPr/>
              </p:nvSpPr>
              <p:spPr>
                <a:xfrm>
                  <a:off x="5938838" y="2472653"/>
                  <a:ext cx="485769" cy="3528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會計室</a:t>
                  </a:r>
                  <a:endParaRPr lang="en-US" altLang="zh-TW" sz="7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2" name="矩形 31"/>
                <p:cNvSpPr/>
                <p:nvPr/>
              </p:nvSpPr>
              <p:spPr>
                <a:xfrm>
                  <a:off x="5938835" y="2827310"/>
                  <a:ext cx="485772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家長</a:t>
                  </a:r>
                  <a:r>
                    <a:rPr lang="zh-TW" altLang="en-US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會</a:t>
                  </a:r>
                  <a:endParaRPr lang="en-US" altLang="zh-TW" sz="7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3" name="矩形 32"/>
                <p:cNvSpPr/>
                <p:nvPr/>
              </p:nvSpPr>
              <p:spPr>
                <a:xfrm>
                  <a:off x="6424613" y="2826398"/>
                  <a:ext cx="1093787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6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健康中心</a:t>
                  </a:r>
                  <a:endParaRPr lang="en-US" altLang="zh-TW" sz="1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4" name="矩形 33"/>
                <p:cNvSpPr/>
                <p:nvPr/>
              </p:nvSpPr>
              <p:spPr>
                <a:xfrm>
                  <a:off x="7518401" y="2826398"/>
                  <a:ext cx="877888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烹飪教室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5" name="矩形 34"/>
                <p:cNvSpPr/>
                <p:nvPr/>
              </p:nvSpPr>
              <p:spPr>
                <a:xfrm>
                  <a:off x="8766173" y="2837656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體育組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36" name="群組 35"/>
                <p:cNvGrpSpPr/>
                <p:nvPr/>
              </p:nvGrpSpPr>
              <p:grpSpPr>
                <a:xfrm>
                  <a:off x="2940047" y="3552817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16" name="矩形 115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303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7" name="矩形 116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302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8" name="矩形 117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301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37" name="群組 36"/>
                <p:cNvGrpSpPr/>
                <p:nvPr/>
              </p:nvGrpSpPr>
              <p:grpSpPr>
                <a:xfrm>
                  <a:off x="5940866" y="3546063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111" name="群組 110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113" name="矩形 112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905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14" name="矩形 113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906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15" name="矩形 114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907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112" name="矩形 111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器材室</a:t>
                    </a:r>
                    <a:endParaRPr lang="en-US" altLang="zh-TW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38" name="群組 37"/>
                <p:cNvGrpSpPr/>
                <p:nvPr/>
              </p:nvGrpSpPr>
              <p:grpSpPr>
                <a:xfrm>
                  <a:off x="8766173" y="3546064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9" name="矩形 108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908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0" name="矩形 109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909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39" name="群組 38"/>
                <p:cNvGrpSpPr/>
                <p:nvPr/>
              </p:nvGrpSpPr>
              <p:grpSpPr>
                <a:xfrm>
                  <a:off x="1185859" y="3546063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7" name="矩形 106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305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8" name="矩形 107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304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0" name="群組 39"/>
                <p:cNvGrpSpPr/>
                <p:nvPr/>
              </p:nvGrpSpPr>
              <p:grpSpPr>
                <a:xfrm>
                  <a:off x="2940047" y="3931046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04" name="矩形 103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203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5" name="矩形 104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202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6" name="矩形 105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201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1" name="群組 40"/>
                <p:cNvGrpSpPr/>
                <p:nvPr/>
              </p:nvGrpSpPr>
              <p:grpSpPr>
                <a:xfrm>
                  <a:off x="1185859" y="392429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2" name="矩形 101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205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3" name="矩形 102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204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2" name="群組 41"/>
                <p:cNvGrpSpPr/>
                <p:nvPr/>
              </p:nvGrpSpPr>
              <p:grpSpPr>
                <a:xfrm>
                  <a:off x="2940047" y="4309274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99" name="矩形 98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08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0" name="矩形 99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07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1" name="矩形 100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06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3" name="群組 42"/>
                <p:cNvGrpSpPr/>
                <p:nvPr/>
              </p:nvGrpSpPr>
              <p:grpSpPr>
                <a:xfrm>
                  <a:off x="1185859" y="4302520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97" name="矩形 96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210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8" name="矩形 97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09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4" name="群組 43"/>
                <p:cNvGrpSpPr/>
                <p:nvPr/>
              </p:nvGrpSpPr>
              <p:grpSpPr>
                <a:xfrm>
                  <a:off x="5940866" y="3924827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92" name="群組 91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94" name="矩形 93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zh-TW" altLang="en-US" sz="900" dirty="0">
                          <a:solidFill>
                            <a:prstClr val="black"/>
                          </a:solidFill>
                          <a:latin typeface="華康新綜藝體W9(P)" panose="040B0900000000000000" pitchFamily="82" charset="-120"/>
                          <a:ea typeface="華康新綜藝體W9(P)" panose="040B0900000000000000" pitchFamily="82" charset="-120"/>
                        </a:rPr>
                        <a:t>專案教室</a:t>
                      </a:r>
                      <a:endParaRPr lang="en-US" altLang="zh-TW" sz="8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endParaRPr>
                    </a:p>
                  </p:txBody>
                </p:sp>
                <p:sp>
                  <p:nvSpPr>
                    <p:cNvPr id="95" name="矩形 94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904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96" name="矩形 95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903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93" name="矩形 92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人事室</a:t>
                    </a:r>
                    <a:endParaRPr lang="en-US" altLang="zh-TW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45" name="群組 44"/>
                <p:cNvGrpSpPr/>
                <p:nvPr/>
              </p:nvGrpSpPr>
              <p:grpSpPr>
                <a:xfrm>
                  <a:off x="8766173" y="3924828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90" name="矩形 89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902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1" name="矩形 90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901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6" name="群組 45"/>
                <p:cNvGrpSpPr/>
                <p:nvPr/>
              </p:nvGrpSpPr>
              <p:grpSpPr>
                <a:xfrm>
                  <a:off x="5941399" y="4296575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85" name="群組 84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87" name="矩形 86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801</a:t>
                      </a:r>
                      <a:endParaRPr lang="en-US" altLang="zh-TW" sz="2000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88" name="矩形 87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802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89" name="矩形 88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803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86" name="矩形 85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教師會</a:t>
                    </a:r>
                    <a:endParaRPr lang="en-US" altLang="zh-TW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47" name="群組 46"/>
                <p:cNvGrpSpPr/>
                <p:nvPr/>
              </p:nvGrpSpPr>
              <p:grpSpPr>
                <a:xfrm>
                  <a:off x="8766706" y="4296576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83" name="矩形 82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804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4" name="矩形 83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805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8" name="群組 47"/>
                <p:cNvGrpSpPr/>
                <p:nvPr/>
              </p:nvGrpSpPr>
              <p:grpSpPr>
                <a:xfrm>
                  <a:off x="2940047" y="5005371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80" name="矩形 79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309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1" name="矩形 80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308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2" name="矩形 81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306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9" name="群組 48"/>
                <p:cNvGrpSpPr/>
                <p:nvPr/>
              </p:nvGrpSpPr>
              <p:grpSpPr>
                <a:xfrm>
                  <a:off x="1185859" y="4998617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78" name="矩形 77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307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9" name="矩形 78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310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50" name="群組 49"/>
                <p:cNvGrpSpPr/>
                <p:nvPr/>
              </p:nvGrpSpPr>
              <p:grpSpPr>
                <a:xfrm>
                  <a:off x="1185859" y="5723698"/>
                  <a:ext cx="8894764" cy="371476"/>
                  <a:chOff x="1154106" y="6090753"/>
                  <a:chExt cx="8894764" cy="371476"/>
                </a:xfrm>
              </p:grpSpPr>
              <p:grpSp>
                <p:nvGrpSpPr>
                  <p:cNvPr id="64" name="群組 63"/>
                  <p:cNvGrpSpPr/>
                  <p:nvPr/>
                </p:nvGrpSpPr>
                <p:grpSpPr>
                  <a:xfrm>
                    <a:off x="1154106" y="6090753"/>
                    <a:ext cx="1314450" cy="371476"/>
                    <a:chOff x="1185862" y="2100262"/>
                    <a:chExt cx="1314450" cy="371476"/>
                  </a:xfrm>
                </p:grpSpPr>
                <p:sp>
                  <p:nvSpPr>
                    <p:cNvPr id="76" name="矩形 75"/>
                    <p:cNvSpPr/>
                    <p:nvPr/>
                  </p:nvSpPr>
                  <p:spPr>
                    <a:xfrm>
                      <a:off x="1185862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zh-TW" altLang="en-US" sz="900" dirty="0">
                          <a:solidFill>
                            <a:prstClr val="black"/>
                          </a:solidFill>
                        </a:rPr>
                        <a:t>創意教室</a:t>
                      </a:r>
                      <a:endParaRPr lang="en-US" altLang="zh-TW" sz="900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7" name="矩形 76"/>
                    <p:cNvSpPr/>
                    <p:nvPr/>
                  </p:nvSpPr>
                  <p:spPr>
                    <a:xfrm>
                      <a:off x="1843087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701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5" name="群組 64"/>
                  <p:cNvGrpSpPr/>
                  <p:nvPr/>
                </p:nvGrpSpPr>
                <p:grpSpPr>
                  <a:xfrm>
                    <a:off x="2908294" y="6090753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73" name="矩形 72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702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4" name="矩形 73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703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5" name="矩形 74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704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6" name="群組 65"/>
                  <p:cNvGrpSpPr/>
                  <p:nvPr/>
                </p:nvGrpSpPr>
                <p:grpSpPr>
                  <a:xfrm>
                    <a:off x="8734420" y="6090753"/>
                    <a:ext cx="1314450" cy="371476"/>
                    <a:chOff x="1185862" y="2100262"/>
                    <a:chExt cx="1314450" cy="371476"/>
                  </a:xfrm>
                </p:grpSpPr>
                <p:sp>
                  <p:nvSpPr>
                    <p:cNvPr id="71" name="矩形 70"/>
                    <p:cNvSpPr/>
                    <p:nvPr/>
                  </p:nvSpPr>
                  <p:spPr>
                    <a:xfrm>
                      <a:off x="1185862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708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2" name="矩形 71"/>
                    <p:cNvSpPr/>
                    <p:nvPr/>
                  </p:nvSpPr>
                  <p:spPr>
                    <a:xfrm>
                      <a:off x="1843087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709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7" name="群組 66"/>
                  <p:cNvGrpSpPr/>
                  <p:nvPr/>
                </p:nvGrpSpPr>
                <p:grpSpPr>
                  <a:xfrm>
                    <a:off x="6392857" y="6090753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68" name="矩形 67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705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69" name="矩形 68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706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0" name="矩形 69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707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51" name="矩形 50"/>
                <p:cNvSpPr/>
                <p:nvPr/>
              </p:nvSpPr>
              <p:spPr>
                <a:xfrm>
                  <a:off x="3594091" y="5370092"/>
                  <a:ext cx="1320407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校長室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2" name="矩形 51"/>
                <p:cNvSpPr/>
                <p:nvPr/>
              </p:nvSpPr>
              <p:spPr>
                <a:xfrm>
                  <a:off x="2942424" y="5370091"/>
                  <a:ext cx="650094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1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總務處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3" name="矩形 52"/>
                <p:cNvSpPr/>
                <p:nvPr/>
              </p:nvSpPr>
              <p:spPr>
                <a:xfrm>
                  <a:off x="1810939" y="5363334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油印室</a:t>
                  </a:r>
                  <a:endParaRPr lang="en-US" altLang="zh-TW" sz="12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4" name="矩形 53"/>
                <p:cNvSpPr/>
                <p:nvPr/>
              </p:nvSpPr>
              <p:spPr>
                <a:xfrm>
                  <a:off x="1185330" y="5363334"/>
                  <a:ext cx="656164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教務處</a:t>
                  </a:r>
                  <a:endParaRPr lang="en-US" altLang="zh-TW" sz="12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55" name="群組 54"/>
                <p:cNvGrpSpPr/>
                <p:nvPr/>
              </p:nvGrpSpPr>
              <p:grpSpPr>
                <a:xfrm>
                  <a:off x="7081830" y="5353703"/>
                  <a:ext cx="1314450" cy="371475"/>
                  <a:chOff x="3597275" y="2100262"/>
                  <a:chExt cx="1314450" cy="371475"/>
                </a:xfrm>
              </p:grpSpPr>
              <p:sp>
                <p:nvSpPr>
                  <p:cNvPr id="62" name="矩形 61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12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教官室</a:t>
                    </a:r>
                    <a:endParaRPr lang="en-US" altLang="zh-TW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  <p:sp>
                <p:nvSpPr>
                  <p:cNvPr id="63" name="矩形 62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12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辦公室</a:t>
                    </a:r>
                    <a:endParaRPr lang="en-US" altLang="zh-TW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sp>
              <p:nvSpPr>
                <p:cNvPr id="56" name="矩形 55"/>
                <p:cNvSpPr/>
                <p:nvPr/>
              </p:nvSpPr>
              <p:spPr>
                <a:xfrm>
                  <a:off x="8766172" y="5369677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57" name="群組 56"/>
                <p:cNvGrpSpPr/>
                <p:nvPr/>
              </p:nvGrpSpPr>
              <p:grpSpPr>
                <a:xfrm>
                  <a:off x="8766173" y="4997928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60" name="矩形 59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809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61" name="矩形 60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808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58" name="矩形 57"/>
                <p:cNvSpPr/>
                <p:nvPr/>
              </p:nvSpPr>
              <p:spPr>
                <a:xfrm>
                  <a:off x="5323860" y="4987177"/>
                  <a:ext cx="3072424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     圖書館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9" name="矩形 58"/>
                <p:cNvSpPr/>
                <p:nvPr/>
              </p:nvSpPr>
              <p:spPr>
                <a:xfrm>
                  <a:off x="6427173" y="5352222"/>
                  <a:ext cx="657225" cy="37147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學務處</a:t>
                  </a:r>
                  <a:endParaRPr lang="en-US" altLang="zh-TW" sz="12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</p:grpSp>
          <p:sp>
            <p:nvSpPr>
              <p:cNvPr id="13" name="矩形 12"/>
              <p:cNvSpPr/>
              <p:nvPr/>
            </p:nvSpPr>
            <p:spPr>
              <a:xfrm>
                <a:off x="5779643" y="2466122"/>
                <a:ext cx="4138001" cy="35374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5774885" y="3945648"/>
                <a:ext cx="4138001" cy="35374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1021291" y="3933094"/>
                <a:ext cx="4215790" cy="33932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1021291" y="2469089"/>
                <a:ext cx="4166360" cy="35077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5117663" y="1374065"/>
                <a:ext cx="661980" cy="399491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" name="矩形 7"/>
            <p:cNvSpPr/>
            <p:nvPr/>
          </p:nvSpPr>
          <p:spPr>
            <a:xfrm>
              <a:off x="11113730" y="1089776"/>
              <a:ext cx="939233" cy="23373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K</a:t>
              </a:r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書</a:t>
              </a:r>
              <a:endParaRPr lang="en-US" altLang="zh-TW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中心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1140148" y="3543651"/>
              <a:ext cx="890560" cy="4762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倉庫</a:t>
              </a:r>
              <a:endParaRPr lang="zh-TW" altLang="en-US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8989859" y="4955920"/>
              <a:ext cx="3129756" cy="7460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活動中心</a:t>
              </a:r>
              <a:endParaRPr lang="zh-TW" altLang="en-US" sz="32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8" name="矩形 137"/>
            <p:cNvSpPr/>
            <p:nvPr/>
          </p:nvSpPr>
          <p:spPr>
            <a:xfrm>
              <a:off x="4936811" y="4888874"/>
              <a:ext cx="2045044" cy="813092"/>
            </a:xfrm>
            <a:prstGeom prst="rect">
              <a:avLst/>
            </a:prstGeom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緊急疏散集合點</a:t>
              </a:r>
              <a:endParaRPr lang="zh-TW" altLang="en-US" sz="20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9" name="十字形 138"/>
            <p:cNvSpPr/>
            <p:nvPr/>
          </p:nvSpPr>
          <p:spPr>
            <a:xfrm>
              <a:off x="6822922" y="590707"/>
              <a:ext cx="312548" cy="315313"/>
            </a:xfrm>
            <a:prstGeom prst="plus">
              <a:avLst>
                <a:gd name="adj" fmla="val 33724"/>
              </a:avLst>
            </a:prstGeom>
            <a:solidFill>
              <a:srgbClr val="FF0000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10700196" y="-896260"/>
              <a:ext cx="1342417" cy="5447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科學館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5369337" y="5720106"/>
              <a:ext cx="1113916" cy="2903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校門口</a:t>
              </a:r>
              <a:endParaRPr lang="zh-TW" altLang="en-US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2080386" y="4890018"/>
              <a:ext cx="2051448" cy="64085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生態池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</p:grpSp>
      <p:cxnSp>
        <p:nvCxnSpPr>
          <p:cNvPr id="209" name="直線接點 208"/>
          <p:cNvCxnSpPr/>
          <p:nvPr/>
        </p:nvCxnSpPr>
        <p:spPr>
          <a:xfrm>
            <a:off x="8721725" y="3584578"/>
            <a:ext cx="0" cy="677860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直線接點 217"/>
          <p:cNvCxnSpPr/>
          <p:nvPr/>
        </p:nvCxnSpPr>
        <p:spPr>
          <a:xfrm flipH="1" flipV="1">
            <a:off x="6032569" y="1857347"/>
            <a:ext cx="14920" cy="2481003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文字方塊 183"/>
          <p:cNvSpPr txBox="1"/>
          <p:nvPr/>
        </p:nvSpPr>
        <p:spPr>
          <a:xfrm>
            <a:off x="147145" y="186570"/>
            <a:ext cx="3662483" cy="879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grpSp>
        <p:nvGrpSpPr>
          <p:cNvPr id="224" name="群組 223"/>
          <p:cNvGrpSpPr/>
          <p:nvPr/>
        </p:nvGrpSpPr>
        <p:grpSpPr>
          <a:xfrm>
            <a:off x="336223" y="195750"/>
            <a:ext cx="11373504" cy="707886"/>
            <a:chOff x="666096" y="1809"/>
            <a:chExt cx="11373504" cy="707886"/>
          </a:xfrm>
        </p:grpSpPr>
        <p:sp>
          <p:nvSpPr>
            <p:cNvPr id="2" name="文字方塊 1"/>
            <p:cNvSpPr txBox="1"/>
            <p:nvPr/>
          </p:nvSpPr>
          <p:spPr>
            <a:xfrm>
              <a:off x="666096" y="1809"/>
              <a:ext cx="113735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4000" dirty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           臺北市立大直高級中學緊</a:t>
              </a:r>
              <a:r>
                <a:rPr lang="zh-TW" altLang="en-US" sz="4000" dirty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急</a:t>
              </a:r>
              <a:r>
                <a:rPr lang="zh-TW" altLang="en-US" sz="4000" dirty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疏散路線圖</a:t>
              </a:r>
              <a:endParaRPr lang="zh-TW" altLang="en-US" sz="4000" dirty="0">
                <a:solidFill>
                  <a:prstClr val="black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endParaRPr>
            </a:p>
          </p:txBody>
        </p:sp>
        <p:pic>
          <p:nvPicPr>
            <p:cNvPr id="189" name="圖片 18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2560" y="141288"/>
              <a:ext cx="786040" cy="512635"/>
            </a:xfrm>
            <a:prstGeom prst="rect">
              <a:avLst/>
            </a:prstGeom>
          </p:spPr>
        </p:pic>
      </p:grpSp>
      <p:sp>
        <p:nvSpPr>
          <p:cNvPr id="225" name="框架 224"/>
          <p:cNvSpPr/>
          <p:nvPr/>
        </p:nvSpPr>
        <p:spPr>
          <a:xfrm>
            <a:off x="-72989" y="-38395"/>
            <a:ext cx="12315789" cy="6959895"/>
          </a:xfrm>
          <a:prstGeom prst="frame">
            <a:avLst>
              <a:gd name="adj1" fmla="val 1917"/>
            </a:avLst>
          </a:prstGeom>
          <a:solidFill>
            <a:schemeClr val="accent1">
              <a:lumMod val="50000"/>
            </a:schemeClr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pic>
        <p:nvPicPr>
          <p:cNvPr id="226" name="圖片 2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94" y="5688993"/>
            <a:ext cx="1040451" cy="1040451"/>
          </a:xfrm>
          <a:prstGeom prst="rect">
            <a:avLst/>
          </a:prstGeom>
        </p:spPr>
      </p:pic>
      <p:cxnSp>
        <p:nvCxnSpPr>
          <p:cNvPr id="197" name="直線接點 196"/>
          <p:cNvCxnSpPr/>
          <p:nvPr/>
        </p:nvCxnSpPr>
        <p:spPr>
          <a:xfrm flipH="1">
            <a:off x="6820745" y="3604334"/>
            <a:ext cx="1852738" cy="5616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直線接點 213"/>
          <p:cNvCxnSpPr/>
          <p:nvPr/>
        </p:nvCxnSpPr>
        <p:spPr>
          <a:xfrm flipV="1">
            <a:off x="6090082" y="4269051"/>
            <a:ext cx="2637591" cy="9986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圓角矩形 248"/>
          <p:cNvSpPr/>
          <p:nvPr/>
        </p:nvSpPr>
        <p:spPr>
          <a:xfrm>
            <a:off x="-72989" y="1402491"/>
            <a:ext cx="347136" cy="20087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prstClr val="white"/>
                </a:solidFill>
              </a:rPr>
              <a:t>資源回收場</a:t>
            </a:r>
            <a:endParaRPr lang="zh-TW" altLang="en-US" dirty="0">
              <a:solidFill>
                <a:prstClr val="white"/>
              </a:solidFill>
            </a:endParaRPr>
          </a:p>
        </p:txBody>
      </p:sp>
      <p:sp>
        <p:nvSpPr>
          <p:cNvPr id="242" name="文字方塊 241"/>
          <p:cNvSpPr txBox="1"/>
          <p:nvPr/>
        </p:nvSpPr>
        <p:spPr>
          <a:xfrm>
            <a:off x="2700275" y="637433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>
                <a:solidFill>
                  <a:prstClr val="black"/>
                </a:solidFill>
              </a:rPr>
              <a:t>車道</a:t>
            </a:r>
          </a:p>
        </p:txBody>
      </p:sp>
      <p:grpSp>
        <p:nvGrpSpPr>
          <p:cNvPr id="278" name="群組 277"/>
          <p:cNvGrpSpPr/>
          <p:nvPr/>
        </p:nvGrpSpPr>
        <p:grpSpPr>
          <a:xfrm>
            <a:off x="177794" y="74884"/>
            <a:ext cx="409437" cy="1299397"/>
            <a:chOff x="-594804" y="191874"/>
            <a:chExt cx="409437" cy="1299397"/>
          </a:xfrm>
        </p:grpSpPr>
        <p:cxnSp>
          <p:nvCxnSpPr>
            <p:cNvPr id="269" name="直線接點 268"/>
            <p:cNvCxnSpPr/>
            <p:nvPr/>
          </p:nvCxnSpPr>
          <p:spPr>
            <a:xfrm flipV="1">
              <a:off x="-386704" y="715033"/>
              <a:ext cx="1" cy="776238"/>
            </a:xfrm>
            <a:prstGeom prst="line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直線接點 271"/>
            <p:cNvCxnSpPr/>
            <p:nvPr/>
          </p:nvCxnSpPr>
          <p:spPr>
            <a:xfrm>
              <a:off x="-594804" y="1065320"/>
              <a:ext cx="38174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5" name="文字方塊 274"/>
            <p:cNvSpPr txBox="1"/>
            <p:nvPr/>
          </p:nvSpPr>
          <p:spPr>
            <a:xfrm>
              <a:off x="-588041" y="191874"/>
              <a:ext cx="40267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600" b="1" dirty="0">
                  <a:solidFill>
                    <a:prstClr val="black"/>
                  </a:solidFill>
                </a:rPr>
                <a:t>S</a:t>
              </a:r>
              <a:endParaRPr lang="zh-TW" altLang="en-US" sz="36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230" name="矩形 229"/>
          <p:cNvSpPr/>
          <p:nvPr/>
        </p:nvSpPr>
        <p:spPr>
          <a:xfrm>
            <a:off x="716629" y="1913525"/>
            <a:ext cx="5211097" cy="36607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4000" dirty="0" smtClean="0">
                <a:solidFill>
                  <a:prstClr val="black"/>
                </a:solidFill>
              </a:rPr>
              <a:t>905</a:t>
            </a:r>
            <a:r>
              <a:rPr lang="zh-TW" altLang="en-US" sz="4000" dirty="0" smtClean="0">
                <a:solidFill>
                  <a:prstClr val="black"/>
                </a:solidFill>
              </a:rPr>
              <a:t>、</a:t>
            </a:r>
            <a:r>
              <a:rPr lang="en-US" altLang="zh-TW" sz="4000" dirty="0" smtClean="0">
                <a:solidFill>
                  <a:prstClr val="black"/>
                </a:solidFill>
              </a:rPr>
              <a:t>906</a:t>
            </a:r>
            <a:r>
              <a:rPr lang="zh-TW" altLang="en-US" sz="4000" dirty="0" smtClean="0">
                <a:solidFill>
                  <a:prstClr val="black"/>
                </a:solidFill>
              </a:rPr>
              <a:t> 、</a:t>
            </a:r>
            <a:r>
              <a:rPr lang="en-US" altLang="zh-TW" sz="4000" dirty="0" smtClean="0">
                <a:solidFill>
                  <a:prstClr val="black"/>
                </a:solidFill>
              </a:rPr>
              <a:t>907</a:t>
            </a:r>
            <a:r>
              <a:rPr lang="zh-TW" altLang="en-US" sz="4000" dirty="0" smtClean="0">
                <a:solidFill>
                  <a:prstClr val="black"/>
                </a:solidFill>
              </a:rPr>
              <a:t>疏散</a:t>
            </a:r>
            <a:r>
              <a:rPr lang="zh-TW" altLang="en-US" sz="4000" dirty="0">
                <a:solidFill>
                  <a:prstClr val="black"/>
                </a:solidFill>
              </a:rPr>
              <a:t>方向</a:t>
            </a:r>
            <a:r>
              <a:rPr lang="en-US" altLang="zh-TW" sz="4000" dirty="0">
                <a:solidFill>
                  <a:prstClr val="black"/>
                </a:solidFill>
              </a:rPr>
              <a:t>:</a:t>
            </a:r>
          </a:p>
          <a:p>
            <a:r>
              <a:rPr lang="zh-TW" altLang="en-US" sz="4000" dirty="0">
                <a:solidFill>
                  <a:prstClr val="black"/>
                </a:solidFill>
              </a:rPr>
              <a:t>出門右轉</a:t>
            </a:r>
            <a:r>
              <a:rPr lang="zh-TW" altLang="en-US" sz="4000" dirty="0" smtClean="0">
                <a:solidFill>
                  <a:srgbClr val="002060"/>
                </a:solidFill>
              </a:rPr>
              <a:t>→</a:t>
            </a:r>
            <a:r>
              <a:rPr lang="zh-TW" altLang="en-US" sz="4000" dirty="0" smtClean="0">
                <a:solidFill>
                  <a:prstClr val="black"/>
                </a:solidFill>
              </a:rPr>
              <a:t>樓梯</a:t>
            </a:r>
            <a:r>
              <a:rPr lang="zh-TW" altLang="en-US" sz="4000" dirty="0" smtClean="0">
                <a:solidFill>
                  <a:srgbClr val="002060"/>
                </a:solidFill>
              </a:rPr>
              <a:t>→</a:t>
            </a:r>
            <a:r>
              <a:rPr lang="zh-TW" altLang="en-US" sz="4000" dirty="0" smtClean="0">
                <a:solidFill>
                  <a:prstClr val="black"/>
                </a:solidFill>
              </a:rPr>
              <a:t>國</a:t>
            </a:r>
            <a:r>
              <a:rPr lang="en-US" altLang="zh-TW" sz="4000" dirty="0" smtClean="0">
                <a:solidFill>
                  <a:prstClr val="black"/>
                </a:solidFill>
              </a:rPr>
              <a:t>8</a:t>
            </a:r>
            <a:r>
              <a:rPr lang="zh-TW" altLang="en-US" sz="4000" dirty="0" smtClean="0">
                <a:solidFill>
                  <a:prstClr val="black"/>
                </a:solidFill>
              </a:rPr>
              <a:t>教室走廊</a:t>
            </a:r>
            <a:r>
              <a:rPr lang="zh-TW" altLang="en-US" sz="4000" dirty="0" smtClean="0">
                <a:solidFill>
                  <a:srgbClr val="002060"/>
                </a:solidFill>
              </a:rPr>
              <a:t>→</a:t>
            </a:r>
            <a:r>
              <a:rPr lang="zh-TW" altLang="en-US" sz="4000" dirty="0" smtClean="0">
                <a:solidFill>
                  <a:prstClr val="black"/>
                </a:solidFill>
              </a:rPr>
              <a:t>中央走廊</a:t>
            </a:r>
            <a:r>
              <a:rPr lang="zh-TW" altLang="en-US" sz="4000" dirty="0" smtClean="0">
                <a:solidFill>
                  <a:srgbClr val="002060"/>
                </a:solidFill>
              </a:rPr>
              <a:t>→ </a:t>
            </a:r>
            <a:r>
              <a:rPr lang="zh-TW" altLang="en-US" sz="4000" dirty="0">
                <a:solidFill>
                  <a:prstClr val="black"/>
                </a:solidFill>
              </a:rPr>
              <a:t>操場</a:t>
            </a:r>
            <a:r>
              <a:rPr lang="zh-TW" altLang="en-US" sz="4000" dirty="0" smtClean="0">
                <a:solidFill>
                  <a:srgbClr val="002060"/>
                </a:solidFill>
              </a:rPr>
              <a:t>→</a:t>
            </a:r>
            <a:r>
              <a:rPr lang="zh-TW" altLang="en-US" sz="4000" dirty="0">
                <a:solidFill>
                  <a:prstClr val="black"/>
                </a:solidFill>
              </a:rPr>
              <a:t>籃球場</a:t>
            </a:r>
            <a:endParaRPr lang="en-US" altLang="zh-TW" sz="4000" dirty="0">
              <a:solidFill>
                <a:prstClr val="black"/>
              </a:solidFill>
            </a:endParaRPr>
          </a:p>
          <a:p>
            <a:endParaRPr lang="en-US" altLang="zh-TW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54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群組 142"/>
          <p:cNvGrpSpPr/>
          <p:nvPr/>
        </p:nvGrpSpPr>
        <p:grpSpPr>
          <a:xfrm>
            <a:off x="999096" y="163319"/>
            <a:ext cx="11125213" cy="6617552"/>
            <a:chOff x="1098334" y="-896260"/>
            <a:chExt cx="11021281" cy="6906691"/>
          </a:xfrm>
        </p:grpSpPr>
        <p:grpSp>
          <p:nvGrpSpPr>
            <p:cNvPr id="4" name="群組 3"/>
            <p:cNvGrpSpPr/>
            <p:nvPr/>
          </p:nvGrpSpPr>
          <p:grpSpPr>
            <a:xfrm>
              <a:off x="4259931" y="-153612"/>
              <a:ext cx="3138035" cy="865804"/>
              <a:chOff x="3371851" y="-1714502"/>
              <a:chExt cx="4471986" cy="1514476"/>
            </a:xfrm>
          </p:grpSpPr>
          <p:sp>
            <p:nvSpPr>
              <p:cNvPr id="133" name="橢圓 132"/>
              <p:cNvSpPr/>
              <p:nvPr/>
            </p:nvSpPr>
            <p:spPr>
              <a:xfrm>
                <a:off x="3371851" y="-1714502"/>
                <a:ext cx="4471986" cy="1514476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r>
                  <a:rPr lang="zh-TW" altLang="en-US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rPr>
                  <a:t>體育場</a:t>
                </a:r>
                <a:endParaRPr lang="en-US" altLang="zh-TW" sz="14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zh-TW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4" name="矩形 133"/>
              <p:cNvSpPr/>
              <p:nvPr/>
            </p:nvSpPr>
            <p:spPr>
              <a:xfrm>
                <a:off x="3812381" y="-1443037"/>
                <a:ext cx="3590924" cy="485775"/>
              </a:xfrm>
              <a:prstGeom prst="rect">
                <a:avLst/>
              </a:prstGeom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000" dirty="0">
                    <a:solidFill>
                      <a:prstClr val="white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rPr>
                  <a:t>最終集合地點</a:t>
                </a:r>
                <a:endParaRPr lang="zh-TW" altLang="en-US" sz="2000" dirty="0">
                  <a:solidFill>
                    <a:prstClr val="white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endParaRPr>
              </a:p>
            </p:txBody>
          </p:sp>
        </p:grpSp>
        <p:sp>
          <p:nvSpPr>
            <p:cNvPr id="6" name="矩形 5"/>
            <p:cNvSpPr/>
            <p:nvPr/>
          </p:nvSpPr>
          <p:spPr>
            <a:xfrm>
              <a:off x="11105045" y="-332260"/>
              <a:ext cx="939233" cy="12643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迎</a:t>
              </a:r>
              <a:endParaRPr lang="en-US" altLang="zh-TW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曦</a:t>
              </a:r>
              <a:endParaRPr lang="en-US" altLang="zh-TW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館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grpSp>
          <p:nvGrpSpPr>
            <p:cNvPr id="7" name="群組 6"/>
            <p:cNvGrpSpPr/>
            <p:nvPr/>
          </p:nvGrpSpPr>
          <p:grpSpPr>
            <a:xfrm>
              <a:off x="1098334" y="932139"/>
              <a:ext cx="9614125" cy="3823357"/>
              <a:chOff x="585480" y="1374065"/>
              <a:chExt cx="9768508" cy="3994914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585480" y="1376892"/>
                <a:ext cx="9768508" cy="398746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2" name="群組 11"/>
              <p:cNvGrpSpPr/>
              <p:nvPr/>
            </p:nvGrpSpPr>
            <p:grpSpPr>
              <a:xfrm>
                <a:off x="1022351" y="1374065"/>
                <a:ext cx="8895826" cy="3994914"/>
                <a:chOff x="1185330" y="2100260"/>
                <a:chExt cx="8895826" cy="3994914"/>
              </a:xfrm>
            </p:grpSpPr>
            <p:sp>
              <p:nvSpPr>
                <p:cNvPr id="18" name="矩形 17"/>
                <p:cNvSpPr/>
                <p:nvPr/>
              </p:nvSpPr>
              <p:spPr>
                <a:xfrm>
                  <a:off x="1185860" y="2471738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19" name="群組 18"/>
                <p:cNvGrpSpPr/>
                <p:nvPr/>
              </p:nvGrpSpPr>
              <p:grpSpPr>
                <a:xfrm>
                  <a:off x="1185862" y="210026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31" name="矩形 130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110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2" name="矩形 131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109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20" name="群組 19"/>
                <p:cNvGrpSpPr/>
                <p:nvPr/>
              </p:nvGrpSpPr>
              <p:grpSpPr>
                <a:xfrm>
                  <a:off x="2940050" y="2100262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28" name="矩形 127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108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9" name="矩形 128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107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0" name="矩形 129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106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21" name="群組 20"/>
                <p:cNvGrpSpPr/>
                <p:nvPr/>
              </p:nvGrpSpPr>
              <p:grpSpPr>
                <a:xfrm>
                  <a:off x="8766176" y="210026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26" name="矩形 125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02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7" name="矩形 126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01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22" name="矩形 21"/>
                <p:cNvSpPr/>
                <p:nvPr/>
              </p:nvSpPr>
              <p:spPr>
                <a:xfrm>
                  <a:off x="2940051" y="2471737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23" name="群組 22"/>
                <p:cNvGrpSpPr/>
                <p:nvPr/>
              </p:nvGrpSpPr>
              <p:grpSpPr>
                <a:xfrm>
                  <a:off x="3597275" y="2466181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24" name="矩形 123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807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5" name="矩形 124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806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24" name="矩形 23"/>
                <p:cNvSpPr/>
                <p:nvPr/>
              </p:nvSpPr>
              <p:spPr>
                <a:xfrm>
                  <a:off x="8766176" y="2471738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資源教室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5" name="矩形 24"/>
                <p:cNvSpPr/>
                <p:nvPr/>
              </p:nvSpPr>
              <p:spPr>
                <a:xfrm>
                  <a:off x="6424613" y="2472652"/>
                  <a:ext cx="1971675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輔導室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6" name="矩形 25"/>
                <p:cNvSpPr/>
                <p:nvPr/>
              </p:nvSpPr>
              <p:spPr>
                <a:xfrm>
                  <a:off x="1185859" y="2832099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合作社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7" name="矩形 26"/>
                <p:cNvSpPr/>
                <p:nvPr/>
              </p:nvSpPr>
              <p:spPr>
                <a:xfrm>
                  <a:off x="4254499" y="2832098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8" name="矩形 27"/>
                <p:cNvSpPr/>
                <p:nvPr/>
              </p:nvSpPr>
              <p:spPr>
                <a:xfrm>
                  <a:off x="3597273" y="2832097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水資源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9" name="矩形 28"/>
                <p:cNvSpPr/>
                <p:nvPr/>
              </p:nvSpPr>
              <p:spPr>
                <a:xfrm>
                  <a:off x="2940046" y="2832096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1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輔導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  <a:p>
                  <a:pPr algn="ctr"/>
                  <a:r>
                    <a:rPr lang="zh-TW" altLang="en-US" sz="11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教室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30" name="群組 29"/>
                <p:cNvGrpSpPr/>
                <p:nvPr/>
              </p:nvGrpSpPr>
              <p:grpSpPr>
                <a:xfrm>
                  <a:off x="5938838" y="2100260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119" name="群組 118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121" name="矩形 120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05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22" name="矩形 121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04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23" name="矩形 122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03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120" name="矩形 119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值勤室</a:t>
                    </a:r>
                    <a:endParaRPr lang="en-US" altLang="zh-TW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sp>
              <p:nvSpPr>
                <p:cNvPr id="31" name="矩形 30"/>
                <p:cNvSpPr/>
                <p:nvPr/>
              </p:nvSpPr>
              <p:spPr>
                <a:xfrm>
                  <a:off x="5938838" y="2472653"/>
                  <a:ext cx="485769" cy="3528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會計室</a:t>
                  </a:r>
                  <a:endParaRPr lang="en-US" altLang="zh-TW" sz="7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2" name="矩形 31"/>
                <p:cNvSpPr/>
                <p:nvPr/>
              </p:nvSpPr>
              <p:spPr>
                <a:xfrm>
                  <a:off x="5938835" y="2827310"/>
                  <a:ext cx="485772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家長</a:t>
                  </a:r>
                  <a:r>
                    <a:rPr lang="zh-TW" altLang="en-US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會</a:t>
                  </a:r>
                  <a:endParaRPr lang="en-US" altLang="zh-TW" sz="7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3" name="矩形 32"/>
                <p:cNvSpPr/>
                <p:nvPr/>
              </p:nvSpPr>
              <p:spPr>
                <a:xfrm>
                  <a:off x="6424613" y="2826398"/>
                  <a:ext cx="1093787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6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健康中心</a:t>
                  </a:r>
                  <a:endParaRPr lang="en-US" altLang="zh-TW" sz="1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4" name="矩形 33"/>
                <p:cNvSpPr/>
                <p:nvPr/>
              </p:nvSpPr>
              <p:spPr>
                <a:xfrm>
                  <a:off x="7518401" y="2826398"/>
                  <a:ext cx="877888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烹飪教室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5" name="矩形 34"/>
                <p:cNvSpPr/>
                <p:nvPr/>
              </p:nvSpPr>
              <p:spPr>
                <a:xfrm>
                  <a:off x="8766173" y="2837656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體育組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36" name="群組 35"/>
                <p:cNvGrpSpPr/>
                <p:nvPr/>
              </p:nvGrpSpPr>
              <p:grpSpPr>
                <a:xfrm>
                  <a:off x="2940047" y="3552817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16" name="矩形 115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303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7" name="矩形 116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302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8" name="矩形 117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301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37" name="群組 36"/>
                <p:cNvGrpSpPr/>
                <p:nvPr/>
              </p:nvGrpSpPr>
              <p:grpSpPr>
                <a:xfrm>
                  <a:off x="5940866" y="3546063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111" name="群組 110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113" name="矩形 112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905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14" name="矩形 113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906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15" name="矩形 114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907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112" name="矩形 111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器材室</a:t>
                    </a:r>
                    <a:endParaRPr lang="en-US" altLang="zh-TW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38" name="群組 37"/>
                <p:cNvGrpSpPr/>
                <p:nvPr/>
              </p:nvGrpSpPr>
              <p:grpSpPr>
                <a:xfrm>
                  <a:off x="8766173" y="3546064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9" name="矩形 108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908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0" name="矩形 109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909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39" name="群組 38"/>
                <p:cNvGrpSpPr/>
                <p:nvPr/>
              </p:nvGrpSpPr>
              <p:grpSpPr>
                <a:xfrm>
                  <a:off x="1185859" y="3546063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7" name="矩形 106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305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8" name="矩形 107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304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0" name="群組 39"/>
                <p:cNvGrpSpPr/>
                <p:nvPr/>
              </p:nvGrpSpPr>
              <p:grpSpPr>
                <a:xfrm>
                  <a:off x="2940047" y="3931046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04" name="矩形 103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203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5" name="矩形 104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202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6" name="矩形 105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201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1" name="群組 40"/>
                <p:cNvGrpSpPr/>
                <p:nvPr/>
              </p:nvGrpSpPr>
              <p:grpSpPr>
                <a:xfrm>
                  <a:off x="1185859" y="392429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2" name="矩形 101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205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3" name="矩形 102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204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2" name="群組 41"/>
                <p:cNvGrpSpPr/>
                <p:nvPr/>
              </p:nvGrpSpPr>
              <p:grpSpPr>
                <a:xfrm>
                  <a:off x="2940047" y="4309274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99" name="矩形 98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08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0" name="矩形 99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07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1" name="矩形 100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06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3" name="群組 42"/>
                <p:cNvGrpSpPr/>
                <p:nvPr/>
              </p:nvGrpSpPr>
              <p:grpSpPr>
                <a:xfrm>
                  <a:off x="1185859" y="4302520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97" name="矩形 96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210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8" name="矩形 97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09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4" name="群組 43"/>
                <p:cNvGrpSpPr/>
                <p:nvPr/>
              </p:nvGrpSpPr>
              <p:grpSpPr>
                <a:xfrm>
                  <a:off x="5940866" y="3924827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92" name="群組 91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94" name="矩形 93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zh-TW" altLang="en-US" sz="900" dirty="0">
                          <a:solidFill>
                            <a:prstClr val="black"/>
                          </a:solidFill>
                          <a:latin typeface="華康新綜藝體W9(P)" panose="040B0900000000000000" pitchFamily="82" charset="-120"/>
                          <a:ea typeface="華康新綜藝體W9(P)" panose="040B0900000000000000" pitchFamily="82" charset="-120"/>
                        </a:rPr>
                        <a:t>專案教室</a:t>
                      </a:r>
                      <a:endParaRPr lang="en-US" altLang="zh-TW" sz="8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endParaRPr>
                    </a:p>
                  </p:txBody>
                </p:sp>
                <p:sp>
                  <p:nvSpPr>
                    <p:cNvPr id="95" name="矩形 94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904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96" name="矩形 95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903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93" name="矩形 92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人事室</a:t>
                    </a:r>
                    <a:endParaRPr lang="en-US" altLang="zh-TW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45" name="群組 44"/>
                <p:cNvGrpSpPr/>
                <p:nvPr/>
              </p:nvGrpSpPr>
              <p:grpSpPr>
                <a:xfrm>
                  <a:off x="8766173" y="3924828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90" name="矩形 89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902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1" name="矩形 90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901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6" name="群組 45"/>
                <p:cNvGrpSpPr/>
                <p:nvPr/>
              </p:nvGrpSpPr>
              <p:grpSpPr>
                <a:xfrm>
                  <a:off x="5941399" y="4296575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85" name="群組 84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87" name="矩形 86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801</a:t>
                      </a:r>
                      <a:endParaRPr lang="en-US" altLang="zh-TW" sz="2000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88" name="矩形 87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802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89" name="矩形 88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803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86" name="矩形 85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教師會</a:t>
                    </a:r>
                    <a:endParaRPr lang="en-US" altLang="zh-TW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47" name="群組 46"/>
                <p:cNvGrpSpPr/>
                <p:nvPr/>
              </p:nvGrpSpPr>
              <p:grpSpPr>
                <a:xfrm>
                  <a:off x="8766706" y="4296576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83" name="矩形 82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804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4" name="矩形 83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805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8" name="群組 47"/>
                <p:cNvGrpSpPr/>
                <p:nvPr/>
              </p:nvGrpSpPr>
              <p:grpSpPr>
                <a:xfrm>
                  <a:off x="2940047" y="5005371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80" name="矩形 79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309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1" name="矩形 80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308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2" name="矩形 81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306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9" name="群組 48"/>
                <p:cNvGrpSpPr/>
                <p:nvPr/>
              </p:nvGrpSpPr>
              <p:grpSpPr>
                <a:xfrm>
                  <a:off x="1185859" y="4998617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78" name="矩形 77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307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9" name="矩形 78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310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50" name="群組 49"/>
                <p:cNvGrpSpPr/>
                <p:nvPr/>
              </p:nvGrpSpPr>
              <p:grpSpPr>
                <a:xfrm>
                  <a:off x="1185859" y="5723698"/>
                  <a:ext cx="8894764" cy="371476"/>
                  <a:chOff x="1154106" y="6090753"/>
                  <a:chExt cx="8894764" cy="371476"/>
                </a:xfrm>
              </p:grpSpPr>
              <p:grpSp>
                <p:nvGrpSpPr>
                  <p:cNvPr id="64" name="群組 63"/>
                  <p:cNvGrpSpPr/>
                  <p:nvPr/>
                </p:nvGrpSpPr>
                <p:grpSpPr>
                  <a:xfrm>
                    <a:off x="1154106" y="6090753"/>
                    <a:ext cx="1314450" cy="371476"/>
                    <a:chOff x="1185862" y="2100262"/>
                    <a:chExt cx="1314450" cy="371476"/>
                  </a:xfrm>
                </p:grpSpPr>
                <p:sp>
                  <p:nvSpPr>
                    <p:cNvPr id="76" name="矩形 75"/>
                    <p:cNvSpPr/>
                    <p:nvPr/>
                  </p:nvSpPr>
                  <p:spPr>
                    <a:xfrm>
                      <a:off x="1185862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zh-TW" altLang="en-US" sz="900" dirty="0">
                          <a:solidFill>
                            <a:prstClr val="black"/>
                          </a:solidFill>
                        </a:rPr>
                        <a:t>創意教室</a:t>
                      </a:r>
                      <a:endParaRPr lang="en-US" altLang="zh-TW" sz="900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7" name="矩形 76"/>
                    <p:cNvSpPr/>
                    <p:nvPr/>
                  </p:nvSpPr>
                  <p:spPr>
                    <a:xfrm>
                      <a:off x="1843087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701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5" name="群組 64"/>
                  <p:cNvGrpSpPr/>
                  <p:nvPr/>
                </p:nvGrpSpPr>
                <p:grpSpPr>
                  <a:xfrm>
                    <a:off x="2908294" y="6090753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73" name="矩形 72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702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4" name="矩形 73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703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5" name="矩形 74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704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6" name="群組 65"/>
                  <p:cNvGrpSpPr/>
                  <p:nvPr/>
                </p:nvGrpSpPr>
                <p:grpSpPr>
                  <a:xfrm>
                    <a:off x="8734420" y="6090753"/>
                    <a:ext cx="1314450" cy="371476"/>
                    <a:chOff x="1185862" y="2100262"/>
                    <a:chExt cx="1314450" cy="371476"/>
                  </a:xfrm>
                </p:grpSpPr>
                <p:sp>
                  <p:nvSpPr>
                    <p:cNvPr id="71" name="矩形 70"/>
                    <p:cNvSpPr/>
                    <p:nvPr/>
                  </p:nvSpPr>
                  <p:spPr>
                    <a:xfrm>
                      <a:off x="1185862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708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2" name="矩形 71"/>
                    <p:cNvSpPr/>
                    <p:nvPr/>
                  </p:nvSpPr>
                  <p:spPr>
                    <a:xfrm>
                      <a:off x="1843087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709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7" name="群組 66"/>
                  <p:cNvGrpSpPr/>
                  <p:nvPr/>
                </p:nvGrpSpPr>
                <p:grpSpPr>
                  <a:xfrm>
                    <a:off x="6392857" y="6090753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68" name="矩形 67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705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69" name="矩形 68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706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0" name="矩形 69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707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51" name="矩形 50"/>
                <p:cNvSpPr/>
                <p:nvPr/>
              </p:nvSpPr>
              <p:spPr>
                <a:xfrm>
                  <a:off x="3594091" y="5370092"/>
                  <a:ext cx="1320407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校長室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2" name="矩形 51"/>
                <p:cNvSpPr/>
                <p:nvPr/>
              </p:nvSpPr>
              <p:spPr>
                <a:xfrm>
                  <a:off x="2942424" y="5370091"/>
                  <a:ext cx="650094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1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總務處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3" name="矩形 52"/>
                <p:cNvSpPr/>
                <p:nvPr/>
              </p:nvSpPr>
              <p:spPr>
                <a:xfrm>
                  <a:off x="1810939" y="5363334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油印室</a:t>
                  </a:r>
                  <a:endParaRPr lang="en-US" altLang="zh-TW" sz="12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4" name="矩形 53"/>
                <p:cNvSpPr/>
                <p:nvPr/>
              </p:nvSpPr>
              <p:spPr>
                <a:xfrm>
                  <a:off x="1185330" y="5363334"/>
                  <a:ext cx="656164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教務處</a:t>
                  </a:r>
                  <a:endParaRPr lang="en-US" altLang="zh-TW" sz="12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55" name="群組 54"/>
                <p:cNvGrpSpPr/>
                <p:nvPr/>
              </p:nvGrpSpPr>
              <p:grpSpPr>
                <a:xfrm>
                  <a:off x="7081830" y="5353703"/>
                  <a:ext cx="1314450" cy="371475"/>
                  <a:chOff x="3597275" y="2100262"/>
                  <a:chExt cx="1314450" cy="371475"/>
                </a:xfrm>
              </p:grpSpPr>
              <p:sp>
                <p:nvSpPr>
                  <p:cNvPr id="62" name="矩形 61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12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教官室</a:t>
                    </a:r>
                    <a:endParaRPr lang="en-US" altLang="zh-TW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  <p:sp>
                <p:nvSpPr>
                  <p:cNvPr id="63" name="矩形 62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12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辦公室</a:t>
                    </a:r>
                    <a:endParaRPr lang="en-US" altLang="zh-TW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sp>
              <p:nvSpPr>
                <p:cNvPr id="56" name="矩形 55"/>
                <p:cNvSpPr/>
                <p:nvPr/>
              </p:nvSpPr>
              <p:spPr>
                <a:xfrm>
                  <a:off x="8766172" y="5369677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57" name="群組 56"/>
                <p:cNvGrpSpPr/>
                <p:nvPr/>
              </p:nvGrpSpPr>
              <p:grpSpPr>
                <a:xfrm>
                  <a:off x="8766173" y="4997928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60" name="矩形 59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809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61" name="矩形 60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808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58" name="矩形 57"/>
                <p:cNvSpPr/>
                <p:nvPr/>
              </p:nvSpPr>
              <p:spPr>
                <a:xfrm>
                  <a:off x="5323860" y="4987177"/>
                  <a:ext cx="3072424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     圖書館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9" name="矩形 58"/>
                <p:cNvSpPr/>
                <p:nvPr/>
              </p:nvSpPr>
              <p:spPr>
                <a:xfrm>
                  <a:off x="6427173" y="5352222"/>
                  <a:ext cx="657225" cy="37147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學務處</a:t>
                  </a:r>
                  <a:endParaRPr lang="en-US" altLang="zh-TW" sz="12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</p:grpSp>
          <p:sp>
            <p:nvSpPr>
              <p:cNvPr id="13" name="矩形 12"/>
              <p:cNvSpPr/>
              <p:nvPr/>
            </p:nvSpPr>
            <p:spPr>
              <a:xfrm>
                <a:off x="5779643" y="2466122"/>
                <a:ext cx="4138001" cy="35374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5774885" y="3945648"/>
                <a:ext cx="4138001" cy="35374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1021291" y="3933094"/>
                <a:ext cx="4215790" cy="33932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1021291" y="2469089"/>
                <a:ext cx="4166360" cy="35077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5117663" y="1374065"/>
                <a:ext cx="661980" cy="399491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" name="矩形 7"/>
            <p:cNvSpPr/>
            <p:nvPr/>
          </p:nvSpPr>
          <p:spPr>
            <a:xfrm>
              <a:off x="11113730" y="1089776"/>
              <a:ext cx="939233" cy="23373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K</a:t>
              </a:r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書</a:t>
              </a:r>
              <a:endParaRPr lang="en-US" altLang="zh-TW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中心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1140148" y="3543651"/>
              <a:ext cx="890560" cy="4762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倉庫</a:t>
              </a:r>
              <a:endParaRPr lang="zh-TW" altLang="en-US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8989859" y="4955920"/>
              <a:ext cx="3129756" cy="7460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活動中心</a:t>
              </a:r>
              <a:endParaRPr lang="zh-TW" altLang="en-US" sz="32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8" name="矩形 137"/>
            <p:cNvSpPr/>
            <p:nvPr/>
          </p:nvSpPr>
          <p:spPr>
            <a:xfrm>
              <a:off x="4936811" y="4888874"/>
              <a:ext cx="2045044" cy="813092"/>
            </a:xfrm>
            <a:prstGeom prst="rect">
              <a:avLst/>
            </a:prstGeom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緊急疏散集合點</a:t>
              </a:r>
              <a:endParaRPr lang="zh-TW" altLang="en-US" sz="20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9" name="十字形 138"/>
            <p:cNvSpPr/>
            <p:nvPr/>
          </p:nvSpPr>
          <p:spPr>
            <a:xfrm>
              <a:off x="6822922" y="590707"/>
              <a:ext cx="312548" cy="315313"/>
            </a:xfrm>
            <a:prstGeom prst="plus">
              <a:avLst>
                <a:gd name="adj" fmla="val 33724"/>
              </a:avLst>
            </a:prstGeom>
            <a:solidFill>
              <a:srgbClr val="FF0000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10700196" y="-896260"/>
              <a:ext cx="1342417" cy="5447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科學館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5369337" y="5720106"/>
              <a:ext cx="1113916" cy="2903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校門口</a:t>
              </a:r>
              <a:endParaRPr lang="zh-TW" altLang="en-US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2080386" y="4890018"/>
              <a:ext cx="2051448" cy="64085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生態池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</p:grpSp>
      <p:sp>
        <p:nvSpPr>
          <p:cNvPr id="237" name="橢圓 236"/>
          <p:cNvSpPr/>
          <p:nvPr/>
        </p:nvSpPr>
        <p:spPr>
          <a:xfrm>
            <a:off x="8870859" y="3577345"/>
            <a:ext cx="1493176" cy="421174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84" name="文字方塊 183"/>
          <p:cNvSpPr txBox="1"/>
          <p:nvPr/>
        </p:nvSpPr>
        <p:spPr>
          <a:xfrm>
            <a:off x="147145" y="186570"/>
            <a:ext cx="3662483" cy="879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grpSp>
        <p:nvGrpSpPr>
          <p:cNvPr id="224" name="群組 223"/>
          <p:cNvGrpSpPr/>
          <p:nvPr/>
        </p:nvGrpSpPr>
        <p:grpSpPr>
          <a:xfrm>
            <a:off x="336223" y="195750"/>
            <a:ext cx="11373504" cy="707886"/>
            <a:chOff x="666096" y="1809"/>
            <a:chExt cx="11373504" cy="707886"/>
          </a:xfrm>
        </p:grpSpPr>
        <p:sp>
          <p:nvSpPr>
            <p:cNvPr id="2" name="文字方塊 1"/>
            <p:cNvSpPr txBox="1"/>
            <p:nvPr/>
          </p:nvSpPr>
          <p:spPr>
            <a:xfrm>
              <a:off x="666096" y="1809"/>
              <a:ext cx="113735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4000" dirty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           臺北市立大直高級中學緊</a:t>
              </a:r>
              <a:r>
                <a:rPr lang="zh-TW" altLang="en-US" sz="4000" dirty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急</a:t>
              </a:r>
              <a:r>
                <a:rPr lang="zh-TW" altLang="en-US" sz="4000" dirty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疏散路線圖</a:t>
              </a:r>
              <a:endParaRPr lang="zh-TW" altLang="en-US" sz="4000" dirty="0">
                <a:solidFill>
                  <a:prstClr val="black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endParaRPr>
            </a:p>
          </p:txBody>
        </p:sp>
        <p:pic>
          <p:nvPicPr>
            <p:cNvPr id="189" name="圖片 18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2560" y="141288"/>
              <a:ext cx="786040" cy="512635"/>
            </a:xfrm>
            <a:prstGeom prst="rect">
              <a:avLst/>
            </a:prstGeom>
          </p:spPr>
        </p:pic>
      </p:grpSp>
      <p:sp>
        <p:nvSpPr>
          <p:cNvPr id="225" name="框架 224"/>
          <p:cNvSpPr/>
          <p:nvPr/>
        </p:nvSpPr>
        <p:spPr>
          <a:xfrm>
            <a:off x="-72989" y="-38395"/>
            <a:ext cx="12315789" cy="6959895"/>
          </a:xfrm>
          <a:prstGeom prst="frame">
            <a:avLst>
              <a:gd name="adj1" fmla="val 1917"/>
            </a:avLst>
          </a:prstGeom>
          <a:solidFill>
            <a:schemeClr val="accent1">
              <a:lumMod val="50000"/>
            </a:schemeClr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pic>
        <p:nvPicPr>
          <p:cNvPr id="226" name="圖片 2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94" y="5688993"/>
            <a:ext cx="1040451" cy="1040451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74779" y="3546982"/>
            <a:ext cx="542591" cy="408626"/>
          </a:xfrm>
          <a:prstGeom prst="rect">
            <a:avLst/>
          </a:prstGeom>
        </p:spPr>
      </p:pic>
      <p:pic>
        <p:nvPicPr>
          <p:cNvPr id="231" name="圖片 2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V="1">
            <a:off x="10333878" y="3704485"/>
            <a:ext cx="951167" cy="115048"/>
          </a:xfrm>
          <a:prstGeom prst="rect">
            <a:avLst/>
          </a:prstGeom>
        </p:spPr>
      </p:pic>
      <p:pic>
        <p:nvPicPr>
          <p:cNvPr id="238" name="圖片 23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8823921" y="890723"/>
            <a:ext cx="1951538" cy="861707"/>
          </a:xfrm>
          <a:prstGeom prst="rect">
            <a:avLst/>
          </a:prstGeom>
        </p:spPr>
      </p:pic>
      <p:pic>
        <p:nvPicPr>
          <p:cNvPr id="239" name="圖片 23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26828" y="1429305"/>
            <a:ext cx="621958" cy="2300768"/>
          </a:xfrm>
          <a:prstGeom prst="rect">
            <a:avLst/>
          </a:prstGeom>
        </p:spPr>
      </p:pic>
      <p:sp>
        <p:nvSpPr>
          <p:cNvPr id="249" name="圓角矩形 248"/>
          <p:cNvSpPr/>
          <p:nvPr/>
        </p:nvSpPr>
        <p:spPr>
          <a:xfrm>
            <a:off x="-72989" y="1402491"/>
            <a:ext cx="347136" cy="20087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prstClr val="white"/>
                </a:solidFill>
              </a:rPr>
              <a:t>資源回收場</a:t>
            </a:r>
            <a:endParaRPr lang="zh-TW" altLang="en-US" dirty="0">
              <a:solidFill>
                <a:prstClr val="white"/>
              </a:solidFill>
            </a:endParaRPr>
          </a:p>
        </p:txBody>
      </p:sp>
      <p:sp>
        <p:nvSpPr>
          <p:cNvPr id="242" name="文字方塊 241"/>
          <p:cNvSpPr txBox="1"/>
          <p:nvPr/>
        </p:nvSpPr>
        <p:spPr>
          <a:xfrm>
            <a:off x="2700275" y="637433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>
                <a:solidFill>
                  <a:prstClr val="black"/>
                </a:solidFill>
              </a:rPr>
              <a:t>車道</a:t>
            </a:r>
          </a:p>
        </p:txBody>
      </p:sp>
      <p:grpSp>
        <p:nvGrpSpPr>
          <p:cNvPr id="278" name="群組 277"/>
          <p:cNvGrpSpPr/>
          <p:nvPr/>
        </p:nvGrpSpPr>
        <p:grpSpPr>
          <a:xfrm>
            <a:off x="177794" y="74884"/>
            <a:ext cx="409437" cy="1299397"/>
            <a:chOff x="-594804" y="191874"/>
            <a:chExt cx="409437" cy="1299397"/>
          </a:xfrm>
        </p:grpSpPr>
        <p:cxnSp>
          <p:nvCxnSpPr>
            <p:cNvPr id="269" name="直線接點 268"/>
            <p:cNvCxnSpPr/>
            <p:nvPr/>
          </p:nvCxnSpPr>
          <p:spPr>
            <a:xfrm flipV="1">
              <a:off x="-386704" y="715033"/>
              <a:ext cx="1" cy="776238"/>
            </a:xfrm>
            <a:prstGeom prst="line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直線接點 271"/>
            <p:cNvCxnSpPr/>
            <p:nvPr/>
          </p:nvCxnSpPr>
          <p:spPr>
            <a:xfrm>
              <a:off x="-594804" y="1065320"/>
              <a:ext cx="38174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5" name="文字方塊 274"/>
            <p:cNvSpPr txBox="1"/>
            <p:nvPr/>
          </p:nvSpPr>
          <p:spPr>
            <a:xfrm>
              <a:off x="-588041" y="191874"/>
              <a:ext cx="40267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600" b="1" dirty="0">
                  <a:solidFill>
                    <a:prstClr val="black"/>
                  </a:solidFill>
                </a:rPr>
                <a:t>S</a:t>
              </a:r>
              <a:endParaRPr lang="zh-TW" altLang="en-US" sz="36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230" name="矩形 229"/>
          <p:cNvSpPr/>
          <p:nvPr/>
        </p:nvSpPr>
        <p:spPr>
          <a:xfrm>
            <a:off x="716629" y="1913525"/>
            <a:ext cx="5211097" cy="36607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4000" dirty="0" smtClean="0">
                <a:solidFill>
                  <a:prstClr val="black"/>
                </a:solidFill>
              </a:rPr>
              <a:t>901</a:t>
            </a:r>
            <a:r>
              <a:rPr lang="zh-TW" altLang="en-US" sz="4000" dirty="0" smtClean="0">
                <a:solidFill>
                  <a:prstClr val="black"/>
                </a:solidFill>
              </a:rPr>
              <a:t>、</a:t>
            </a:r>
            <a:r>
              <a:rPr lang="en-US" altLang="zh-TW" sz="4000" dirty="0" smtClean="0">
                <a:solidFill>
                  <a:prstClr val="black"/>
                </a:solidFill>
              </a:rPr>
              <a:t>902</a:t>
            </a:r>
            <a:r>
              <a:rPr lang="zh-TW" altLang="en-US" sz="4000" dirty="0" smtClean="0">
                <a:solidFill>
                  <a:prstClr val="black"/>
                </a:solidFill>
              </a:rPr>
              <a:t>疏散</a:t>
            </a:r>
            <a:r>
              <a:rPr lang="zh-TW" altLang="en-US" sz="4000" dirty="0">
                <a:solidFill>
                  <a:prstClr val="black"/>
                </a:solidFill>
              </a:rPr>
              <a:t>方向</a:t>
            </a:r>
            <a:r>
              <a:rPr lang="en-US" altLang="zh-TW" sz="4000" dirty="0">
                <a:solidFill>
                  <a:prstClr val="black"/>
                </a:solidFill>
              </a:rPr>
              <a:t>:</a:t>
            </a:r>
          </a:p>
          <a:p>
            <a:r>
              <a:rPr lang="zh-TW" altLang="en-US" sz="4000" dirty="0">
                <a:solidFill>
                  <a:prstClr val="black"/>
                </a:solidFill>
              </a:rPr>
              <a:t>出門右轉</a:t>
            </a:r>
            <a:r>
              <a:rPr lang="zh-TW" altLang="en-US" sz="4000" dirty="0" smtClean="0">
                <a:solidFill>
                  <a:srgbClr val="002060"/>
                </a:solidFill>
              </a:rPr>
              <a:t>→</a:t>
            </a:r>
            <a:r>
              <a:rPr lang="en-US" altLang="zh-TW" sz="4000" dirty="0" smtClean="0">
                <a:solidFill>
                  <a:prstClr val="black"/>
                </a:solidFill>
              </a:rPr>
              <a:t> K</a:t>
            </a:r>
            <a:r>
              <a:rPr lang="zh-TW" altLang="en-US" sz="4000" dirty="0" smtClean="0">
                <a:solidFill>
                  <a:prstClr val="black"/>
                </a:solidFill>
              </a:rPr>
              <a:t>書中心</a:t>
            </a:r>
            <a:r>
              <a:rPr lang="en-US" altLang="zh-TW" sz="4000" dirty="0" smtClean="0">
                <a:solidFill>
                  <a:prstClr val="black"/>
                </a:solidFill>
              </a:rPr>
              <a:t>2</a:t>
            </a:r>
            <a:r>
              <a:rPr lang="zh-TW" altLang="en-US" sz="4000" dirty="0" smtClean="0">
                <a:solidFill>
                  <a:prstClr val="black"/>
                </a:solidFill>
              </a:rPr>
              <a:t>樓樓梯</a:t>
            </a:r>
            <a:r>
              <a:rPr lang="zh-TW" altLang="en-US" sz="4000" dirty="0" smtClean="0">
                <a:solidFill>
                  <a:srgbClr val="002060"/>
                </a:solidFill>
              </a:rPr>
              <a:t>→</a:t>
            </a:r>
            <a:r>
              <a:rPr lang="en-US" altLang="zh-TW" sz="4000" dirty="0">
                <a:solidFill>
                  <a:prstClr val="black"/>
                </a:solidFill>
              </a:rPr>
              <a:t>K</a:t>
            </a:r>
            <a:r>
              <a:rPr lang="zh-TW" altLang="en-US" sz="4000" dirty="0">
                <a:solidFill>
                  <a:prstClr val="black"/>
                </a:solidFill>
              </a:rPr>
              <a:t>書中心木棧道</a:t>
            </a:r>
            <a:r>
              <a:rPr lang="zh-TW" altLang="en-US" sz="4000" dirty="0">
                <a:solidFill>
                  <a:srgbClr val="002060"/>
                </a:solidFill>
              </a:rPr>
              <a:t>→</a:t>
            </a:r>
            <a:r>
              <a:rPr lang="zh-TW" altLang="en-US" sz="4000" dirty="0">
                <a:solidFill>
                  <a:prstClr val="black"/>
                </a:solidFill>
              </a:rPr>
              <a:t>體育組右側樓梯</a:t>
            </a:r>
            <a:r>
              <a:rPr lang="zh-TW" altLang="en-US" sz="4000" dirty="0">
                <a:solidFill>
                  <a:srgbClr val="002060"/>
                </a:solidFill>
              </a:rPr>
              <a:t>→</a:t>
            </a:r>
            <a:r>
              <a:rPr lang="zh-TW" altLang="en-US" sz="4000" dirty="0">
                <a:solidFill>
                  <a:prstClr val="black"/>
                </a:solidFill>
              </a:rPr>
              <a:t>籃球場</a:t>
            </a:r>
            <a:endParaRPr lang="en-US" altLang="zh-TW" sz="4000" dirty="0">
              <a:solidFill>
                <a:prstClr val="black"/>
              </a:solidFill>
            </a:endParaRPr>
          </a:p>
          <a:p>
            <a:endParaRPr lang="en-US" altLang="zh-TW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37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群組 142"/>
          <p:cNvGrpSpPr/>
          <p:nvPr/>
        </p:nvGrpSpPr>
        <p:grpSpPr>
          <a:xfrm>
            <a:off x="999096" y="163319"/>
            <a:ext cx="11125213" cy="6617552"/>
            <a:chOff x="1098334" y="-896260"/>
            <a:chExt cx="11021281" cy="6906691"/>
          </a:xfrm>
        </p:grpSpPr>
        <p:grpSp>
          <p:nvGrpSpPr>
            <p:cNvPr id="4" name="群組 3"/>
            <p:cNvGrpSpPr/>
            <p:nvPr/>
          </p:nvGrpSpPr>
          <p:grpSpPr>
            <a:xfrm>
              <a:off x="4259931" y="-153612"/>
              <a:ext cx="3138035" cy="865804"/>
              <a:chOff x="3371851" y="-1714502"/>
              <a:chExt cx="4471986" cy="1514476"/>
            </a:xfrm>
          </p:grpSpPr>
          <p:sp>
            <p:nvSpPr>
              <p:cNvPr id="133" name="橢圓 132"/>
              <p:cNvSpPr/>
              <p:nvPr/>
            </p:nvSpPr>
            <p:spPr>
              <a:xfrm>
                <a:off x="3371851" y="-1714502"/>
                <a:ext cx="4471986" cy="1514476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r>
                  <a:rPr lang="zh-TW" altLang="en-US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rPr>
                  <a:t>體育場</a:t>
                </a:r>
                <a:endParaRPr lang="en-US" altLang="zh-TW" sz="14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zh-TW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4" name="矩形 133"/>
              <p:cNvSpPr/>
              <p:nvPr/>
            </p:nvSpPr>
            <p:spPr>
              <a:xfrm>
                <a:off x="3812381" y="-1443037"/>
                <a:ext cx="3590924" cy="485775"/>
              </a:xfrm>
              <a:prstGeom prst="rect">
                <a:avLst/>
              </a:prstGeom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000" dirty="0">
                    <a:solidFill>
                      <a:prstClr val="white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rPr>
                  <a:t>最終集合地點</a:t>
                </a:r>
                <a:endParaRPr lang="zh-TW" altLang="en-US" sz="2000" dirty="0">
                  <a:solidFill>
                    <a:prstClr val="white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endParaRPr>
              </a:p>
            </p:txBody>
          </p:sp>
        </p:grpSp>
        <p:sp>
          <p:nvSpPr>
            <p:cNvPr id="6" name="矩形 5"/>
            <p:cNvSpPr/>
            <p:nvPr/>
          </p:nvSpPr>
          <p:spPr>
            <a:xfrm>
              <a:off x="11105045" y="-332260"/>
              <a:ext cx="939233" cy="12643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迎</a:t>
              </a:r>
              <a:endParaRPr lang="en-US" altLang="zh-TW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曦</a:t>
              </a:r>
              <a:endParaRPr lang="en-US" altLang="zh-TW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館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grpSp>
          <p:nvGrpSpPr>
            <p:cNvPr id="7" name="群組 6"/>
            <p:cNvGrpSpPr/>
            <p:nvPr/>
          </p:nvGrpSpPr>
          <p:grpSpPr>
            <a:xfrm>
              <a:off x="1098334" y="932139"/>
              <a:ext cx="9614125" cy="3823357"/>
              <a:chOff x="585480" y="1374065"/>
              <a:chExt cx="9768508" cy="3994914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585480" y="1376892"/>
                <a:ext cx="9768508" cy="398746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2" name="群組 11"/>
              <p:cNvGrpSpPr/>
              <p:nvPr/>
            </p:nvGrpSpPr>
            <p:grpSpPr>
              <a:xfrm>
                <a:off x="1022351" y="1374065"/>
                <a:ext cx="8895826" cy="3994914"/>
                <a:chOff x="1185330" y="2100260"/>
                <a:chExt cx="8895826" cy="3994914"/>
              </a:xfrm>
            </p:grpSpPr>
            <p:sp>
              <p:nvSpPr>
                <p:cNvPr id="18" name="矩形 17"/>
                <p:cNvSpPr/>
                <p:nvPr/>
              </p:nvSpPr>
              <p:spPr>
                <a:xfrm>
                  <a:off x="1185860" y="2471738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19" name="群組 18"/>
                <p:cNvGrpSpPr/>
                <p:nvPr/>
              </p:nvGrpSpPr>
              <p:grpSpPr>
                <a:xfrm>
                  <a:off x="1185862" y="210026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31" name="矩形 130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110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2" name="矩形 131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109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20" name="群組 19"/>
                <p:cNvGrpSpPr/>
                <p:nvPr/>
              </p:nvGrpSpPr>
              <p:grpSpPr>
                <a:xfrm>
                  <a:off x="2940050" y="2100262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28" name="矩形 127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108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9" name="矩形 128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107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0" name="矩形 129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106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21" name="群組 20"/>
                <p:cNvGrpSpPr/>
                <p:nvPr/>
              </p:nvGrpSpPr>
              <p:grpSpPr>
                <a:xfrm>
                  <a:off x="8766176" y="210026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26" name="矩形 125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02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7" name="矩形 126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01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22" name="矩形 21"/>
                <p:cNvSpPr/>
                <p:nvPr/>
              </p:nvSpPr>
              <p:spPr>
                <a:xfrm>
                  <a:off x="2940051" y="2471737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23" name="群組 22"/>
                <p:cNvGrpSpPr/>
                <p:nvPr/>
              </p:nvGrpSpPr>
              <p:grpSpPr>
                <a:xfrm>
                  <a:off x="3597275" y="2466181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24" name="矩形 123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807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5" name="矩形 124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806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24" name="矩形 23"/>
                <p:cNvSpPr/>
                <p:nvPr/>
              </p:nvSpPr>
              <p:spPr>
                <a:xfrm>
                  <a:off x="8766176" y="2471738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資源教室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5" name="矩形 24"/>
                <p:cNvSpPr/>
                <p:nvPr/>
              </p:nvSpPr>
              <p:spPr>
                <a:xfrm>
                  <a:off x="6424613" y="2472652"/>
                  <a:ext cx="1971675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輔導室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6" name="矩形 25"/>
                <p:cNvSpPr/>
                <p:nvPr/>
              </p:nvSpPr>
              <p:spPr>
                <a:xfrm>
                  <a:off x="1185859" y="2832099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合作社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7" name="矩形 26"/>
                <p:cNvSpPr/>
                <p:nvPr/>
              </p:nvSpPr>
              <p:spPr>
                <a:xfrm>
                  <a:off x="4254499" y="2832098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8" name="矩形 27"/>
                <p:cNvSpPr/>
                <p:nvPr/>
              </p:nvSpPr>
              <p:spPr>
                <a:xfrm>
                  <a:off x="3597273" y="2832097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水資源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9" name="矩形 28"/>
                <p:cNvSpPr/>
                <p:nvPr/>
              </p:nvSpPr>
              <p:spPr>
                <a:xfrm>
                  <a:off x="2940046" y="2832096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1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輔導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  <a:p>
                  <a:pPr algn="ctr"/>
                  <a:r>
                    <a:rPr lang="zh-TW" altLang="en-US" sz="11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教室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30" name="群組 29"/>
                <p:cNvGrpSpPr/>
                <p:nvPr/>
              </p:nvGrpSpPr>
              <p:grpSpPr>
                <a:xfrm>
                  <a:off x="5938838" y="2100260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119" name="群組 118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121" name="矩形 120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05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22" name="矩形 121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04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23" name="矩形 122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03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120" name="矩形 119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值勤室</a:t>
                    </a:r>
                    <a:endParaRPr lang="en-US" altLang="zh-TW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sp>
              <p:nvSpPr>
                <p:cNvPr id="31" name="矩形 30"/>
                <p:cNvSpPr/>
                <p:nvPr/>
              </p:nvSpPr>
              <p:spPr>
                <a:xfrm>
                  <a:off x="5938838" y="2472653"/>
                  <a:ext cx="485769" cy="3528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會計室</a:t>
                  </a:r>
                  <a:endParaRPr lang="en-US" altLang="zh-TW" sz="7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2" name="矩形 31"/>
                <p:cNvSpPr/>
                <p:nvPr/>
              </p:nvSpPr>
              <p:spPr>
                <a:xfrm>
                  <a:off x="5938835" y="2827310"/>
                  <a:ext cx="485772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家長</a:t>
                  </a:r>
                  <a:r>
                    <a:rPr lang="zh-TW" altLang="en-US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會</a:t>
                  </a:r>
                  <a:endParaRPr lang="en-US" altLang="zh-TW" sz="7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3" name="矩形 32"/>
                <p:cNvSpPr/>
                <p:nvPr/>
              </p:nvSpPr>
              <p:spPr>
                <a:xfrm>
                  <a:off x="6424613" y="2826398"/>
                  <a:ext cx="1093787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6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健康中心</a:t>
                  </a:r>
                  <a:endParaRPr lang="en-US" altLang="zh-TW" sz="1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4" name="矩形 33"/>
                <p:cNvSpPr/>
                <p:nvPr/>
              </p:nvSpPr>
              <p:spPr>
                <a:xfrm>
                  <a:off x="7518401" y="2826398"/>
                  <a:ext cx="877888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烹飪教室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5" name="矩形 34"/>
                <p:cNvSpPr/>
                <p:nvPr/>
              </p:nvSpPr>
              <p:spPr>
                <a:xfrm>
                  <a:off x="8766173" y="2837656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體育組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36" name="群組 35"/>
                <p:cNvGrpSpPr/>
                <p:nvPr/>
              </p:nvGrpSpPr>
              <p:grpSpPr>
                <a:xfrm>
                  <a:off x="2940047" y="3552817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16" name="矩形 115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303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7" name="矩形 116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302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8" name="矩形 117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301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37" name="群組 36"/>
                <p:cNvGrpSpPr/>
                <p:nvPr/>
              </p:nvGrpSpPr>
              <p:grpSpPr>
                <a:xfrm>
                  <a:off x="5940866" y="3546063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111" name="群組 110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113" name="矩形 112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905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14" name="矩形 113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906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15" name="矩形 114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907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112" name="矩形 111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器材室</a:t>
                    </a:r>
                    <a:endParaRPr lang="en-US" altLang="zh-TW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38" name="群組 37"/>
                <p:cNvGrpSpPr/>
                <p:nvPr/>
              </p:nvGrpSpPr>
              <p:grpSpPr>
                <a:xfrm>
                  <a:off x="8766173" y="3546064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9" name="矩形 108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908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0" name="矩形 109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909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39" name="群組 38"/>
                <p:cNvGrpSpPr/>
                <p:nvPr/>
              </p:nvGrpSpPr>
              <p:grpSpPr>
                <a:xfrm>
                  <a:off x="1185859" y="3546063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7" name="矩形 106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305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8" name="矩形 107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304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0" name="群組 39"/>
                <p:cNvGrpSpPr/>
                <p:nvPr/>
              </p:nvGrpSpPr>
              <p:grpSpPr>
                <a:xfrm>
                  <a:off x="2940047" y="3931046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04" name="矩形 103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203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5" name="矩形 104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202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6" name="矩形 105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201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1" name="群組 40"/>
                <p:cNvGrpSpPr/>
                <p:nvPr/>
              </p:nvGrpSpPr>
              <p:grpSpPr>
                <a:xfrm>
                  <a:off x="1185859" y="392429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2" name="矩形 101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205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3" name="矩形 102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204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2" name="群組 41"/>
                <p:cNvGrpSpPr/>
                <p:nvPr/>
              </p:nvGrpSpPr>
              <p:grpSpPr>
                <a:xfrm>
                  <a:off x="2940047" y="4309274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99" name="矩形 98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08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0" name="矩形 99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07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1" name="矩形 100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06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3" name="群組 42"/>
                <p:cNvGrpSpPr/>
                <p:nvPr/>
              </p:nvGrpSpPr>
              <p:grpSpPr>
                <a:xfrm>
                  <a:off x="1185859" y="4302520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97" name="矩形 96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210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8" name="矩形 97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09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4" name="群組 43"/>
                <p:cNvGrpSpPr/>
                <p:nvPr/>
              </p:nvGrpSpPr>
              <p:grpSpPr>
                <a:xfrm>
                  <a:off x="5940866" y="3924827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92" name="群組 91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94" name="矩形 93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zh-TW" altLang="en-US" sz="900" dirty="0">
                          <a:solidFill>
                            <a:prstClr val="black"/>
                          </a:solidFill>
                          <a:latin typeface="華康新綜藝體W9(P)" panose="040B0900000000000000" pitchFamily="82" charset="-120"/>
                          <a:ea typeface="華康新綜藝體W9(P)" panose="040B0900000000000000" pitchFamily="82" charset="-120"/>
                        </a:rPr>
                        <a:t>專案教室</a:t>
                      </a:r>
                      <a:endParaRPr lang="en-US" altLang="zh-TW" sz="8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endParaRPr>
                    </a:p>
                  </p:txBody>
                </p:sp>
                <p:sp>
                  <p:nvSpPr>
                    <p:cNvPr id="95" name="矩形 94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904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96" name="矩形 95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903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93" name="矩形 92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人事室</a:t>
                    </a:r>
                    <a:endParaRPr lang="en-US" altLang="zh-TW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45" name="群組 44"/>
                <p:cNvGrpSpPr/>
                <p:nvPr/>
              </p:nvGrpSpPr>
              <p:grpSpPr>
                <a:xfrm>
                  <a:off x="8766173" y="3924828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90" name="矩形 89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902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1" name="矩形 90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901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6" name="群組 45"/>
                <p:cNvGrpSpPr/>
                <p:nvPr/>
              </p:nvGrpSpPr>
              <p:grpSpPr>
                <a:xfrm>
                  <a:off x="5941399" y="4296575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85" name="群組 84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87" name="矩形 86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801</a:t>
                      </a:r>
                      <a:endParaRPr lang="en-US" altLang="zh-TW" sz="2000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88" name="矩形 87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802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89" name="矩形 88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803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86" name="矩形 85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教師會</a:t>
                    </a:r>
                    <a:endParaRPr lang="en-US" altLang="zh-TW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47" name="群組 46"/>
                <p:cNvGrpSpPr/>
                <p:nvPr/>
              </p:nvGrpSpPr>
              <p:grpSpPr>
                <a:xfrm>
                  <a:off x="8766706" y="4296576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83" name="矩形 82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804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4" name="矩形 83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805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8" name="群組 47"/>
                <p:cNvGrpSpPr/>
                <p:nvPr/>
              </p:nvGrpSpPr>
              <p:grpSpPr>
                <a:xfrm>
                  <a:off x="2940047" y="5005371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80" name="矩形 79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309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1" name="矩形 80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308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2" name="矩形 81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306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9" name="群組 48"/>
                <p:cNvGrpSpPr/>
                <p:nvPr/>
              </p:nvGrpSpPr>
              <p:grpSpPr>
                <a:xfrm>
                  <a:off x="1185859" y="4998617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78" name="矩形 77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307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9" name="矩形 78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310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50" name="群組 49"/>
                <p:cNvGrpSpPr/>
                <p:nvPr/>
              </p:nvGrpSpPr>
              <p:grpSpPr>
                <a:xfrm>
                  <a:off x="1185859" y="5723698"/>
                  <a:ext cx="8894764" cy="371476"/>
                  <a:chOff x="1154106" y="6090753"/>
                  <a:chExt cx="8894764" cy="371476"/>
                </a:xfrm>
              </p:grpSpPr>
              <p:grpSp>
                <p:nvGrpSpPr>
                  <p:cNvPr id="64" name="群組 63"/>
                  <p:cNvGrpSpPr/>
                  <p:nvPr/>
                </p:nvGrpSpPr>
                <p:grpSpPr>
                  <a:xfrm>
                    <a:off x="1154106" y="6090753"/>
                    <a:ext cx="1314450" cy="371476"/>
                    <a:chOff x="1185862" y="2100262"/>
                    <a:chExt cx="1314450" cy="371476"/>
                  </a:xfrm>
                </p:grpSpPr>
                <p:sp>
                  <p:nvSpPr>
                    <p:cNvPr id="76" name="矩形 75"/>
                    <p:cNvSpPr/>
                    <p:nvPr/>
                  </p:nvSpPr>
                  <p:spPr>
                    <a:xfrm>
                      <a:off x="1185862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zh-TW" altLang="en-US" sz="900" dirty="0">
                          <a:solidFill>
                            <a:prstClr val="black"/>
                          </a:solidFill>
                        </a:rPr>
                        <a:t>創意教室</a:t>
                      </a:r>
                      <a:endParaRPr lang="en-US" altLang="zh-TW" sz="900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7" name="矩形 76"/>
                    <p:cNvSpPr/>
                    <p:nvPr/>
                  </p:nvSpPr>
                  <p:spPr>
                    <a:xfrm>
                      <a:off x="1843087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701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5" name="群組 64"/>
                  <p:cNvGrpSpPr/>
                  <p:nvPr/>
                </p:nvGrpSpPr>
                <p:grpSpPr>
                  <a:xfrm>
                    <a:off x="2908294" y="6090753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73" name="矩形 72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702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4" name="矩形 73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703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5" name="矩形 74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704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6" name="群組 65"/>
                  <p:cNvGrpSpPr/>
                  <p:nvPr/>
                </p:nvGrpSpPr>
                <p:grpSpPr>
                  <a:xfrm>
                    <a:off x="8734420" y="6090753"/>
                    <a:ext cx="1314450" cy="371476"/>
                    <a:chOff x="1185862" y="2100262"/>
                    <a:chExt cx="1314450" cy="371476"/>
                  </a:xfrm>
                </p:grpSpPr>
                <p:sp>
                  <p:nvSpPr>
                    <p:cNvPr id="71" name="矩形 70"/>
                    <p:cNvSpPr/>
                    <p:nvPr/>
                  </p:nvSpPr>
                  <p:spPr>
                    <a:xfrm>
                      <a:off x="1185862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708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2" name="矩形 71"/>
                    <p:cNvSpPr/>
                    <p:nvPr/>
                  </p:nvSpPr>
                  <p:spPr>
                    <a:xfrm>
                      <a:off x="1843087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709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7" name="群組 66"/>
                  <p:cNvGrpSpPr/>
                  <p:nvPr/>
                </p:nvGrpSpPr>
                <p:grpSpPr>
                  <a:xfrm>
                    <a:off x="6392857" y="6090753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68" name="矩形 67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705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69" name="矩形 68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706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0" name="矩形 69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707</a:t>
                      </a:r>
                      <a:endParaRPr lang="en-US" altLang="zh-TW" dirty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51" name="矩形 50"/>
                <p:cNvSpPr/>
                <p:nvPr/>
              </p:nvSpPr>
              <p:spPr>
                <a:xfrm>
                  <a:off x="3594091" y="5370092"/>
                  <a:ext cx="1320407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校長室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2" name="矩形 51"/>
                <p:cNvSpPr/>
                <p:nvPr/>
              </p:nvSpPr>
              <p:spPr>
                <a:xfrm>
                  <a:off x="2942424" y="5370091"/>
                  <a:ext cx="650094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1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總務處</a:t>
                  </a:r>
                  <a:endParaRPr lang="en-US" altLang="zh-TW" sz="11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3" name="矩形 52"/>
                <p:cNvSpPr/>
                <p:nvPr/>
              </p:nvSpPr>
              <p:spPr>
                <a:xfrm>
                  <a:off x="1810939" y="5363334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油印室</a:t>
                  </a:r>
                  <a:endParaRPr lang="en-US" altLang="zh-TW" sz="12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4" name="矩形 53"/>
                <p:cNvSpPr/>
                <p:nvPr/>
              </p:nvSpPr>
              <p:spPr>
                <a:xfrm>
                  <a:off x="1185330" y="5363334"/>
                  <a:ext cx="656164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教務處</a:t>
                  </a:r>
                  <a:endParaRPr lang="en-US" altLang="zh-TW" sz="12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55" name="群組 54"/>
                <p:cNvGrpSpPr/>
                <p:nvPr/>
              </p:nvGrpSpPr>
              <p:grpSpPr>
                <a:xfrm>
                  <a:off x="7081830" y="5353703"/>
                  <a:ext cx="1314450" cy="371475"/>
                  <a:chOff x="3597275" y="2100262"/>
                  <a:chExt cx="1314450" cy="371475"/>
                </a:xfrm>
              </p:grpSpPr>
              <p:sp>
                <p:nvSpPr>
                  <p:cNvPr id="62" name="矩形 61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12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教官室</a:t>
                    </a:r>
                    <a:endParaRPr lang="en-US" altLang="zh-TW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  <p:sp>
                <p:nvSpPr>
                  <p:cNvPr id="63" name="矩形 62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12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辦公室</a:t>
                    </a:r>
                    <a:endParaRPr lang="en-US" altLang="zh-TW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sp>
              <p:nvSpPr>
                <p:cNvPr id="56" name="矩形 55"/>
                <p:cNvSpPr/>
                <p:nvPr/>
              </p:nvSpPr>
              <p:spPr>
                <a:xfrm>
                  <a:off x="8766172" y="5369677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57" name="群組 56"/>
                <p:cNvGrpSpPr/>
                <p:nvPr/>
              </p:nvGrpSpPr>
              <p:grpSpPr>
                <a:xfrm>
                  <a:off x="8766173" y="4997928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60" name="矩形 59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809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61" name="矩形 60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808</a:t>
                    </a:r>
                    <a:endParaRPr lang="en-US" altLang="zh-TW" dirty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58" name="矩形 57"/>
                <p:cNvSpPr/>
                <p:nvPr/>
              </p:nvSpPr>
              <p:spPr>
                <a:xfrm>
                  <a:off x="5323860" y="4987177"/>
                  <a:ext cx="3072424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     圖書館</a:t>
                  </a:r>
                  <a:endParaRPr lang="en-US" altLang="zh-TW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9" name="矩形 58"/>
                <p:cNvSpPr/>
                <p:nvPr/>
              </p:nvSpPr>
              <p:spPr>
                <a:xfrm>
                  <a:off x="6427173" y="5352222"/>
                  <a:ext cx="657225" cy="37147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學務處</a:t>
                  </a:r>
                  <a:endParaRPr lang="en-US" altLang="zh-TW" sz="12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</p:grpSp>
          <p:sp>
            <p:nvSpPr>
              <p:cNvPr id="13" name="矩形 12"/>
              <p:cNvSpPr/>
              <p:nvPr/>
            </p:nvSpPr>
            <p:spPr>
              <a:xfrm>
                <a:off x="5779643" y="2466122"/>
                <a:ext cx="4138001" cy="35374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5774885" y="3945648"/>
                <a:ext cx="4138001" cy="35374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1021291" y="3933094"/>
                <a:ext cx="4215790" cy="33932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1021291" y="2469089"/>
                <a:ext cx="4166360" cy="35077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5117663" y="1374065"/>
                <a:ext cx="661980" cy="399491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" name="矩形 7"/>
            <p:cNvSpPr/>
            <p:nvPr/>
          </p:nvSpPr>
          <p:spPr>
            <a:xfrm>
              <a:off x="11113730" y="1089776"/>
              <a:ext cx="939233" cy="23373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K</a:t>
              </a:r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書</a:t>
              </a:r>
              <a:endParaRPr lang="en-US" altLang="zh-TW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中心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1140148" y="3543651"/>
              <a:ext cx="890560" cy="4762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倉庫</a:t>
              </a:r>
              <a:endParaRPr lang="zh-TW" altLang="en-US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8989859" y="4955920"/>
              <a:ext cx="3129756" cy="7460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活動中心</a:t>
              </a:r>
              <a:endParaRPr lang="zh-TW" altLang="en-US" sz="32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8" name="矩形 137"/>
            <p:cNvSpPr/>
            <p:nvPr/>
          </p:nvSpPr>
          <p:spPr>
            <a:xfrm>
              <a:off x="4936811" y="4888874"/>
              <a:ext cx="2045044" cy="813092"/>
            </a:xfrm>
            <a:prstGeom prst="rect">
              <a:avLst/>
            </a:prstGeom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緊急疏散集合點</a:t>
              </a:r>
              <a:endParaRPr lang="zh-TW" altLang="en-US" sz="20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9" name="十字形 138"/>
            <p:cNvSpPr/>
            <p:nvPr/>
          </p:nvSpPr>
          <p:spPr>
            <a:xfrm>
              <a:off x="6822922" y="590707"/>
              <a:ext cx="312548" cy="315313"/>
            </a:xfrm>
            <a:prstGeom prst="plus">
              <a:avLst>
                <a:gd name="adj" fmla="val 33724"/>
              </a:avLst>
            </a:prstGeom>
            <a:solidFill>
              <a:srgbClr val="FF0000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10700196" y="-896260"/>
              <a:ext cx="1342417" cy="5447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科學館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5369337" y="5720106"/>
              <a:ext cx="1113916" cy="2903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校門口</a:t>
              </a:r>
              <a:endParaRPr lang="zh-TW" altLang="en-US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2080386" y="4890018"/>
              <a:ext cx="2051448" cy="64085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生態池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</p:grpSp>
      <p:cxnSp>
        <p:nvCxnSpPr>
          <p:cNvPr id="202" name="直線接點 201"/>
          <p:cNvCxnSpPr/>
          <p:nvPr/>
        </p:nvCxnSpPr>
        <p:spPr>
          <a:xfrm>
            <a:off x="8765062" y="2252414"/>
            <a:ext cx="1426503" cy="2515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線接點 204"/>
          <p:cNvCxnSpPr/>
          <p:nvPr/>
        </p:nvCxnSpPr>
        <p:spPr>
          <a:xfrm flipH="1" flipV="1">
            <a:off x="8765062" y="903636"/>
            <a:ext cx="1480" cy="1353732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文字方塊 183"/>
          <p:cNvSpPr txBox="1"/>
          <p:nvPr/>
        </p:nvSpPr>
        <p:spPr>
          <a:xfrm>
            <a:off x="147145" y="186570"/>
            <a:ext cx="3662483" cy="879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grpSp>
        <p:nvGrpSpPr>
          <p:cNvPr id="224" name="群組 223"/>
          <p:cNvGrpSpPr/>
          <p:nvPr/>
        </p:nvGrpSpPr>
        <p:grpSpPr>
          <a:xfrm>
            <a:off x="336223" y="195750"/>
            <a:ext cx="11373504" cy="707886"/>
            <a:chOff x="666096" y="1809"/>
            <a:chExt cx="11373504" cy="707886"/>
          </a:xfrm>
        </p:grpSpPr>
        <p:sp>
          <p:nvSpPr>
            <p:cNvPr id="2" name="文字方塊 1"/>
            <p:cNvSpPr txBox="1"/>
            <p:nvPr/>
          </p:nvSpPr>
          <p:spPr>
            <a:xfrm>
              <a:off x="666096" y="1809"/>
              <a:ext cx="113735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4000" dirty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           臺北市立大直高級中學緊</a:t>
              </a:r>
              <a:r>
                <a:rPr lang="zh-TW" altLang="en-US" sz="4000" dirty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急</a:t>
              </a:r>
              <a:r>
                <a:rPr lang="zh-TW" altLang="en-US" sz="4000" dirty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疏散路線圖</a:t>
              </a:r>
              <a:endParaRPr lang="zh-TW" altLang="en-US" sz="4000" dirty="0">
                <a:solidFill>
                  <a:prstClr val="black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endParaRPr>
            </a:p>
          </p:txBody>
        </p:sp>
        <p:pic>
          <p:nvPicPr>
            <p:cNvPr id="189" name="圖片 18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2560" y="141288"/>
              <a:ext cx="786040" cy="512635"/>
            </a:xfrm>
            <a:prstGeom prst="rect">
              <a:avLst/>
            </a:prstGeom>
          </p:spPr>
        </p:pic>
      </p:grpSp>
      <p:sp>
        <p:nvSpPr>
          <p:cNvPr id="225" name="框架 224"/>
          <p:cNvSpPr/>
          <p:nvPr/>
        </p:nvSpPr>
        <p:spPr>
          <a:xfrm>
            <a:off x="-72989" y="-38395"/>
            <a:ext cx="12315789" cy="6959895"/>
          </a:xfrm>
          <a:prstGeom prst="frame">
            <a:avLst>
              <a:gd name="adj1" fmla="val 1917"/>
            </a:avLst>
          </a:prstGeom>
          <a:solidFill>
            <a:schemeClr val="accent1">
              <a:lumMod val="50000"/>
            </a:schemeClr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pic>
        <p:nvPicPr>
          <p:cNvPr id="226" name="圖片 2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94" y="5688993"/>
            <a:ext cx="1040451" cy="1040451"/>
          </a:xfrm>
          <a:prstGeom prst="rect">
            <a:avLst/>
          </a:prstGeom>
        </p:spPr>
      </p:pic>
      <p:pic>
        <p:nvPicPr>
          <p:cNvPr id="227" name="圖片 2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>
            <a:off x="10023381" y="2040254"/>
            <a:ext cx="514766" cy="458530"/>
          </a:xfrm>
          <a:prstGeom prst="rect">
            <a:avLst/>
          </a:prstGeom>
        </p:spPr>
      </p:pic>
      <p:sp>
        <p:nvSpPr>
          <p:cNvPr id="249" name="圓角矩形 248"/>
          <p:cNvSpPr/>
          <p:nvPr/>
        </p:nvSpPr>
        <p:spPr>
          <a:xfrm>
            <a:off x="-72989" y="1402491"/>
            <a:ext cx="347136" cy="20087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prstClr val="white"/>
                </a:solidFill>
              </a:rPr>
              <a:t>資源回收場</a:t>
            </a:r>
            <a:endParaRPr lang="zh-TW" altLang="en-US" dirty="0">
              <a:solidFill>
                <a:prstClr val="white"/>
              </a:solidFill>
            </a:endParaRPr>
          </a:p>
        </p:txBody>
      </p:sp>
      <p:sp>
        <p:nvSpPr>
          <p:cNvPr id="242" name="文字方塊 241"/>
          <p:cNvSpPr txBox="1"/>
          <p:nvPr/>
        </p:nvSpPr>
        <p:spPr>
          <a:xfrm>
            <a:off x="2700275" y="637433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>
                <a:solidFill>
                  <a:prstClr val="black"/>
                </a:solidFill>
              </a:rPr>
              <a:t>車道</a:t>
            </a:r>
          </a:p>
        </p:txBody>
      </p:sp>
      <p:sp>
        <p:nvSpPr>
          <p:cNvPr id="219" name="橢圓 218"/>
          <p:cNvSpPr/>
          <p:nvPr/>
        </p:nvSpPr>
        <p:spPr>
          <a:xfrm>
            <a:off x="8836735" y="3170483"/>
            <a:ext cx="1493176" cy="421174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cxnSp>
        <p:nvCxnSpPr>
          <p:cNvPr id="220" name="直線接點 219"/>
          <p:cNvCxnSpPr/>
          <p:nvPr/>
        </p:nvCxnSpPr>
        <p:spPr>
          <a:xfrm>
            <a:off x="10300696" y="3403908"/>
            <a:ext cx="232483" cy="4987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接點 220"/>
          <p:cNvCxnSpPr/>
          <p:nvPr/>
        </p:nvCxnSpPr>
        <p:spPr>
          <a:xfrm flipH="1" flipV="1">
            <a:off x="10497887" y="2232965"/>
            <a:ext cx="15893" cy="1190831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8" name="群組 277"/>
          <p:cNvGrpSpPr/>
          <p:nvPr/>
        </p:nvGrpSpPr>
        <p:grpSpPr>
          <a:xfrm>
            <a:off x="177794" y="74884"/>
            <a:ext cx="409437" cy="1299397"/>
            <a:chOff x="-594804" y="191874"/>
            <a:chExt cx="409437" cy="1299397"/>
          </a:xfrm>
        </p:grpSpPr>
        <p:cxnSp>
          <p:nvCxnSpPr>
            <p:cNvPr id="269" name="直線接點 268"/>
            <p:cNvCxnSpPr/>
            <p:nvPr/>
          </p:nvCxnSpPr>
          <p:spPr>
            <a:xfrm flipV="1">
              <a:off x="-386704" y="715033"/>
              <a:ext cx="1" cy="776238"/>
            </a:xfrm>
            <a:prstGeom prst="line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直線接點 271"/>
            <p:cNvCxnSpPr/>
            <p:nvPr/>
          </p:nvCxnSpPr>
          <p:spPr>
            <a:xfrm>
              <a:off x="-594804" y="1065320"/>
              <a:ext cx="38174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5" name="文字方塊 274"/>
            <p:cNvSpPr txBox="1"/>
            <p:nvPr/>
          </p:nvSpPr>
          <p:spPr>
            <a:xfrm>
              <a:off x="-588041" y="191874"/>
              <a:ext cx="40267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600" b="1" dirty="0">
                  <a:solidFill>
                    <a:prstClr val="black"/>
                  </a:solidFill>
                </a:rPr>
                <a:t>S</a:t>
              </a:r>
              <a:endParaRPr lang="zh-TW" altLang="en-US" sz="36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230" name="矩形 229"/>
          <p:cNvSpPr/>
          <p:nvPr/>
        </p:nvSpPr>
        <p:spPr>
          <a:xfrm>
            <a:off x="716629" y="1915174"/>
            <a:ext cx="5211097" cy="36590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4000" dirty="0" smtClean="0">
                <a:solidFill>
                  <a:prstClr val="black"/>
                </a:solidFill>
              </a:rPr>
              <a:t>908</a:t>
            </a:r>
            <a:r>
              <a:rPr lang="zh-TW" altLang="en-US" sz="4000" dirty="0" smtClean="0">
                <a:solidFill>
                  <a:prstClr val="black"/>
                </a:solidFill>
              </a:rPr>
              <a:t>、</a:t>
            </a:r>
            <a:r>
              <a:rPr lang="en-US" altLang="zh-TW" sz="4000" dirty="0" smtClean="0">
                <a:solidFill>
                  <a:prstClr val="black"/>
                </a:solidFill>
              </a:rPr>
              <a:t>909</a:t>
            </a:r>
            <a:r>
              <a:rPr lang="zh-TW" altLang="en-US" sz="4000" dirty="0" smtClean="0">
                <a:solidFill>
                  <a:prstClr val="black"/>
                </a:solidFill>
              </a:rPr>
              <a:t>疏散</a:t>
            </a:r>
            <a:r>
              <a:rPr lang="zh-TW" altLang="en-US" sz="4000" dirty="0">
                <a:solidFill>
                  <a:prstClr val="black"/>
                </a:solidFill>
              </a:rPr>
              <a:t>方向</a:t>
            </a:r>
            <a:r>
              <a:rPr lang="en-US" altLang="zh-TW" sz="4000" dirty="0">
                <a:solidFill>
                  <a:prstClr val="black"/>
                </a:solidFill>
              </a:rPr>
              <a:t>:</a:t>
            </a:r>
          </a:p>
          <a:p>
            <a:r>
              <a:rPr lang="zh-TW" altLang="en-US" sz="4000" dirty="0">
                <a:solidFill>
                  <a:prstClr val="black"/>
                </a:solidFill>
              </a:rPr>
              <a:t>出門右轉</a:t>
            </a:r>
            <a:r>
              <a:rPr lang="zh-TW" altLang="en-US" sz="4000" dirty="0" smtClean="0">
                <a:solidFill>
                  <a:srgbClr val="002060"/>
                </a:solidFill>
              </a:rPr>
              <a:t>→</a:t>
            </a:r>
            <a:r>
              <a:rPr lang="zh-TW" altLang="en-US" sz="4000" dirty="0" smtClean="0">
                <a:solidFill>
                  <a:schemeClr val="tx1"/>
                </a:solidFill>
              </a:rPr>
              <a:t>教學大樓</a:t>
            </a:r>
            <a:r>
              <a:rPr lang="en-US" altLang="zh-TW" sz="4000" dirty="0" smtClean="0">
                <a:solidFill>
                  <a:prstClr val="black"/>
                </a:solidFill>
              </a:rPr>
              <a:t>3</a:t>
            </a:r>
            <a:r>
              <a:rPr lang="zh-TW" altLang="en-US" sz="4000" dirty="0" smtClean="0">
                <a:solidFill>
                  <a:prstClr val="black"/>
                </a:solidFill>
              </a:rPr>
              <a:t>樓西側走廊</a:t>
            </a:r>
            <a:r>
              <a:rPr lang="zh-TW" altLang="en-US" sz="4000" dirty="0" smtClean="0">
                <a:solidFill>
                  <a:srgbClr val="002060"/>
                </a:solidFill>
              </a:rPr>
              <a:t>→</a:t>
            </a:r>
            <a:r>
              <a:rPr lang="zh-TW" altLang="en-US" sz="4000" dirty="0" smtClean="0">
                <a:solidFill>
                  <a:prstClr val="black"/>
                </a:solidFill>
              </a:rPr>
              <a:t>左轉高</a:t>
            </a:r>
            <a:r>
              <a:rPr lang="en-US" altLang="zh-TW" sz="4000" dirty="0" smtClean="0">
                <a:solidFill>
                  <a:prstClr val="black"/>
                </a:solidFill>
              </a:rPr>
              <a:t>1</a:t>
            </a:r>
            <a:r>
              <a:rPr lang="zh-TW" altLang="en-US" sz="4000" dirty="0" smtClean="0">
                <a:solidFill>
                  <a:prstClr val="black"/>
                </a:solidFill>
              </a:rPr>
              <a:t>走廊</a:t>
            </a:r>
            <a:r>
              <a:rPr lang="zh-TW" altLang="en-US" sz="4000" dirty="0" smtClean="0">
                <a:solidFill>
                  <a:srgbClr val="002060"/>
                </a:solidFill>
              </a:rPr>
              <a:t>→</a:t>
            </a:r>
            <a:r>
              <a:rPr lang="zh-TW" altLang="en-US" sz="4000" dirty="0" smtClean="0">
                <a:solidFill>
                  <a:prstClr val="black"/>
                </a:solidFill>
              </a:rPr>
              <a:t>高</a:t>
            </a:r>
            <a:r>
              <a:rPr lang="en-US" altLang="zh-TW" sz="4000" dirty="0" smtClean="0">
                <a:solidFill>
                  <a:prstClr val="black"/>
                </a:solidFill>
              </a:rPr>
              <a:t>1 </a:t>
            </a:r>
            <a:r>
              <a:rPr lang="zh-TW" altLang="en-US" sz="4000" dirty="0" smtClean="0">
                <a:solidFill>
                  <a:prstClr val="black"/>
                </a:solidFill>
              </a:rPr>
              <a:t>樓梯</a:t>
            </a:r>
            <a:r>
              <a:rPr lang="zh-TW" altLang="en-US" sz="4000" dirty="0" smtClean="0">
                <a:solidFill>
                  <a:srgbClr val="002060"/>
                </a:solidFill>
              </a:rPr>
              <a:t>→</a:t>
            </a:r>
            <a:r>
              <a:rPr lang="zh-TW" altLang="en-US" sz="4000" dirty="0" smtClean="0">
                <a:solidFill>
                  <a:schemeClr val="tx1"/>
                </a:solidFill>
              </a:rPr>
              <a:t>體育組前樓梯</a:t>
            </a:r>
            <a:r>
              <a:rPr lang="zh-TW" altLang="en-US" sz="4000" dirty="0" smtClean="0">
                <a:solidFill>
                  <a:srgbClr val="002060"/>
                </a:solidFill>
              </a:rPr>
              <a:t>→ </a:t>
            </a:r>
            <a:r>
              <a:rPr lang="zh-TW" altLang="en-US" sz="4000" dirty="0" smtClean="0">
                <a:solidFill>
                  <a:schemeClr val="tx1"/>
                </a:solidFill>
              </a:rPr>
              <a:t>操場</a:t>
            </a:r>
            <a:r>
              <a:rPr lang="zh-TW" altLang="en-US" sz="4000" dirty="0" smtClean="0">
                <a:solidFill>
                  <a:srgbClr val="002060"/>
                </a:solidFill>
              </a:rPr>
              <a:t>→</a:t>
            </a:r>
            <a:r>
              <a:rPr lang="zh-TW" altLang="en-US" sz="4000" dirty="0" smtClean="0">
                <a:solidFill>
                  <a:prstClr val="black"/>
                </a:solidFill>
              </a:rPr>
              <a:t>籃球場</a:t>
            </a:r>
            <a:endParaRPr lang="en-US" altLang="zh-TW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36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810</Words>
  <Application>Microsoft Office PowerPoint</Application>
  <PresentationFormat>寬螢幕</PresentationFormat>
  <Paragraphs>548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華康勘亭流</vt:lpstr>
      <vt:lpstr>華康新綜藝體W9(P)</vt:lpstr>
      <vt:lpstr>新細明體</vt:lpstr>
      <vt:lpstr>Arial</vt:lpstr>
      <vt:lpstr>Calibri</vt:lpstr>
      <vt:lpstr>Calibri Light</vt:lpstr>
      <vt:lpstr>1_Office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12</cp:revision>
  <cp:lastPrinted>2018-03-01T03:18:44Z</cp:lastPrinted>
  <dcterms:created xsi:type="dcterms:W3CDTF">2018-03-01T00:15:41Z</dcterms:created>
  <dcterms:modified xsi:type="dcterms:W3CDTF">2018-03-01T03:18:53Z</dcterms:modified>
</cp:coreProperties>
</file>