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a:tcStyle>
        <a:tcBdr/>
        <a:fill>
          <a:solidFill>
            <a:schemeClr val="accent2">
              <a:lumOff val="55095"/>
            </a:schemeClr>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537" autoAdjust="0"/>
  </p:normalViewPr>
  <p:slideViewPr>
    <p:cSldViewPr snapToGrid="0" showGuides="1">
      <p:cViewPr varScale="1">
        <p:scale>
          <a:sx n="56" d="100"/>
          <a:sy n="56" d="100"/>
        </p:scale>
        <p:origin x="1166" y="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xfrm>
            <a:off x="1143000" y="685800"/>
            <a:ext cx="4572000" cy="3429000"/>
          </a:xfrm>
          <a:prstGeom prst="rect">
            <a:avLst/>
          </a:prstGeom>
        </p:spPr>
        <p:txBody>
          <a:bodyPr/>
          <a:lstStyle/>
          <a:p>
            <a:endParaRPr/>
          </a:p>
        </p:txBody>
      </p:sp>
      <p:sp>
        <p:nvSpPr>
          <p:cNvPr id="44" name="Shape 4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0677018"/>
      </p:ext>
    </p:extLst>
  </p:cSld>
  <p:clrMap bg1="lt1" tx1="dk1" bg2="lt2" tx2="dk2" accent1="accent1" accent2="accent2" accent3="accent3" accent4="accent4" accent5="accent5" accent6="accent6" hlink="hlink" folHlink="folHlink"/>
  <p:notesStyle>
    <a:lvl1pPr latinLnBrk="0">
      <a:spcBef>
        <a:spcPts val="400"/>
      </a:spcBef>
      <a:defRPr sz="2000">
        <a:latin typeface="+mj-lt"/>
        <a:ea typeface="+mj-ea"/>
        <a:cs typeface="+mj-cs"/>
        <a:sym typeface="Arial"/>
      </a:defRPr>
    </a:lvl1pPr>
    <a:lvl2pPr indent="228600" latinLnBrk="0">
      <a:spcBef>
        <a:spcPts val="400"/>
      </a:spcBef>
      <a:defRPr sz="2000">
        <a:latin typeface="+mj-lt"/>
        <a:ea typeface="+mj-ea"/>
        <a:cs typeface="+mj-cs"/>
        <a:sym typeface="Arial"/>
      </a:defRPr>
    </a:lvl2pPr>
    <a:lvl3pPr indent="457200" latinLnBrk="0">
      <a:spcBef>
        <a:spcPts val="400"/>
      </a:spcBef>
      <a:defRPr sz="2000">
        <a:latin typeface="+mj-lt"/>
        <a:ea typeface="+mj-ea"/>
        <a:cs typeface="+mj-cs"/>
        <a:sym typeface="Arial"/>
      </a:defRPr>
    </a:lvl3pPr>
    <a:lvl4pPr indent="685800" latinLnBrk="0">
      <a:spcBef>
        <a:spcPts val="400"/>
      </a:spcBef>
      <a:defRPr sz="2000">
        <a:latin typeface="+mj-lt"/>
        <a:ea typeface="+mj-ea"/>
        <a:cs typeface="+mj-cs"/>
        <a:sym typeface="Arial"/>
      </a:defRPr>
    </a:lvl4pPr>
    <a:lvl5pPr indent="914400" latinLnBrk="0">
      <a:spcBef>
        <a:spcPts val="400"/>
      </a:spcBef>
      <a:defRPr sz="2000">
        <a:latin typeface="+mj-lt"/>
        <a:ea typeface="+mj-ea"/>
        <a:cs typeface="+mj-cs"/>
        <a:sym typeface="Arial"/>
      </a:defRPr>
    </a:lvl5pPr>
    <a:lvl6pPr indent="1143000" latinLnBrk="0">
      <a:spcBef>
        <a:spcPts val="400"/>
      </a:spcBef>
      <a:defRPr sz="2000">
        <a:latin typeface="+mj-lt"/>
        <a:ea typeface="+mj-ea"/>
        <a:cs typeface="+mj-cs"/>
        <a:sym typeface="Arial"/>
      </a:defRPr>
    </a:lvl6pPr>
    <a:lvl7pPr indent="1371600" latinLnBrk="0">
      <a:spcBef>
        <a:spcPts val="400"/>
      </a:spcBef>
      <a:defRPr sz="2000">
        <a:latin typeface="+mj-lt"/>
        <a:ea typeface="+mj-ea"/>
        <a:cs typeface="+mj-cs"/>
        <a:sym typeface="Arial"/>
      </a:defRPr>
    </a:lvl7pPr>
    <a:lvl8pPr indent="1600200" latinLnBrk="0">
      <a:spcBef>
        <a:spcPts val="400"/>
      </a:spcBef>
      <a:defRPr sz="2000">
        <a:latin typeface="+mj-lt"/>
        <a:ea typeface="+mj-ea"/>
        <a:cs typeface="+mj-cs"/>
        <a:sym typeface="Arial"/>
      </a:defRPr>
    </a:lvl8pPr>
    <a:lvl9pPr indent="1828800" latinLnBrk="0">
      <a:spcBef>
        <a:spcPts val="400"/>
      </a:spcBef>
      <a:defRPr sz="20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b.dcsh.tp.edu.tw/page/40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r>
              <a:t>1.開場：</a:t>
            </a:r>
          </a:p>
          <a:p>
            <a:r>
              <a:t>各位同學接下來10分鐘我只講一件事，希望大家都能注意聽課，最後我會有一個小比賽，動作正確同學會有獎勵</a:t>
            </a:r>
          </a:p>
          <a:p>
            <a:r>
              <a:t>2.各位同學我們每個學期一開始都會實施防災疏散演練，誰能告訴我學校為什麼要做這件事，而演練的目的又是為了什麼～《保命》</a:t>
            </a:r>
          </a:p>
        </p:txBody>
      </p:sp>
    </p:spTree>
    <p:extLst>
      <p:ext uri="{BB962C8B-B14F-4D97-AF65-F5344CB8AC3E}">
        <p14:creationId xmlns:p14="http://schemas.microsoft.com/office/powerpoint/2010/main" val="279649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Shape 61"/>
          <p:cNvSpPr>
            <a:spLocks noGrp="1" noRot="1" noChangeAspect="1"/>
          </p:cNvSpPr>
          <p:nvPr>
            <p:ph type="sldImg"/>
          </p:nvPr>
        </p:nvSpPr>
        <p:spPr>
          <a:prstGeom prst="rect">
            <a:avLst/>
          </a:prstGeom>
        </p:spPr>
        <p:txBody>
          <a:bodyPr/>
          <a:lstStyle/>
          <a:p>
            <a:endParaRPr/>
          </a:p>
        </p:txBody>
      </p:sp>
      <p:sp>
        <p:nvSpPr>
          <p:cNvPr id="62" name="Shape 62"/>
          <p:cNvSpPr>
            <a:spLocks noGrp="1"/>
          </p:cNvSpPr>
          <p:nvPr>
            <p:ph type="body" sz="quarter" idx="1"/>
          </p:nvPr>
        </p:nvSpPr>
        <p:spPr>
          <a:prstGeom prst="rect">
            <a:avLst/>
          </a:prstGeom>
        </p:spPr>
        <p:txBody>
          <a:bodyPr/>
          <a:lstStyle/>
          <a:p>
            <a:r>
              <a:t>1.誰能告訴我地震保命三步驟</a:t>
            </a:r>
          </a:p>
        </p:txBody>
      </p:sp>
    </p:spTree>
    <p:extLst>
      <p:ext uri="{BB962C8B-B14F-4D97-AF65-F5344CB8AC3E}">
        <p14:creationId xmlns:p14="http://schemas.microsoft.com/office/powerpoint/2010/main" val="22043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endParaRPr/>
          </a:p>
        </p:txBody>
      </p:sp>
      <p:sp>
        <p:nvSpPr>
          <p:cNvPr id="70" name="Shape 70"/>
          <p:cNvSpPr>
            <a:spLocks noGrp="1"/>
          </p:cNvSpPr>
          <p:nvPr>
            <p:ph type="body" sz="quarter" idx="1"/>
          </p:nvPr>
        </p:nvSpPr>
        <p:spPr>
          <a:prstGeom prst="rect">
            <a:avLst/>
          </a:prstGeom>
        </p:spPr>
        <p:txBody>
          <a:bodyPr/>
          <a:lstStyle/>
          <a:p>
            <a:r>
              <a:t>1.我們來看看這張照片，這是某間學校的地震防災演習，請問圖中學生的姿勢是否正確？</a:t>
            </a:r>
          </a:p>
        </p:txBody>
      </p:sp>
    </p:spTree>
    <p:extLst>
      <p:ext uri="{BB962C8B-B14F-4D97-AF65-F5344CB8AC3E}">
        <p14:creationId xmlns:p14="http://schemas.microsoft.com/office/powerpoint/2010/main" val="227926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t>1.接下來這段影片會告訴各位同學最正確的保命姿勢以及地震時身處各種場合你該怎麼做</a:t>
            </a:r>
          </a:p>
          <a:p>
            <a:r>
              <a:t>2.一邊播放一邊提醒同學重點</a:t>
            </a:r>
          </a:p>
          <a:p>
            <a:r>
              <a:t>3.如果塞不進桌子底下的同學要怎麼辦呢？（以保護頸部頭部為主）</a:t>
            </a:r>
          </a:p>
        </p:txBody>
      </p:sp>
    </p:spTree>
    <p:extLst>
      <p:ext uri="{BB962C8B-B14F-4D97-AF65-F5344CB8AC3E}">
        <p14:creationId xmlns:p14="http://schemas.microsoft.com/office/powerpoint/2010/main" val="378467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prstGeom prst="rect">
            <a:avLst/>
          </a:prstGeom>
        </p:spPr>
        <p:txBody>
          <a:bodyPr/>
          <a:lstStyle/>
          <a:p>
            <a:endParaRPr/>
          </a:p>
        </p:txBody>
      </p:sp>
      <p:sp>
        <p:nvSpPr>
          <p:cNvPr id="86" name="Shape 86"/>
          <p:cNvSpPr>
            <a:spLocks noGrp="1"/>
          </p:cNvSpPr>
          <p:nvPr>
            <p:ph type="body" sz="quarter" idx="1"/>
          </p:nvPr>
        </p:nvSpPr>
        <p:spPr>
          <a:prstGeom prst="rect">
            <a:avLst/>
          </a:prstGeom>
        </p:spPr>
        <p:txBody>
          <a:bodyPr/>
          <a:lstStyle/>
          <a:p>
            <a:r>
              <a:t>複習一下剛剛影片的重點</a:t>
            </a:r>
          </a:p>
        </p:txBody>
      </p:sp>
    </p:spTree>
    <p:extLst>
      <p:ext uri="{BB962C8B-B14F-4D97-AF65-F5344CB8AC3E}">
        <p14:creationId xmlns:p14="http://schemas.microsoft.com/office/powerpoint/2010/main" val="1329875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r>
              <a:t>1.三不原則是哪三不？</a:t>
            </a:r>
          </a:p>
          <a:p>
            <a:r>
              <a:t>2.不記逃生路邁向黃泉路</a:t>
            </a:r>
          </a:p>
          <a:p>
            <a:r>
              <a:t>3.國8加入疏散路線介紹</a:t>
            </a:r>
          </a:p>
        </p:txBody>
      </p:sp>
    </p:spTree>
    <p:extLst>
      <p:ext uri="{BB962C8B-B14F-4D97-AF65-F5344CB8AC3E}">
        <p14:creationId xmlns:p14="http://schemas.microsoft.com/office/powerpoint/2010/main" val="165000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r>
              <a:t>網頁路徑介紹～家庭防災卡、1991報平安留言平台、防災公園</a:t>
            </a:r>
          </a:p>
          <a:p>
            <a:r>
              <a:rPr u="sng">
                <a:solidFill>
                  <a:srgbClr val="580000"/>
                </a:solidFill>
                <a:uFill>
                  <a:solidFill>
                    <a:srgbClr val="580000"/>
                  </a:solidFill>
                </a:uFill>
                <a:hlinkClick r:id="rId3"/>
              </a:rPr>
              <a:t>https://web.dcsh.tp.edu.tw/page/408</a:t>
            </a:r>
            <a:r>
              <a:t> </a:t>
            </a:r>
          </a:p>
        </p:txBody>
      </p:sp>
    </p:spTree>
    <p:extLst>
      <p:ext uri="{BB962C8B-B14F-4D97-AF65-F5344CB8AC3E}">
        <p14:creationId xmlns:p14="http://schemas.microsoft.com/office/powerpoint/2010/main" val="298238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r>
              <a:t>1.區分兩組，請兩邊同學選派一員代表實施演練看看誰的動作最正確（發放小禮品）</a:t>
            </a:r>
          </a:p>
          <a:p>
            <a:r>
              <a:t>2.接下來就是總驗收的時間</a:t>
            </a:r>
          </a:p>
          <a:p>
            <a:r>
              <a:t>各位同學等會聽到警報聲響請立即躲到桌子等下</a:t>
            </a:r>
          </a:p>
          <a:p>
            <a:r>
              <a:t>老師會去一個一個檢查</a:t>
            </a:r>
          </a:p>
          <a:p>
            <a:r>
              <a:t>各位不要心存僥倖喔</a:t>
            </a:r>
          </a:p>
          <a:p>
            <a:r>
              <a:t>請同學1分鐘實況演練</a:t>
            </a:r>
          </a:p>
        </p:txBody>
      </p:sp>
    </p:spTree>
    <p:extLst>
      <p:ext uri="{BB962C8B-B14F-4D97-AF65-F5344CB8AC3E}">
        <p14:creationId xmlns:p14="http://schemas.microsoft.com/office/powerpoint/2010/main" val="288780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000000"/>
        </a:solidFill>
        <a:effectLst/>
      </p:bgPr>
    </p:bg>
    <p:spTree>
      <p:nvGrpSpPr>
        <p:cNvPr id="1" name=""/>
        <p:cNvGrpSpPr/>
        <p:nvPr/>
      </p:nvGrpSpPr>
      <p:grpSpPr>
        <a:xfrm>
          <a:off x="0" y="0"/>
          <a:ext cx="0" cy="0"/>
          <a:chOff x="0" y="0"/>
          <a:chExt cx="0" cy="0"/>
        </a:xfrm>
      </p:grpSpPr>
      <p:sp>
        <p:nvSpPr>
          <p:cNvPr id="2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27" name="bg3" descr="bg3"/>
          <p:cNvPicPr>
            <a:picLocks noChangeAspect="1"/>
          </p:cNvPicPr>
          <p:nvPr/>
        </p:nvPicPr>
        <p:blipFill>
          <a:blip r:embed="rId2">
            <a:extLst/>
          </a:blip>
          <a:stretch>
            <a:fillRect/>
          </a:stretch>
        </p:blipFill>
        <p:spPr>
          <a:xfrm>
            <a:off x="0" y="0"/>
            <a:ext cx="9180513" cy="6884988"/>
          </a:xfrm>
          <a:prstGeom prst="rect">
            <a:avLst/>
          </a:prstGeom>
          <a:ln w="12700">
            <a:miter lim="400000"/>
          </a:ln>
        </p:spPr>
      </p:pic>
      <p:sp>
        <p:nvSpPr>
          <p:cNvPr id="28" name="幻燈片編號"/>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標題投影片 0">
    <p:spTree>
      <p:nvGrpSpPr>
        <p:cNvPr id="1" name=""/>
        <p:cNvGrpSpPr/>
        <p:nvPr/>
      </p:nvGrpSpPr>
      <p:grpSpPr>
        <a:xfrm>
          <a:off x="0" y="0"/>
          <a:ext cx="0" cy="0"/>
          <a:chOff x="0" y="0"/>
          <a:chExt cx="0" cy="0"/>
        </a:xfrm>
      </p:grpSpPr>
      <p:sp>
        <p:nvSpPr>
          <p:cNvPr id="35" name="大標題文字"/>
          <p:cNvSpPr txBox="1">
            <a:spLocks noGrp="1"/>
          </p:cNvSpPr>
          <p:nvPr>
            <p:ph type="title"/>
          </p:nvPr>
        </p:nvSpPr>
        <p:spPr>
          <a:xfrm>
            <a:off x="685871" y="2206106"/>
            <a:ext cx="7773217" cy="1384625"/>
          </a:xfrm>
          <a:prstGeom prst="rect">
            <a:avLst/>
          </a:prstGeom>
        </p:spPr>
        <p:txBody>
          <a:bodyPr lIns="44579" tIns="44579" rIns="44579" bIns="44579">
            <a:normAutofit/>
          </a:bodyPr>
          <a:lstStyle>
            <a:lvl1pPr algn="ctr" defTabSz="473323">
              <a:defRPr sz="4400" b="0">
                <a:solidFill>
                  <a:srgbClr val="000000"/>
                </a:solidFill>
                <a:latin typeface="Calibri"/>
                <a:ea typeface="Calibri"/>
                <a:cs typeface="Calibri"/>
                <a:sym typeface="Calibri"/>
              </a:defRPr>
            </a:lvl1pPr>
          </a:lstStyle>
          <a:p>
            <a:r>
              <a:t>大標題文字</a:t>
            </a:r>
          </a:p>
        </p:txBody>
      </p:sp>
      <p:sp>
        <p:nvSpPr>
          <p:cNvPr id="36" name="內文層級一…"/>
          <p:cNvSpPr txBox="1">
            <a:spLocks noGrp="1"/>
          </p:cNvSpPr>
          <p:nvPr>
            <p:ph type="body" sz="quarter" idx="1"/>
          </p:nvPr>
        </p:nvSpPr>
        <p:spPr>
          <a:xfrm>
            <a:off x="1371744" y="3859879"/>
            <a:ext cx="6401472" cy="1650782"/>
          </a:xfrm>
          <a:prstGeom prst="rect">
            <a:avLst/>
          </a:prstGeom>
        </p:spPr>
        <p:txBody>
          <a:bodyPr lIns="44579" tIns="44579" rIns="44579" bIns="44579">
            <a:normAutofit/>
          </a:bodyPr>
          <a:lstStyle>
            <a:lvl1pPr marL="0" indent="0" algn="ctr" defTabSz="473323">
              <a:spcBef>
                <a:spcPts val="700"/>
              </a:spcBef>
              <a:buClrTx/>
              <a:buSzTx/>
              <a:buNone/>
              <a:defRPr sz="3200" b="0">
                <a:solidFill>
                  <a:srgbClr val="888888"/>
                </a:solidFill>
                <a:latin typeface="Calibri"/>
                <a:ea typeface="Calibri"/>
                <a:cs typeface="Calibri"/>
                <a:sym typeface="Calibri"/>
              </a:defRPr>
            </a:lvl1pPr>
            <a:lvl2pPr marL="0" indent="0" algn="ctr" defTabSz="473323">
              <a:spcBef>
                <a:spcPts val="700"/>
              </a:spcBef>
              <a:buClrTx/>
              <a:buSzTx/>
              <a:buNone/>
              <a:defRPr sz="3200" b="0">
                <a:solidFill>
                  <a:srgbClr val="888888"/>
                </a:solidFill>
                <a:latin typeface="Calibri"/>
                <a:ea typeface="Calibri"/>
                <a:cs typeface="Calibri"/>
                <a:sym typeface="Calibri"/>
              </a:defRPr>
            </a:lvl2pPr>
            <a:lvl3pPr marL="0" indent="0" algn="ctr" defTabSz="473323">
              <a:spcBef>
                <a:spcPts val="700"/>
              </a:spcBef>
              <a:buClrTx/>
              <a:buSzTx/>
              <a:buNone/>
              <a:defRPr sz="3200" b="0">
                <a:solidFill>
                  <a:srgbClr val="888888"/>
                </a:solidFill>
                <a:latin typeface="Calibri"/>
                <a:ea typeface="Calibri"/>
                <a:cs typeface="Calibri"/>
                <a:sym typeface="Calibri"/>
              </a:defRPr>
            </a:lvl3pPr>
            <a:lvl4pPr marL="0" indent="0" algn="ctr" defTabSz="473323">
              <a:spcBef>
                <a:spcPts val="700"/>
              </a:spcBef>
              <a:buClrTx/>
              <a:buSzTx/>
              <a:buNone/>
              <a:defRPr sz="3200" b="0">
                <a:solidFill>
                  <a:srgbClr val="888888"/>
                </a:solidFill>
                <a:latin typeface="Calibri"/>
                <a:ea typeface="Calibri"/>
                <a:cs typeface="Calibri"/>
                <a:sym typeface="Calibri"/>
              </a:defRPr>
            </a:lvl4pPr>
            <a:lvl5pPr marL="0" indent="0" algn="ctr" defTabSz="473323">
              <a:spcBef>
                <a:spcPts val="700"/>
              </a:spcBef>
              <a:buClrTx/>
              <a:buSzTx/>
              <a:buNone/>
              <a:defRPr sz="3200" b="0">
                <a:solidFill>
                  <a:srgbClr val="888888"/>
                </a:solidFill>
                <a:latin typeface="Calibri"/>
                <a:ea typeface="Calibri"/>
                <a:cs typeface="Calibri"/>
                <a:sym typeface="Calibri"/>
              </a:defRPr>
            </a:lvl5pPr>
          </a:lstStyle>
          <a:p>
            <a:r>
              <a:t>內文層級一</a:t>
            </a:r>
          </a:p>
          <a:p>
            <a:pPr lvl="1"/>
            <a:r>
              <a:t>內文層級二</a:t>
            </a:r>
          </a:p>
          <a:p>
            <a:pPr lvl="2"/>
            <a:r>
              <a:t>內文層級三</a:t>
            </a:r>
          </a:p>
          <a:p>
            <a:pPr lvl="3"/>
            <a:r>
              <a:t>內文層級四</a:t>
            </a:r>
          </a:p>
          <a:p>
            <a:pPr lvl="4"/>
            <a:r>
              <a:t>內文層級五</a:t>
            </a:r>
          </a:p>
        </p:txBody>
      </p:sp>
      <p:sp>
        <p:nvSpPr>
          <p:cNvPr id="37" name="幻燈片編號"/>
          <p:cNvSpPr txBox="1">
            <a:spLocks noGrp="1"/>
          </p:cNvSpPr>
          <p:nvPr>
            <p:ph type="sldNum" sz="quarter" idx="2"/>
          </p:nvPr>
        </p:nvSpPr>
        <p:spPr>
          <a:xfrm>
            <a:off x="7485112" y="6225000"/>
            <a:ext cx="271375" cy="266960"/>
          </a:xfrm>
          <a:prstGeom prst="rect">
            <a:avLst/>
          </a:prstGeom>
        </p:spPr>
        <p:txBody>
          <a:bodyPr lIns="44579" tIns="44579" rIns="44579" bIns="44579" anchor="ctr"/>
          <a:lstStyle>
            <a:lvl1pPr algn="ctr" defTabSz="946647">
              <a:defRPr sz="1200" i="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g2" descr="bg2"/>
          <p:cNvPicPr>
            <a:picLocks noChangeAspect="1"/>
          </p:cNvPicPr>
          <p:nvPr/>
        </p:nvPicPr>
        <p:blipFill>
          <a:blip r:embed="rId6">
            <a:extLst/>
          </a:blip>
          <a:stretch>
            <a:fillRect/>
          </a:stretch>
        </p:blipFill>
        <p:spPr>
          <a:xfrm>
            <a:off x="0" y="0"/>
            <a:ext cx="9180513" cy="6884988"/>
          </a:xfrm>
          <a:prstGeom prst="rect">
            <a:avLst/>
          </a:prstGeom>
          <a:ln w="12700">
            <a:miter lim="400000"/>
          </a:ln>
        </p:spPr>
      </p:pic>
      <p:pic>
        <p:nvPicPr>
          <p:cNvPr id="3" name="xw" descr="xw"/>
          <p:cNvPicPr>
            <a:picLocks noChangeAspect="1"/>
          </p:cNvPicPr>
          <p:nvPr/>
        </p:nvPicPr>
        <p:blipFill>
          <a:blip r:embed="rId7">
            <a:extLst/>
          </a:blip>
          <a:stretch>
            <a:fillRect/>
          </a:stretch>
        </p:blipFill>
        <p:spPr>
          <a:xfrm>
            <a:off x="468312" y="406400"/>
            <a:ext cx="1801813" cy="417513"/>
          </a:xfrm>
          <a:prstGeom prst="rect">
            <a:avLst/>
          </a:prstGeom>
          <a:ln w="12700">
            <a:miter lim="400000"/>
          </a:ln>
        </p:spPr>
      </p:pic>
      <p:sp>
        <p:nvSpPr>
          <p:cNvPr id="4" name="幻燈片編號"/>
          <p:cNvSpPr txBox="1">
            <a:spLocks noGrp="1"/>
          </p:cNvSpPr>
          <p:nvPr>
            <p:ph type="sldNum" sz="quarter" idx="2"/>
          </p:nvPr>
        </p:nvSpPr>
        <p:spPr>
          <a:xfrm>
            <a:off x="7235825" y="6402387"/>
            <a:ext cx="358413" cy="350662"/>
          </a:xfrm>
          <a:prstGeom prst="rect">
            <a:avLst/>
          </a:prstGeom>
          <a:ln w="12700">
            <a:miter lim="400000"/>
          </a:ln>
        </p:spPr>
        <p:txBody>
          <a:bodyPr wrap="none" lIns="45719" rIns="45719">
            <a:spAutoFit/>
          </a:bodyPr>
          <a:lstStyle/>
          <a:p>
            <a:fld id="{86CB4B4D-7CA3-9044-876B-883B54F8677D}" type="slidenum">
              <a:t>‹#›</a:t>
            </a:fld>
            <a:endParaRPr/>
          </a:p>
        </p:txBody>
      </p:sp>
      <p:sp>
        <p:nvSpPr>
          <p:cNvPr id="5" name="大標題文字"/>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lstStyle/>
          <a:p>
            <a:r>
              <a:t>大標題文字</a:t>
            </a:r>
          </a:p>
        </p:txBody>
      </p:sp>
      <p:sp>
        <p:nvSpPr>
          <p:cNvPr id="6" name="內文層級一…"/>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p>
            <a:r>
              <a:t>內文層級一</a:t>
            </a:r>
          </a:p>
          <a:p>
            <a:pPr lvl="1"/>
            <a:r>
              <a:t>內文層級二</a:t>
            </a:r>
          </a:p>
          <a:p>
            <a:pPr lvl="2"/>
            <a:r>
              <a:t>內文層級三</a:t>
            </a:r>
          </a:p>
          <a:p>
            <a:pPr lvl="3"/>
            <a:r>
              <a:t>內文層級四</a:t>
            </a:r>
          </a:p>
          <a:p>
            <a:pPr lvl="4"/>
            <a:r>
              <a:t>內文層級五</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5pPr>
      <a:lvl6pPr marL="0" marR="0" indent="4572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6pPr>
      <a:lvl7pPr marL="0" marR="0" indent="9144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7pPr>
      <a:lvl8pPr marL="0" marR="0" indent="13716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8pPr>
      <a:lvl9pPr marL="0" marR="0" indent="1828800" algn="l" defTabSz="914400" rtl="0" latinLnBrk="0">
        <a:lnSpc>
          <a:spcPct val="100000"/>
        </a:lnSpc>
        <a:spcBef>
          <a:spcPts val="0"/>
        </a:spcBef>
        <a:spcAft>
          <a:spcPts val="0"/>
        </a:spcAft>
        <a:buClrTx/>
        <a:buSzTx/>
        <a:buFontTx/>
        <a:buNone/>
        <a:tabLst/>
        <a:defRPr sz="3200" b="1" i="0" u="none" strike="noStrike" cap="none" spc="0" baseline="0">
          <a:ln>
            <a:noFill/>
          </a:ln>
          <a:solidFill>
            <a:srgbClr val="FFFFFF"/>
          </a:solidFill>
          <a:uFillTx/>
          <a:latin typeface="+mj-lt"/>
          <a:ea typeface="+mj-ea"/>
          <a:cs typeface="+mj-cs"/>
          <a:sym typeface="Arial"/>
        </a:defRPr>
      </a:lvl9pPr>
    </p:titleStyle>
    <p:bodyStyle>
      <a:lvl1pPr marL="3429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1pPr>
      <a:lvl2pPr marL="8001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2pPr>
      <a:lvl3pPr marL="1219200" marR="0" indent="-3048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3pPr>
      <a:lvl4pPr marL="1714500" marR="0" indent="-3429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4pPr>
      <a:lvl5pPr marL="2133600" marR="0" indent="-304800" algn="l" defTabSz="914400" rtl="0" latinLnBrk="0">
        <a:lnSpc>
          <a:spcPct val="100000"/>
        </a:lnSpc>
        <a:spcBef>
          <a:spcPts val="500"/>
        </a:spcBef>
        <a:spcAft>
          <a:spcPts val="0"/>
        </a:spcAft>
        <a:buClr>
          <a:srgbClr val="FFFFFF"/>
        </a:buClr>
        <a:buSzPct val="100000"/>
        <a:buFontTx/>
        <a:buChar char="»"/>
        <a:tabLst/>
        <a:defRPr sz="2400" b="1" i="0" u="none" strike="noStrike" cap="none" spc="0" baseline="0">
          <a:ln>
            <a:noFill/>
          </a:ln>
          <a:solidFill>
            <a:srgbClr val="FFFFFF"/>
          </a:solidFill>
          <a:uFillTx/>
          <a:latin typeface="+mj-lt"/>
          <a:ea typeface="+mj-ea"/>
          <a:cs typeface="+mj-cs"/>
          <a:sym typeface="Arial"/>
        </a:defRPr>
      </a:lvl5pPr>
      <a:lvl6pPr marL="25908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6pPr>
      <a:lvl7pPr marL="30480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7pPr>
      <a:lvl8pPr marL="35052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8pPr>
      <a:lvl9pPr marL="3962400" marR="0" indent="-304800" algn="l" defTabSz="914400" rtl="0" latinLnBrk="0">
        <a:lnSpc>
          <a:spcPct val="100000"/>
        </a:lnSpc>
        <a:spcBef>
          <a:spcPts val="500"/>
        </a:spcBef>
        <a:spcAft>
          <a:spcPts val="0"/>
        </a:spcAft>
        <a:buClr>
          <a:srgbClr val="FFFFFF"/>
        </a:buClr>
        <a:buSzPct val="100000"/>
        <a:buFont typeface="Wingdings"/>
        <a:buChar char=""/>
        <a:tabLst/>
        <a:defRPr sz="2400" b="1" i="0" u="none" strike="noStrike" cap="none" spc="0" baseline="0">
          <a:ln>
            <a:noFill/>
          </a:ln>
          <a:solidFill>
            <a:srgbClr val="FFFFFF"/>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800" b="0" i="1"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eb.dcsh.tp.edu.tw"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What Should I Do"/>
          <p:cNvSpPr txBox="1">
            <a:spLocks noGrp="1"/>
          </p:cNvSpPr>
          <p:nvPr>
            <p:ph type="title" idx="4294967295"/>
          </p:nvPr>
        </p:nvSpPr>
        <p:spPr>
          <a:xfrm>
            <a:off x="468312" y="4213225"/>
            <a:ext cx="8207376" cy="1079500"/>
          </a:xfrm>
          <a:prstGeom prst="rect">
            <a:avLst/>
          </a:prstGeom>
        </p:spPr>
        <p:txBody>
          <a:bodyPr>
            <a:normAutofit/>
          </a:bodyPr>
          <a:lstStyle>
            <a:lvl1pPr algn="r">
              <a:defRPr sz="6000"/>
            </a:lvl1pPr>
          </a:lstStyle>
          <a:p>
            <a:r>
              <a:t>What Should I Do</a:t>
            </a:r>
          </a:p>
        </p:txBody>
      </p:sp>
      <p:sp>
        <p:nvSpPr>
          <p:cNvPr id="47" name="由NordriDesign提供…"/>
          <p:cNvSpPr txBox="1"/>
          <p:nvPr/>
        </p:nvSpPr>
        <p:spPr>
          <a:xfrm>
            <a:off x="6337300" y="6057900"/>
            <a:ext cx="2338388" cy="4005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r">
              <a:spcBef>
                <a:spcPts val="1000"/>
              </a:spcBef>
              <a:defRPr sz="1400"/>
            </a:pPr>
            <a:r>
              <a:rPr i="0">
                <a:latin typeface="华文细黑"/>
                <a:ea typeface="华文细黑"/>
                <a:cs typeface="华文细黑"/>
                <a:sym typeface="华文细黑"/>
              </a:rPr>
              <a:t>由</a:t>
            </a:r>
            <a:r>
              <a:t>NordriDesign</a:t>
            </a:r>
            <a:r>
              <a:rPr i="0">
                <a:latin typeface="华文细黑"/>
                <a:ea typeface="华文细黑"/>
                <a:cs typeface="华文细黑"/>
                <a:sym typeface="华文细黑"/>
              </a:rPr>
              <a:t>提供</a:t>
            </a:r>
          </a:p>
          <a:p>
            <a:pPr algn="r">
              <a:defRPr sz="1400"/>
            </a:pPr>
            <a:r>
              <a:t>www.nordridesign.com</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52" name="Drop臥倒、趴下"/>
          <p:cNvSpPr txBox="1">
            <a:spLocks noGrp="1"/>
          </p:cNvSpPr>
          <p:nvPr>
            <p:ph type="body" sz="quarter" idx="4294967295"/>
          </p:nvPr>
        </p:nvSpPr>
        <p:spPr>
          <a:xfrm>
            <a:off x="2085975" y="2403475"/>
            <a:ext cx="6072188" cy="1074738"/>
          </a:xfrm>
          <a:prstGeom prst="rect">
            <a:avLst/>
          </a:prstGeom>
        </p:spPr>
        <p:txBody>
          <a:bodyPr>
            <a:normAutofit/>
          </a:bodyPr>
          <a:lstStyle/>
          <a:p>
            <a:pPr marL="0" indent="0">
              <a:spcBef>
                <a:spcPts val="1200"/>
              </a:spcBef>
              <a:buSzTx/>
              <a:buFont typeface="Wingdings"/>
              <a:buNone/>
              <a:defRPr sz="5400"/>
            </a:pPr>
            <a:r>
              <a:t>Drop</a:t>
            </a:r>
            <a:r>
              <a:rPr b="0">
                <a:latin typeface="华文细黑"/>
                <a:ea typeface="华文细黑"/>
                <a:cs typeface="华文细黑"/>
                <a:sym typeface="华文细黑"/>
              </a:rPr>
              <a:t>臥倒、趴下</a:t>
            </a:r>
          </a:p>
        </p:txBody>
      </p:sp>
      <p:sp>
        <p:nvSpPr>
          <p:cNvPr id="53"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54" name="地震發生時你該做什麼?"/>
          <p:cNvSpPr txBox="1"/>
          <p:nvPr/>
        </p:nvSpPr>
        <p:spPr>
          <a:xfrm>
            <a:off x="0" y="1331912"/>
            <a:ext cx="7381054" cy="1043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5400" b="1" i="0">
                <a:solidFill>
                  <a:srgbClr val="FFCC00"/>
                </a:solidFill>
              </a:defRPr>
            </a:pPr>
            <a:r>
              <a:rPr b="0">
                <a:latin typeface="SimHei"/>
                <a:ea typeface="SimHei"/>
                <a:cs typeface="SimHei"/>
                <a:sym typeface="SimHei"/>
              </a:rPr>
              <a:t>地震發生時你該做什麼</a:t>
            </a:r>
            <a:r>
              <a:t>?</a:t>
            </a:r>
          </a:p>
        </p:txBody>
      </p:sp>
      <p:sp>
        <p:nvSpPr>
          <p:cNvPr id="55" name="矩形"/>
          <p:cNvSpPr/>
          <p:nvPr/>
        </p:nvSpPr>
        <p:spPr>
          <a:xfrm>
            <a:off x="7504112" y="6373812"/>
            <a:ext cx="1309688" cy="254001"/>
          </a:xfrm>
          <a:prstGeom prst="rect">
            <a:avLst/>
          </a:prstGeom>
          <a:solidFill>
            <a:srgbClr val="000000"/>
          </a:solidFill>
          <a:ln w="12700">
            <a:miter lim="400000"/>
          </a:ln>
        </p:spPr>
        <p:txBody>
          <a:bodyPr lIns="45719" rIns="45719"/>
          <a:lstStyle/>
          <a:p>
            <a:pPr>
              <a:defRPr i="0"/>
            </a:pPr>
            <a:endParaRPr/>
          </a:p>
        </p:txBody>
      </p:sp>
      <p:pic>
        <p:nvPicPr>
          <p:cNvPr id="56" name="image.png" descr="image.png"/>
          <p:cNvPicPr>
            <a:picLocks noChangeAspect="1"/>
          </p:cNvPicPr>
          <p:nvPr/>
        </p:nvPicPr>
        <p:blipFill>
          <a:blip r:embed="rId3">
            <a:extLst/>
          </a:blip>
          <a:srcRect r="67491"/>
          <a:stretch>
            <a:fillRect/>
          </a:stretch>
        </p:blipFill>
        <p:spPr>
          <a:xfrm>
            <a:off x="476250" y="2336006"/>
            <a:ext cx="1225550" cy="1209676"/>
          </a:xfrm>
          <a:prstGeom prst="rect">
            <a:avLst/>
          </a:prstGeom>
          <a:ln w="12700">
            <a:miter lim="400000"/>
          </a:ln>
        </p:spPr>
      </p:pic>
      <p:pic>
        <p:nvPicPr>
          <p:cNvPr id="57" name="image.png" descr="image.png"/>
          <p:cNvPicPr>
            <a:picLocks noChangeAspect="1"/>
          </p:cNvPicPr>
          <p:nvPr/>
        </p:nvPicPr>
        <p:blipFill>
          <a:blip r:embed="rId3">
            <a:extLst/>
          </a:blip>
          <a:srcRect l="33735" r="33351"/>
          <a:stretch>
            <a:fillRect/>
          </a:stretch>
        </p:blipFill>
        <p:spPr>
          <a:xfrm>
            <a:off x="468312" y="3927475"/>
            <a:ext cx="1241426" cy="1209675"/>
          </a:xfrm>
          <a:prstGeom prst="rect">
            <a:avLst/>
          </a:prstGeom>
          <a:ln w="12700">
            <a:miter lim="400000"/>
          </a:ln>
        </p:spPr>
      </p:pic>
      <p:pic>
        <p:nvPicPr>
          <p:cNvPr id="58" name="image.png" descr="image.png"/>
          <p:cNvPicPr>
            <a:picLocks noChangeAspect="1"/>
          </p:cNvPicPr>
          <p:nvPr/>
        </p:nvPicPr>
        <p:blipFill>
          <a:blip r:embed="rId3">
            <a:extLst/>
          </a:blip>
          <a:srcRect l="67491"/>
          <a:stretch>
            <a:fillRect/>
          </a:stretch>
        </p:blipFill>
        <p:spPr>
          <a:xfrm>
            <a:off x="484187" y="5432425"/>
            <a:ext cx="1225551" cy="1209675"/>
          </a:xfrm>
          <a:prstGeom prst="rect">
            <a:avLst/>
          </a:prstGeom>
          <a:ln w="12700">
            <a:miter lim="400000"/>
          </a:ln>
        </p:spPr>
      </p:pic>
      <p:sp>
        <p:nvSpPr>
          <p:cNvPr id="59" name="Cover掩蔽、掩護"/>
          <p:cNvSpPr txBox="1"/>
          <p:nvPr/>
        </p:nvSpPr>
        <p:spPr>
          <a:xfrm>
            <a:off x="2085975" y="4014787"/>
            <a:ext cx="6072188" cy="85640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5400" b="1" i="0">
                <a:solidFill>
                  <a:srgbClr val="FFFFFF"/>
                </a:solidFill>
              </a:defRPr>
            </a:pPr>
            <a:r>
              <a:t>Cover</a:t>
            </a:r>
            <a:r>
              <a:rPr b="0">
                <a:latin typeface="华文细黑"/>
                <a:ea typeface="华文细黑"/>
                <a:cs typeface="华文细黑"/>
                <a:sym typeface="华文细黑"/>
              </a:rPr>
              <a:t>掩蔽、掩護</a:t>
            </a:r>
          </a:p>
        </p:txBody>
      </p:sp>
      <p:sp>
        <p:nvSpPr>
          <p:cNvPr id="60" name="Hold On握緊、穩住"/>
          <p:cNvSpPr txBox="1"/>
          <p:nvPr/>
        </p:nvSpPr>
        <p:spPr>
          <a:xfrm>
            <a:off x="2085975" y="5500687"/>
            <a:ext cx="6440488" cy="171695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spcBef>
                <a:spcPts val="1200"/>
              </a:spcBef>
              <a:defRPr sz="5400" b="1" i="0">
                <a:solidFill>
                  <a:srgbClr val="FFFFFF"/>
                </a:solidFill>
              </a:defRPr>
            </a:pPr>
            <a:r>
              <a:t>Hold On</a:t>
            </a:r>
            <a:r>
              <a:rPr b="0">
                <a:latin typeface="华文细黑"/>
                <a:ea typeface="华文细黑"/>
                <a:cs typeface="华文细黑"/>
                <a:sym typeface="华文细黑"/>
              </a:rPr>
              <a:t>握緊、穩住</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2" animBg="1" advAuto="0"/>
      <p:bldP spid="56" grpId="1" animBg="1" advAuto="0"/>
      <p:bldP spid="57" grpId="3" animBg="1" advAuto="0"/>
      <p:bldP spid="58" grpId="5" animBg="1" advAuto="0"/>
      <p:bldP spid="59" grpId="4" animBg="1" advAuto="0"/>
      <p:bldP spid="60"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65"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66"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pic>
        <p:nvPicPr>
          <p:cNvPr id="67" name="image.jpeg" descr="image.jpeg"/>
          <p:cNvPicPr>
            <a:picLocks noChangeAspect="1"/>
          </p:cNvPicPr>
          <p:nvPr/>
        </p:nvPicPr>
        <p:blipFill>
          <a:blip r:embed="rId3">
            <a:extLst/>
          </a:blip>
          <a:stretch>
            <a:fillRect/>
          </a:stretch>
        </p:blipFill>
        <p:spPr>
          <a:xfrm>
            <a:off x="311150" y="2090737"/>
            <a:ext cx="7739063" cy="4424363"/>
          </a:xfrm>
          <a:prstGeom prst="rect">
            <a:avLst/>
          </a:prstGeom>
          <a:ln w="12700">
            <a:miter lim="400000"/>
          </a:ln>
        </p:spPr>
      </p:pic>
      <p:sp>
        <p:nvSpPr>
          <p:cNvPr id="68" name="是這樣嗎?"/>
          <p:cNvSpPr txBox="1"/>
          <p:nvPr/>
        </p:nvSpPr>
        <p:spPr>
          <a:xfrm>
            <a:off x="311150" y="1046162"/>
            <a:ext cx="3266254" cy="1043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5400" b="1" i="0">
                <a:solidFill>
                  <a:srgbClr val="FFCC00"/>
                </a:solidFill>
              </a:defRPr>
            </a:pPr>
            <a:r>
              <a:rPr b="0">
                <a:latin typeface="SimHei"/>
                <a:ea typeface="SimHei"/>
                <a:cs typeface="SimHei"/>
                <a:sym typeface="SimHei"/>
              </a:rPr>
              <a:t>是這樣嗎</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8"/>
                                        </p:tgtEl>
                                        <p:attrNameLst>
                                          <p:attrName>style.visibility</p:attrName>
                                        </p:attrNameLst>
                                      </p:cBhvr>
                                      <p:to>
                                        <p:strVal val="visible"/>
                                      </p:to>
                                    </p:set>
                                    <p:anim calcmode="lin" valueType="num">
                                      <p:cBhvr>
                                        <p:cTn id="7" dur="1000" fill="hold"/>
                                        <p:tgtEl>
                                          <p:spTgt spid="68"/>
                                        </p:tgtEl>
                                        <p:attrNameLst>
                                          <p:attrName>ppt_x</p:attrName>
                                        </p:attrNameLst>
                                      </p:cBhvr>
                                      <p:tavLst>
                                        <p:tav tm="0">
                                          <p:val>
                                            <p:strVal val="0-#ppt_w/2"/>
                                          </p:val>
                                        </p:tav>
                                        <p:tav tm="100000">
                                          <p:val>
                                            <p:strVal val="#ppt_x"/>
                                          </p:val>
                                        </p:tav>
                                      </p:tavLst>
                                    </p:anim>
                                    <p:anim calcmode="lin" valueType="num">
                                      <p:cBhvr>
                                        <p:cTn id="8" dur="10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73"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74"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pic>
        <p:nvPicPr>
          <p:cNvPr id="75" name="地震發生時你該做什麼.mp4" descr="地震發生時你該做什麼.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77738" y="770947"/>
            <a:ext cx="9144001" cy="51394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162994"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7242">
                <p:cTn id="7" fill="hold" display="0">
                  <p:stCondLst>
                    <p:cond delay="indefinite"/>
                  </p:stCondLst>
                </p:cTn>
                <p:tgtEl>
                  <p:spTgt spid="7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80"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81"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sp>
        <p:nvSpPr>
          <p:cNvPr id="82" name="地震發生時,該如何保護自己？"/>
          <p:cNvSpPr txBox="1"/>
          <p:nvPr/>
        </p:nvSpPr>
        <p:spPr>
          <a:xfrm>
            <a:off x="150812" y="1527175"/>
            <a:ext cx="7819447" cy="140998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4500" b="1" i="0">
                <a:solidFill>
                  <a:srgbClr val="FFC000"/>
                </a:solidFill>
                <a:latin typeface="+mn-lt"/>
                <a:ea typeface="+mn-ea"/>
                <a:cs typeface="+mn-cs"/>
                <a:sym typeface="Helvetica"/>
              </a:defRPr>
            </a:lvl1pPr>
          </a:lstStyle>
          <a:p>
            <a:pPr>
              <a:defRPr>
                <a:latin typeface="+mj-lt"/>
                <a:ea typeface="+mj-ea"/>
                <a:cs typeface="+mj-cs"/>
                <a:sym typeface="Arial"/>
              </a:defRPr>
            </a:pPr>
            <a:r>
              <a:rPr>
                <a:latin typeface="+mn-lt"/>
                <a:ea typeface="+mn-ea"/>
                <a:cs typeface="+mn-cs"/>
                <a:sym typeface="Helvetica"/>
              </a:rPr>
              <a:t>地震發生時,該如何保護自己？</a:t>
            </a:r>
            <a:endParaRPr sz="3600"/>
          </a:p>
        </p:txBody>
      </p:sp>
      <p:sp>
        <p:nvSpPr>
          <p:cNvPr id="83" name="最重要的準則:…"/>
          <p:cNvSpPr txBox="1"/>
          <p:nvPr/>
        </p:nvSpPr>
        <p:spPr>
          <a:xfrm>
            <a:off x="223837" y="2451100"/>
            <a:ext cx="7673391" cy="137639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marL="457200" indent="-457200">
              <a:buSzPct val="100000"/>
              <a:buChar char="■"/>
              <a:defRPr sz="3600" i="0">
                <a:solidFill>
                  <a:srgbClr val="FFC000"/>
                </a:solidFill>
              </a:defRPr>
            </a:pPr>
            <a:r>
              <a:rPr>
                <a:latin typeface="SimHei"/>
                <a:ea typeface="SimHei"/>
                <a:cs typeface="SimHei"/>
                <a:sym typeface="SimHei"/>
              </a:rPr>
              <a:t>最重要的準則</a:t>
            </a:r>
            <a:r>
              <a:t>:</a:t>
            </a:r>
          </a:p>
          <a:p>
            <a:pPr marL="457200" indent="-457200">
              <a:defRPr sz="3600" i="0">
                <a:solidFill>
                  <a:srgbClr val="FFFFFF"/>
                </a:solidFill>
              </a:defRPr>
            </a:pPr>
            <a:r>
              <a:rPr>
                <a:latin typeface="SimHei"/>
                <a:ea typeface="SimHei"/>
                <a:cs typeface="SimHei"/>
                <a:sym typeface="SimHei"/>
              </a:rPr>
              <a:t>  「因地制宜」、「保護頸部和頭部」</a:t>
            </a:r>
          </a:p>
        </p:txBody>
      </p:sp>
      <p:sp>
        <p:nvSpPr>
          <p:cNvPr id="84" name="抗震保命三步驟口訣:…"/>
          <p:cNvSpPr txBox="1"/>
          <p:nvPr/>
        </p:nvSpPr>
        <p:spPr>
          <a:xfrm>
            <a:off x="223837" y="3838575"/>
            <a:ext cx="8511665" cy="384471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marL="457200" indent="-457200">
              <a:buSzPct val="100000"/>
              <a:buChar char="■"/>
              <a:defRPr sz="3600" b="1" i="0">
                <a:solidFill>
                  <a:srgbClr val="FFC000"/>
                </a:solidFill>
              </a:defRPr>
            </a:pPr>
            <a:r>
              <a:rPr b="0">
                <a:latin typeface="SimHei"/>
                <a:ea typeface="SimHei"/>
                <a:cs typeface="SimHei"/>
                <a:sym typeface="SimHei"/>
              </a:rPr>
              <a:t>抗震保命三步驟口訣</a:t>
            </a:r>
            <a:r>
              <a:t>:</a:t>
            </a:r>
          </a:p>
          <a:p>
            <a:pPr marL="457200" indent="-457200">
              <a:defRPr sz="3600" b="1" i="0">
                <a:solidFill>
                  <a:srgbClr val="FFC000"/>
                </a:solidFill>
              </a:defRPr>
            </a:pPr>
            <a:r>
              <a:t>    </a:t>
            </a:r>
            <a:r>
              <a:rPr b="0">
                <a:solidFill>
                  <a:srgbClr val="FFFFFF"/>
                </a:solidFill>
                <a:latin typeface="SimHei"/>
                <a:ea typeface="SimHei"/>
                <a:cs typeface="SimHei"/>
                <a:sym typeface="SimHei"/>
              </a:rPr>
              <a:t>趴下、掩護、穩住</a:t>
            </a:r>
            <a:endParaRPr>
              <a:solidFill>
                <a:srgbClr val="FFFFFF"/>
              </a:solidFill>
            </a:endParaRPr>
          </a:p>
          <a:p>
            <a:pPr marL="457200" indent="-457200">
              <a:buSzPct val="100000"/>
              <a:buChar char="■"/>
              <a:defRPr sz="3600" b="1" i="0">
                <a:solidFill>
                  <a:srgbClr val="FFC000"/>
                </a:solidFill>
              </a:defRPr>
            </a:pPr>
            <a:r>
              <a:rPr b="0">
                <a:latin typeface="SimHei"/>
                <a:ea typeface="SimHei"/>
                <a:cs typeface="SimHei"/>
                <a:sym typeface="SimHei"/>
              </a:rPr>
              <a:t>正確要領</a:t>
            </a:r>
            <a:r>
              <a:t>:</a:t>
            </a:r>
          </a:p>
          <a:p>
            <a:pPr marL="457200" indent="-457200">
              <a:defRPr sz="3600" b="1" i="0">
                <a:solidFill>
                  <a:srgbClr val="FFC000"/>
                </a:solidFill>
              </a:defRPr>
            </a:pPr>
            <a:r>
              <a:t>    </a:t>
            </a:r>
            <a:r>
              <a:rPr b="0">
                <a:solidFill>
                  <a:srgbClr val="FFFFFF"/>
                </a:solidFill>
                <a:latin typeface="SimHei"/>
                <a:ea typeface="SimHei"/>
                <a:cs typeface="SimHei"/>
                <a:sym typeface="SimHei"/>
              </a:rPr>
              <a:t>雙肘雙膝跪姿、護住頸部、頭部壓低、</a:t>
            </a:r>
          </a:p>
          <a:p>
            <a:pPr marL="457200" indent="-457200">
              <a:defRPr sz="3600" b="1" i="0">
                <a:solidFill>
                  <a:srgbClr val="FFC000"/>
                </a:solidFill>
              </a:defRPr>
            </a:pPr>
            <a:r>
              <a:rPr b="0">
                <a:solidFill>
                  <a:srgbClr val="FFFFFF"/>
                </a:solidFill>
                <a:latin typeface="SimHei"/>
                <a:ea typeface="SimHei"/>
                <a:cs typeface="SimHei"/>
                <a:sym typeface="SimHei"/>
              </a:rPr>
              <a:t>  緊握桌腳</a:t>
            </a:r>
            <a:endParaRPr>
              <a:solidFill>
                <a:srgbClr val="FFFFFF"/>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www.1ppt.com"/>
          <p:cNvSpPr txBox="1"/>
          <p:nvPr/>
        </p:nvSpPr>
        <p:spPr>
          <a:xfrm>
            <a:off x="7235825" y="6854825"/>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89"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90" name="矩形"/>
          <p:cNvSpPr/>
          <p:nvPr/>
        </p:nvSpPr>
        <p:spPr>
          <a:xfrm>
            <a:off x="6918325" y="6165850"/>
            <a:ext cx="2074863" cy="536576"/>
          </a:xfrm>
          <a:prstGeom prst="rect">
            <a:avLst/>
          </a:prstGeom>
          <a:solidFill>
            <a:srgbClr val="000000"/>
          </a:solidFill>
          <a:ln w="12700">
            <a:miter lim="400000"/>
          </a:ln>
        </p:spPr>
        <p:txBody>
          <a:bodyPr lIns="45719" rIns="45719"/>
          <a:lstStyle/>
          <a:p>
            <a:pPr>
              <a:defRPr i="0"/>
            </a:pPr>
            <a:endParaRPr/>
          </a:p>
        </p:txBody>
      </p:sp>
      <p:sp>
        <p:nvSpPr>
          <p:cNvPr id="91" name="疏散避難三不原則:"/>
          <p:cNvSpPr txBox="1"/>
          <p:nvPr/>
        </p:nvSpPr>
        <p:spPr>
          <a:xfrm>
            <a:off x="150812" y="1527175"/>
            <a:ext cx="6009455" cy="18313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5400" b="1" i="0">
                <a:solidFill>
                  <a:srgbClr val="FFC000"/>
                </a:solidFill>
              </a:defRPr>
            </a:pPr>
            <a:r>
              <a:rPr b="0">
                <a:latin typeface="SimHei"/>
                <a:ea typeface="SimHei"/>
                <a:cs typeface="SimHei"/>
                <a:sym typeface="SimHei"/>
              </a:rPr>
              <a:t>疏散避難三不原則</a:t>
            </a:r>
            <a:r>
              <a:t>:</a:t>
            </a:r>
          </a:p>
        </p:txBody>
      </p:sp>
      <p:pic>
        <p:nvPicPr>
          <p:cNvPr id="92" name="image.jpeg" descr="image.jpeg"/>
          <p:cNvPicPr>
            <a:picLocks noChangeAspect="1"/>
          </p:cNvPicPr>
          <p:nvPr/>
        </p:nvPicPr>
        <p:blipFill>
          <a:blip r:embed="rId3">
            <a:extLst/>
          </a:blip>
          <a:stretch>
            <a:fillRect/>
          </a:stretch>
        </p:blipFill>
        <p:spPr>
          <a:xfrm>
            <a:off x="311150" y="3186112"/>
            <a:ext cx="3525838" cy="2724151"/>
          </a:xfrm>
          <a:prstGeom prst="rect">
            <a:avLst/>
          </a:prstGeom>
          <a:ln w="12700">
            <a:miter lim="400000"/>
          </a:ln>
        </p:spPr>
      </p:pic>
      <p:sp>
        <p:nvSpPr>
          <p:cNvPr id="93" name="不推"/>
          <p:cNvSpPr txBox="1"/>
          <p:nvPr/>
        </p:nvSpPr>
        <p:spPr>
          <a:xfrm>
            <a:off x="4262437" y="2333625"/>
            <a:ext cx="2542541" cy="18059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不推</a:t>
            </a:r>
          </a:p>
        </p:txBody>
      </p:sp>
      <p:sp>
        <p:nvSpPr>
          <p:cNvPr id="94" name="不語"/>
          <p:cNvSpPr txBox="1"/>
          <p:nvPr/>
        </p:nvSpPr>
        <p:spPr>
          <a:xfrm>
            <a:off x="4895850" y="3903662"/>
            <a:ext cx="2542540" cy="18059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不語</a:t>
            </a:r>
          </a:p>
        </p:txBody>
      </p:sp>
      <p:sp>
        <p:nvSpPr>
          <p:cNvPr id="95" name="不跑"/>
          <p:cNvSpPr txBox="1"/>
          <p:nvPr/>
        </p:nvSpPr>
        <p:spPr>
          <a:xfrm>
            <a:off x="5461000" y="5381625"/>
            <a:ext cx="2542540" cy="18059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9600" i="0">
                <a:solidFill>
                  <a:srgbClr val="FFC000"/>
                </a:solidFill>
                <a:latin typeface="SimHei"/>
                <a:ea typeface="SimHei"/>
                <a:cs typeface="SimHei"/>
                <a:sym typeface="SimHei"/>
              </a:defRPr>
            </a:lvl1pPr>
          </a:lstStyle>
          <a:p>
            <a:pPr>
              <a:defRPr b="1">
                <a:latin typeface="+mj-lt"/>
                <a:ea typeface="+mj-ea"/>
                <a:cs typeface="+mj-cs"/>
                <a:sym typeface="Arial"/>
              </a:defRPr>
            </a:pPr>
            <a:r>
              <a:rPr b="0">
                <a:latin typeface="SimHei"/>
                <a:ea typeface="SimHei"/>
                <a:cs typeface="SimHei"/>
                <a:sym typeface="SimHei"/>
              </a:rPr>
              <a:t>不跑</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animBg="1" advAuto="0"/>
      <p:bldP spid="94" grpId="2" animBg="1" advAuto="0"/>
      <p:bldP spid="95"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www.1ppt.com"/>
          <p:cNvSpPr txBox="1"/>
          <p:nvPr/>
        </p:nvSpPr>
        <p:spPr>
          <a:xfrm>
            <a:off x="7235825" y="6402387"/>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100"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101" name="矩形"/>
          <p:cNvSpPr/>
          <p:nvPr/>
        </p:nvSpPr>
        <p:spPr>
          <a:xfrm>
            <a:off x="6918325" y="6232525"/>
            <a:ext cx="2074863" cy="536576"/>
          </a:xfrm>
          <a:prstGeom prst="rect">
            <a:avLst/>
          </a:prstGeom>
          <a:solidFill>
            <a:srgbClr val="000000"/>
          </a:solidFill>
          <a:ln w="12700">
            <a:miter lim="400000"/>
          </a:ln>
        </p:spPr>
        <p:txBody>
          <a:bodyPr lIns="45719" rIns="45719"/>
          <a:lstStyle/>
          <a:p>
            <a:pPr>
              <a:defRPr i="0"/>
            </a:pPr>
            <a:endParaRPr/>
          </a:p>
        </p:txBody>
      </p:sp>
      <p:pic>
        <p:nvPicPr>
          <p:cNvPr id="102" name="image.png" descr="image.png">
            <a:hlinkClick r:id="rId3"/>
          </p:cNvPr>
          <p:cNvPicPr>
            <a:picLocks noChangeAspect="1"/>
          </p:cNvPicPr>
          <p:nvPr/>
        </p:nvPicPr>
        <p:blipFill>
          <a:blip r:embed="rId4">
            <a:extLst/>
          </a:blip>
          <a:srcRect l="16781" t="10510" r="18046" b="4483"/>
          <a:stretch>
            <a:fillRect/>
          </a:stretch>
        </p:blipFill>
        <p:spPr>
          <a:xfrm>
            <a:off x="348764" y="2070051"/>
            <a:ext cx="6851580" cy="4537421"/>
          </a:xfrm>
          <a:prstGeom prst="rect">
            <a:avLst/>
          </a:prstGeom>
          <a:ln w="12700">
            <a:miter lim="400000"/>
          </a:ln>
        </p:spPr>
      </p:pic>
      <p:sp>
        <p:nvSpPr>
          <p:cNvPr id="103" name="防災資訊何處取得？"/>
          <p:cNvSpPr txBox="1"/>
          <p:nvPr/>
        </p:nvSpPr>
        <p:spPr>
          <a:xfrm>
            <a:off x="227012" y="1095375"/>
            <a:ext cx="6466878" cy="180890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5400" i="0">
                <a:solidFill>
                  <a:srgbClr val="FFC000"/>
                </a:solidFill>
                <a:latin typeface="SimHei"/>
                <a:ea typeface="SimHei"/>
                <a:cs typeface="SimHei"/>
                <a:sym typeface="SimHei"/>
              </a:defRPr>
            </a:pPr>
            <a:r>
              <a:t>防災資訊</a:t>
            </a:r>
            <a:r>
              <a:rPr>
                <a:latin typeface="+mj-lt"/>
                <a:ea typeface="+mj-ea"/>
                <a:cs typeface="+mj-cs"/>
                <a:sym typeface="Arial"/>
              </a:rPr>
              <a:t>何處取得？</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02"/>
                                        </p:tgtEl>
                                        <p:attrNameLst>
                                          <p:attrName>style.visibility</p:attrName>
                                        </p:attrNameLst>
                                      </p:cBhvr>
                                      <p:to>
                                        <p:strVal val="visible"/>
                                      </p:to>
                                    </p:set>
                                    <p:anim calcmode="lin" valueType="num">
                                      <p:cBhvr>
                                        <p:cTn id="7" dur="1000" fill="hold"/>
                                        <p:tgtEl>
                                          <p:spTgt spid="102"/>
                                        </p:tgtEl>
                                        <p:attrNameLst>
                                          <p:attrName>ppt_x</p:attrName>
                                        </p:attrNameLst>
                                      </p:cBhvr>
                                      <p:tavLst>
                                        <p:tav tm="0">
                                          <p:val>
                                            <p:strVal val="0-#ppt_w/2"/>
                                          </p:val>
                                        </p:tav>
                                        <p:tav tm="100000">
                                          <p:val>
                                            <p:strVal val="#ppt_x"/>
                                          </p:val>
                                        </p:tav>
                                      </p:tavLst>
                                    </p:anim>
                                    <p:anim calcmode="lin" valueType="num">
                                      <p:cBhvr>
                                        <p:cTn id="8"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www.1ppt.com"/>
          <p:cNvSpPr txBox="1"/>
          <p:nvPr/>
        </p:nvSpPr>
        <p:spPr>
          <a:xfrm>
            <a:off x="7235825" y="6854825"/>
            <a:ext cx="1439863" cy="22698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defRPr sz="1000" b="1">
                <a:solidFill>
                  <a:srgbClr val="FFFFFF"/>
                </a:solidFill>
              </a:defRPr>
            </a:lvl1pPr>
          </a:lstStyle>
          <a:p>
            <a:r>
              <a:t>www.1ppt.com</a:t>
            </a:r>
          </a:p>
        </p:txBody>
      </p:sp>
      <p:sp>
        <p:nvSpPr>
          <p:cNvPr id="108" name="矩形"/>
          <p:cNvSpPr/>
          <p:nvPr/>
        </p:nvSpPr>
        <p:spPr>
          <a:xfrm>
            <a:off x="311150" y="311149"/>
            <a:ext cx="2073275" cy="536577"/>
          </a:xfrm>
          <a:prstGeom prst="rect">
            <a:avLst/>
          </a:prstGeom>
          <a:solidFill>
            <a:srgbClr val="000000"/>
          </a:solidFill>
          <a:ln w="12700">
            <a:miter lim="400000"/>
          </a:ln>
        </p:spPr>
        <p:txBody>
          <a:bodyPr lIns="45719" rIns="45719"/>
          <a:lstStyle/>
          <a:p>
            <a:pPr>
              <a:defRPr i="0"/>
            </a:pPr>
            <a:endParaRPr/>
          </a:p>
        </p:txBody>
      </p:sp>
      <p:sp>
        <p:nvSpPr>
          <p:cNvPr id="109" name="矩形"/>
          <p:cNvSpPr/>
          <p:nvPr/>
        </p:nvSpPr>
        <p:spPr>
          <a:xfrm>
            <a:off x="6918325" y="6165850"/>
            <a:ext cx="2074863" cy="536576"/>
          </a:xfrm>
          <a:prstGeom prst="rect">
            <a:avLst/>
          </a:prstGeom>
          <a:solidFill>
            <a:srgbClr val="000000"/>
          </a:solidFill>
          <a:ln w="12700">
            <a:miter lim="400000"/>
          </a:ln>
        </p:spPr>
        <p:txBody>
          <a:bodyPr lIns="45719" rIns="45719"/>
          <a:lstStyle/>
          <a:p>
            <a:pPr>
              <a:defRPr i="0"/>
            </a:pPr>
            <a:endParaRPr/>
          </a:p>
        </p:txBody>
      </p:sp>
      <p:pic>
        <p:nvPicPr>
          <p:cNvPr id="110" name="5a1605c5d130f.jpg" descr="5a1605c5d130f.jpg"/>
          <p:cNvPicPr>
            <a:picLocks noChangeAspect="1"/>
          </p:cNvPicPr>
          <p:nvPr/>
        </p:nvPicPr>
        <p:blipFill>
          <a:blip r:embed="rId5">
            <a:extLst/>
          </a:blip>
          <a:stretch>
            <a:fillRect/>
          </a:stretch>
        </p:blipFill>
        <p:spPr>
          <a:xfrm>
            <a:off x="782730" y="2166645"/>
            <a:ext cx="7615052" cy="4283468"/>
          </a:xfrm>
          <a:prstGeom prst="rect">
            <a:avLst/>
          </a:prstGeom>
          <a:ln w="12700">
            <a:miter lim="400000"/>
          </a:ln>
        </p:spPr>
      </p:pic>
      <p:pic>
        <p:nvPicPr>
          <p:cNvPr id="111" name="地震速報+音效.mp3" descr="地震速報+音效.mp3"/>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985389" y="134283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7099" showWhenStopped="0">
                <p:cTn id="7" fill="hold" display="0">
                  <p:stCondLst>
                    <p:cond delay="indefinite"/>
                  </p:stCondLst>
                </p:cTn>
                <p:tgtEl>
                  <p:spTgt spid="1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平時多流汗，災時少流血"/>
          <p:cNvSpPr txBox="1">
            <a:spLocks noGrp="1"/>
          </p:cNvSpPr>
          <p:nvPr>
            <p:ph type="title" idx="4294967295"/>
          </p:nvPr>
        </p:nvSpPr>
        <p:spPr>
          <a:xfrm>
            <a:off x="468312" y="4213225"/>
            <a:ext cx="8207376" cy="1079500"/>
          </a:xfrm>
          <a:prstGeom prst="rect">
            <a:avLst/>
          </a:prstGeom>
        </p:spPr>
        <p:txBody>
          <a:bodyPr>
            <a:normAutofit/>
          </a:bodyPr>
          <a:lstStyle>
            <a:lvl1pPr algn="r" defTabSz="850391">
              <a:defRPr sz="5580"/>
            </a:lvl1pPr>
          </a:lstStyle>
          <a:p>
            <a:r>
              <a:t>平時多流汗，災時少流血</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nordridesign.com">
  <a:themeElements>
    <a:clrScheme name="nordridesign.com">
      <a:dk1>
        <a:srgbClr val="000000"/>
      </a:dk1>
      <a:lt1>
        <a:srgbClr val="000000"/>
      </a:lt1>
      <a:dk2>
        <a:srgbClr val="A7A7A7"/>
      </a:dk2>
      <a:lt2>
        <a:srgbClr val="535353"/>
      </a:lt2>
      <a:accent1>
        <a:srgbClr val="FE0000"/>
      </a:accent1>
      <a:accent2>
        <a:srgbClr val="CC0000"/>
      </a:accent2>
      <a:accent3>
        <a:srgbClr val="9BBB59"/>
      </a:accent3>
      <a:accent4>
        <a:srgbClr val="8064A2"/>
      </a:accent4>
      <a:accent5>
        <a:srgbClr val="4BACC6"/>
      </a:accent5>
      <a:accent6>
        <a:srgbClr val="F79646"/>
      </a:accent6>
      <a:hlink>
        <a:srgbClr val="0000FF"/>
      </a:hlink>
      <a:folHlink>
        <a:srgbClr val="FF00FF"/>
      </a:folHlink>
    </a:clrScheme>
    <a:fontScheme name="nordridesign.com">
      <a:majorFont>
        <a:latin typeface="Arial"/>
        <a:ea typeface="Arial"/>
        <a:cs typeface="Arial"/>
      </a:majorFont>
      <a:minorFont>
        <a:latin typeface="Helvetica"/>
        <a:ea typeface="Helvetica"/>
        <a:cs typeface="Helvetica"/>
      </a:minorFont>
    </a:fontScheme>
    <a:fmtScheme name="nordridesign.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ordridesign.com">
  <a:themeElements>
    <a:clrScheme name="nordridesign.com">
      <a:dk1>
        <a:srgbClr val="000000"/>
      </a:dk1>
      <a:lt1>
        <a:srgbClr val="FFFFFF"/>
      </a:lt1>
      <a:dk2>
        <a:srgbClr val="A7A7A7"/>
      </a:dk2>
      <a:lt2>
        <a:srgbClr val="535353"/>
      </a:lt2>
      <a:accent1>
        <a:srgbClr val="FE0000"/>
      </a:accent1>
      <a:accent2>
        <a:srgbClr val="CC0000"/>
      </a:accent2>
      <a:accent3>
        <a:srgbClr val="9BBB59"/>
      </a:accent3>
      <a:accent4>
        <a:srgbClr val="8064A2"/>
      </a:accent4>
      <a:accent5>
        <a:srgbClr val="4BACC6"/>
      </a:accent5>
      <a:accent6>
        <a:srgbClr val="F79646"/>
      </a:accent6>
      <a:hlink>
        <a:srgbClr val="0000FF"/>
      </a:hlink>
      <a:folHlink>
        <a:srgbClr val="FF00FF"/>
      </a:folHlink>
    </a:clrScheme>
    <a:fontScheme name="nordridesign.com">
      <a:majorFont>
        <a:latin typeface="Arial"/>
        <a:ea typeface="Arial"/>
        <a:cs typeface="Arial"/>
      </a:majorFont>
      <a:minorFont>
        <a:latin typeface="Helvetica"/>
        <a:ea typeface="Helvetica"/>
        <a:cs typeface="Helvetica"/>
      </a:minorFont>
    </a:fontScheme>
    <a:fmtScheme name="nordridesign.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161</Words>
  <Application>Microsoft Office PowerPoint</Application>
  <PresentationFormat>如螢幕大小 (4:3)</PresentationFormat>
  <Paragraphs>49</Paragraphs>
  <Slides>9</Slides>
  <Notes>8</Notes>
  <HiddenSlides>0</HiddenSlides>
  <MMClips>2</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9</vt:i4>
      </vt:variant>
    </vt:vector>
  </HeadingPairs>
  <TitlesOfParts>
    <vt:vector size="16" baseType="lpstr">
      <vt:lpstr>SimHei</vt:lpstr>
      <vt:lpstr>华文细黑</vt:lpstr>
      <vt:lpstr>Arial</vt:lpstr>
      <vt:lpstr>Calibri</vt:lpstr>
      <vt:lpstr>Helvetica</vt:lpstr>
      <vt:lpstr>Wingdings</vt:lpstr>
      <vt:lpstr>nordridesign.com</vt:lpstr>
      <vt:lpstr>What Should I Do</vt:lpstr>
      <vt:lpstr>PowerPoint 簡報</vt:lpstr>
      <vt:lpstr>PowerPoint 簡報</vt:lpstr>
      <vt:lpstr>PowerPoint 簡報</vt:lpstr>
      <vt:lpstr>PowerPoint 簡報</vt:lpstr>
      <vt:lpstr>PowerPoint 簡報</vt:lpstr>
      <vt:lpstr>PowerPoint 簡報</vt:lpstr>
      <vt:lpstr>PowerPoint 簡報</vt:lpstr>
      <vt:lpstr>平時多流汗，災時少流血</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Should I Do</dc:title>
  <cp:lastModifiedBy>user</cp:lastModifiedBy>
  <cp:revision>1</cp:revision>
  <dcterms:modified xsi:type="dcterms:W3CDTF">2018-06-13T02:28:23Z</dcterms:modified>
</cp:coreProperties>
</file>