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sldIdLst>
    <p:sldId id="256" r:id="rId2"/>
    <p:sldId id="266" r:id="rId3"/>
    <p:sldId id="257" r:id="rId4"/>
    <p:sldId id="270" r:id="rId5"/>
    <p:sldId id="271" r:id="rId6"/>
    <p:sldId id="272" r:id="rId7"/>
    <p:sldId id="273" r:id="rId8"/>
    <p:sldId id="280" r:id="rId9"/>
    <p:sldId id="274" r:id="rId10"/>
    <p:sldId id="275" r:id="rId11"/>
    <p:sldId id="269" r:id="rId12"/>
    <p:sldId id="281" r:id="rId13"/>
    <p:sldId id="268" r:id="rId14"/>
    <p:sldId id="267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671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031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3596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024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0888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974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3829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383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35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955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751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6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494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4936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540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502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51CC7-1D0D-4CE6-86E3-1BA489F7FFA2}" type="datetimeFigureOut">
              <a:rPr lang="zh-TW" altLang="en-US" smtClean="0"/>
              <a:t>2021/9/6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3CF320-1EBF-47DB-9638-144107B8FF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0044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onlinedb.tp.edu.tw/Login.action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oc.tp.edu.tw/" TargetMode="External"/><Relationship Id="rId5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openxmlformats.org/officeDocument/2006/relationships/hyperlink" Target="https://web.dcsh.tp.edu.tw/offices/library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ewant.org/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://ocw.aca.ntu.edu.tw/ntu-ocw/ocw/coupage/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ocw.nthu.edu.tw/" TargetMode="External"/><Relationship Id="rId9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ncl.edu.tw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ted.com/tedx/events/40333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learnmode.net/home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hyperlink" Target="https://www.omia.com.tw/" TargetMode="External"/><Relationship Id="rId7" Type="http://schemas.openxmlformats.org/officeDocument/2006/relationships/image" Target="../media/image24.png"/><Relationship Id="rId2" Type="http://schemas.openxmlformats.org/officeDocument/2006/relationships/hyperlink" Target="https://hahow.i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yourator.co/companies/HiSKIO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8.xml"/><Relationship Id="rId3" Type="http://schemas.openxmlformats.org/officeDocument/2006/relationships/slide" Target="slide4.xml"/><Relationship Id="rId7" Type="http://schemas.openxmlformats.org/officeDocument/2006/relationships/slide" Target="slide15.xml"/><Relationship Id="rId12" Type="http://schemas.openxmlformats.org/officeDocument/2006/relationships/slide" Target="slide7.xml"/><Relationship Id="rId17" Type="http://schemas.openxmlformats.org/officeDocument/2006/relationships/image" Target="../media/image2.png"/><Relationship Id="rId2" Type="http://schemas.openxmlformats.org/officeDocument/2006/relationships/slide" Target="slide3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4.xml"/><Relationship Id="rId11" Type="http://schemas.openxmlformats.org/officeDocument/2006/relationships/slide" Target="slide6.xml"/><Relationship Id="rId5" Type="http://schemas.openxmlformats.org/officeDocument/2006/relationships/slide" Target="slide13.xml"/><Relationship Id="rId15" Type="http://schemas.openxmlformats.org/officeDocument/2006/relationships/slide" Target="slide10.xml"/><Relationship Id="rId10" Type="http://schemas.openxmlformats.org/officeDocument/2006/relationships/slide" Target="slide5.xml"/><Relationship Id="rId4" Type="http://schemas.openxmlformats.org/officeDocument/2006/relationships/slide" Target="slide12.xml"/><Relationship Id="rId9" Type="http://schemas.openxmlformats.org/officeDocument/2006/relationships/slide" Target="slide17.xml"/><Relationship Id="rId1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自主學習網頁規畫內容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608" y="1041150"/>
            <a:ext cx="8926154" cy="50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+mj-ea"/>
              </a:rPr>
              <a:t>操作</a:t>
            </a:r>
            <a:r>
              <a:rPr lang="en-US" altLang="zh-TW" b="1" dirty="0" smtClean="0">
                <a:latin typeface="+mj-ea"/>
              </a:rPr>
              <a:t>----(6)</a:t>
            </a:r>
            <a:r>
              <a:rPr lang="zh-TW" altLang="zh-TW" b="1" dirty="0" smtClean="0">
                <a:latin typeface="+mj-ea"/>
              </a:rPr>
              <a:t>成果</a:t>
            </a:r>
            <a:r>
              <a:rPr lang="zh-TW" altLang="zh-TW" b="1" dirty="0">
                <a:latin typeface="+mj-ea"/>
              </a:rPr>
              <a:t>發表會</a:t>
            </a:r>
            <a:br>
              <a:rPr lang="zh-TW" altLang="zh-TW" b="1" dirty="0">
                <a:latin typeface="+mj-ea"/>
              </a:rPr>
            </a:br>
            <a:endParaRPr lang="zh-TW" altLang="en-US" b="1" dirty="0">
              <a:latin typeface="+mj-ea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25" y="1445861"/>
            <a:ext cx="7003748" cy="4871146"/>
          </a:xfrm>
          <a:prstGeom prst="rect">
            <a:avLst/>
          </a:prstGeom>
        </p:spPr>
      </p:pic>
      <p:sp>
        <p:nvSpPr>
          <p:cNvPr id="5" name="弧形箭號 (上彎) 4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9060" y="252918"/>
            <a:ext cx="8911687" cy="1280890"/>
          </a:xfrm>
        </p:spPr>
        <p:txBody>
          <a:bodyPr/>
          <a:lstStyle/>
          <a:p>
            <a:r>
              <a:rPr lang="zh-TW" altLang="en-US" b="1" dirty="0" smtClean="0">
                <a:latin typeface="+mj-ea"/>
              </a:rPr>
              <a:t>操作</a:t>
            </a:r>
            <a:r>
              <a:rPr lang="en-US" altLang="zh-TW" b="1" dirty="0" smtClean="0">
                <a:latin typeface="+mj-ea"/>
              </a:rPr>
              <a:t>----(7)</a:t>
            </a:r>
            <a:r>
              <a:rPr lang="zh-TW" altLang="zh-TW" b="1" dirty="0" smtClean="0">
                <a:latin typeface="+mj-ea"/>
              </a:rPr>
              <a:t>上</a:t>
            </a:r>
            <a:r>
              <a:rPr lang="zh-TW" altLang="zh-TW" b="1" dirty="0">
                <a:latin typeface="+mj-ea"/>
              </a:rPr>
              <a:t>傳學習歷程檔案</a:t>
            </a: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" name="內容版面配置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57" y="1296661"/>
            <a:ext cx="8320121" cy="545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1843957" y="1296661"/>
            <a:ext cx="1460558" cy="1573244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7095495" y="1077245"/>
            <a:ext cx="1230284" cy="1512918"/>
          </a:xfrm>
          <a:prstGeom prst="ellipse">
            <a:avLst/>
          </a:prstGeom>
          <a:noFill/>
          <a:ln w="57150" cap="flat" cmpd="sng" algn="ctr">
            <a:solidFill>
              <a:srgbClr val="D3481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6" name="弧形箭號 (上彎) 15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7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----(1)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可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利用之資源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138" y="3317663"/>
            <a:ext cx="5366363" cy="21095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8" y="4995020"/>
            <a:ext cx="5130973" cy="1436673"/>
          </a:xfrm>
          <a:prstGeom prst="rect">
            <a:avLst/>
          </a:prstGeom>
        </p:spPr>
      </p:pic>
      <p:pic>
        <p:nvPicPr>
          <p:cNvPr id="6" name="圖片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0184" y="5002916"/>
            <a:ext cx="4898428" cy="1441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0184" y="1827817"/>
            <a:ext cx="4447640" cy="2347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6860184" y="1343106"/>
            <a:ext cx="2845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6"/>
              </a:rPr>
              <a:t>https://cooc.tp.edu.tw/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258431" y="2948331"/>
            <a:ext cx="4626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8"/>
              </a:rPr>
              <a:t>https://onlinedb.tp.edu.tw/Login.action</a:t>
            </a:r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860184" y="4625688"/>
            <a:ext cx="484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9"/>
              </a:rPr>
              <a:t>https://web.dcsh.tp.edu.tw/offices/library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412341" y="1377048"/>
            <a:ext cx="5115208" cy="1407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chemeClr val="tx1"/>
                </a:solidFill>
              </a:rPr>
              <a:t>大直高中網頁</a:t>
            </a:r>
            <a:r>
              <a:rPr lang="en-US" altLang="zh-TW" sz="2400" dirty="0" smtClean="0">
                <a:solidFill>
                  <a:schemeClr val="tx1"/>
                </a:solidFill>
              </a:rPr>
              <a:t>/</a:t>
            </a:r>
            <a:r>
              <a:rPr lang="zh-TW" altLang="en-US" sz="2400" dirty="0" smtClean="0">
                <a:solidFill>
                  <a:schemeClr val="tx1"/>
                </a:solidFill>
              </a:rPr>
              <a:t>行政處室</a:t>
            </a:r>
            <a:r>
              <a:rPr lang="en-US" altLang="zh-TW" sz="2400" dirty="0" smtClean="0">
                <a:solidFill>
                  <a:schemeClr val="tx1"/>
                </a:solidFill>
              </a:rPr>
              <a:t>/</a:t>
            </a:r>
            <a:r>
              <a:rPr lang="zh-TW" altLang="en-US" sz="2400" dirty="0" smtClean="0">
                <a:solidFill>
                  <a:schemeClr val="tx1"/>
                </a:solidFill>
              </a:rPr>
              <a:t>圖書館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3" name="弧形箭號 (上彎) 12">
            <a:hlinkClick r:id="rId4" action="ppaction://hlinksldjump"/>
          </p:cNvPr>
          <p:cNvSpPr/>
          <p:nvPr/>
        </p:nvSpPr>
        <p:spPr>
          <a:xfrm rot="16431741">
            <a:off x="10821358" y="5566468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2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1777" y="234811"/>
            <a:ext cx="8911687" cy="1280890"/>
          </a:xfrm>
        </p:spPr>
        <p:txBody>
          <a:bodyPr/>
          <a:lstStyle/>
          <a:p>
            <a:r>
              <a:rPr lang="zh-TW" altLang="en-US" b="1" dirty="0" smtClean="0">
                <a:latin typeface="+mj-ea"/>
              </a:rPr>
              <a:t>資源</a:t>
            </a:r>
            <a:r>
              <a:rPr lang="en-US" altLang="zh-TW" b="1" dirty="0" smtClean="0">
                <a:latin typeface="+mj-ea"/>
              </a:rPr>
              <a:t>----(2)</a:t>
            </a:r>
            <a:r>
              <a:rPr lang="zh-TW" altLang="en-US" b="1" dirty="0" smtClean="0">
                <a:latin typeface="+mj-ea"/>
              </a:rPr>
              <a:t>可利用之資源</a:t>
            </a:r>
            <a:r>
              <a:rPr lang="en-US" altLang="zh-TW" b="1" dirty="0" smtClean="0">
                <a:latin typeface="+mj-ea"/>
              </a:rPr>
              <a:t>(</a:t>
            </a:r>
            <a:r>
              <a:rPr lang="zh-TW" altLang="en-US" b="1" dirty="0" smtClean="0">
                <a:latin typeface="+mj-ea"/>
              </a:rPr>
              <a:t>線上</a:t>
            </a:r>
            <a:r>
              <a:rPr lang="en-US" altLang="zh-TW" b="1" dirty="0" smtClean="0">
                <a:latin typeface="+mj-ea"/>
              </a:rPr>
              <a:t>)</a:t>
            </a:r>
            <a:endParaRPr lang="zh-TW" altLang="en-US" b="1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0367" y="875256"/>
            <a:ext cx="10022265" cy="4363079"/>
          </a:xfrm>
        </p:spPr>
        <p:txBody>
          <a:bodyPr/>
          <a:lstStyle/>
          <a:p>
            <a:r>
              <a:rPr lang="zh-TW" altLang="en-US" sz="3600" b="1" dirty="0" smtClean="0"/>
              <a:t>大學線上課程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舉例</a:t>
            </a:r>
            <a:r>
              <a:rPr lang="en-US" altLang="zh-TW" b="1" dirty="0" smtClean="0"/>
              <a:t>)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zh-TW" altLang="en-US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</a:t>
            </a:r>
            <a:endParaRPr lang="en-US" altLang="zh-TW" sz="24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</a:t>
            </a:r>
            <a:r>
              <a:rPr lang="en-US" altLang="zh-TW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</a:t>
            </a:r>
            <a:r>
              <a:rPr lang="zh-TW" altLang="en-US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臺大</a:t>
            </a:r>
            <a:r>
              <a:rPr lang="zh-TW" altLang="en-US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開放式課程</a:t>
            </a: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(NTU </a:t>
            </a:r>
            <a:r>
              <a:rPr lang="en-US" altLang="zh-TW" sz="2400" b="1" cap="all" dirty="0" err="1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OpenCourseWare</a:t>
            </a: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)</a:t>
            </a:r>
            <a:b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</a:br>
            <a:r>
              <a:rPr lang="en-US" altLang="zh-TW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</a:t>
            </a: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http</a:t>
            </a:r>
            <a:r>
              <a:rPr lang="en-US" altLang="zh-TW" sz="12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://</a:t>
            </a: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ocw.aca.ntu.edu.tw/ntu-ocw/ocw/coupage/1</a:t>
            </a:r>
            <a:endParaRPr lang="en-US" altLang="zh-TW" sz="12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</a:t>
            </a:r>
            <a:endParaRPr lang="en-US" altLang="zh-TW" sz="12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交通</a:t>
            </a:r>
            <a:r>
              <a:rPr lang="zh-TW" altLang="en-US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陽明</a:t>
            </a:r>
            <a:r>
              <a:rPr lang="zh-TW" altLang="en-US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大學（</a:t>
            </a:r>
            <a:r>
              <a:rPr lang="en-US" altLang="zh-TW" sz="2400" b="1" cap="all" dirty="0" err="1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ewant</a:t>
            </a:r>
            <a:r>
              <a:rPr lang="en-US" altLang="zh-TW" sz="24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)</a:t>
            </a:r>
            <a: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/>
            </a:r>
            <a:br>
              <a:rPr lang="en-US" altLang="zh-TW" sz="2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</a:b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        </a:t>
            </a: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3"/>
              </a:rPr>
              <a:t>https</a:t>
            </a:r>
            <a:r>
              <a:rPr lang="en-US" altLang="zh-TW" sz="12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3"/>
              </a:rPr>
              <a:t>://www.ewant.org</a:t>
            </a:r>
            <a:r>
              <a:rPr lang="en-US" altLang="zh-TW" sz="1200" b="1" cap="all" dirty="0" smtClean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3"/>
              </a:rPr>
              <a:t>/</a:t>
            </a:r>
            <a:endParaRPr lang="en-US" altLang="zh-TW" sz="12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</a:t>
            </a: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</a:t>
            </a:r>
            <a:r>
              <a:rPr lang="zh-TW" altLang="en-US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   </a:t>
            </a: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zh-TW" altLang="en-US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zh-TW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國立</a:t>
            </a:r>
            <a:r>
              <a:rPr lang="zh-TW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清華大學開放式課程</a:t>
            </a:r>
            <a:r>
              <a:rPr lang="en-US" altLang="zh-TW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OpenCourseWare</a:t>
            </a: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</a:rPr>
              <a:t>(NTHU, </a:t>
            </a:r>
            <a:r>
              <a:rPr lang="en-US" altLang="zh-TW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OCW</a:t>
            </a:r>
            <a:r>
              <a:rPr lang="zh-TW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）</a:t>
            </a:r>
            <a:endParaRPr lang="en-US" altLang="zh-TW" sz="2400" b="1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1200" dirty="0" smtClean="0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  <a:r>
              <a:rPr lang="en-US" altLang="zh-TW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 https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://ocw.nthu.edu.tw/ocw</a:t>
            </a:r>
            <a:r>
              <a:rPr lang="en-US" altLang="zh-TW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/</a:t>
            </a: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zh-TW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成功大學</a:t>
            </a:r>
            <a:r>
              <a:rPr lang="en-US" altLang="zh-TW" sz="24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MyOOPS</a:t>
            </a:r>
            <a:r>
              <a:rPr lang="zh-TW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開放式</a:t>
            </a:r>
            <a:r>
              <a:rPr lang="zh-TW" altLang="en-US" sz="24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課程</a:t>
            </a:r>
            <a:endParaRPr lang="en-US" altLang="zh-TW" sz="2400" b="1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  </a:t>
            </a:r>
            <a:r>
              <a:rPr lang="en-US" altLang="zh-TW" sz="1200" dirty="0" smtClean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http</a:t>
            </a:r>
            <a:r>
              <a:rPr lang="en-US" altLang="zh-TW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://www2.myoops.org/main.php</a:t>
            </a:r>
            <a:endParaRPr lang="en-US" altLang="zh-TW" sz="1200" dirty="0" smtClean="0">
              <a:solidFill>
                <a:schemeClr val="tx1"/>
              </a:solidFill>
              <a:latin typeface="arial" panose="020B0604020202020204" pitchFamily="34" charset="0"/>
              <a:hlinkClick r:id="rId4"/>
            </a:endParaRPr>
          </a:p>
          <a:p>
            <a:endParaRPr lang="en-US" altLang="zh-TW" sz="1200" u="sng" dirty="0">
              <a:solidFill>
                <a:srgbClr val="1A0DAB"/>
              </a:solidFill>
              <a:latin typeface="arial" panose="020B0604020202020204" pitchFamily="34" charset="0"/>
              <a:hlinkClick r:id="rId4"/>
            </a:endParaRPr>
          </a:p>
          <a:p>
            <a:endParaRPr lang="en-US" altLang="zh-TW" sz="2400" b="1" cap="all" dirty="0" smtClean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endParaRPr lang="en-US" altLang="zh-TW" sz="2400" b="1" cap="all" dirty="0">
              <a:solidFill>
                <a:prstClr val="black"/>
              </a:solidFill>
              <a:latin typeface="微軟正黑體" panose="020B0604030504040204" pitchFamily="34" charset="-120"/>
              <a:cs typeface="+mj-cs"/>
            </a:endParaRPr>
          </a:p>
          <a:p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54" y="4836742"/>
            <a:ext cx="2560891" cy="168468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8324" y="4855102"/>
            <a:ext cx="2883250" cy="1615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0268" y="4879447"/>
            <a:ext cx="2860230" cy="1641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290" y="4871541"/>
            <a:ext cx="2781262" cy="1615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弧形箭號 (上彎) 7">
            <a:hlinkClick r:id="rId9" action="ppaction://hlinksldjump"/>
          </p:cNvPr>
          <p:cNvSpPr/>
          <p:nvPr/>
        </p:nvSpPr>
        <p:spPr>
          <a:xfrm rot="16431741">
            <a:off x="11163171" y="3954951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3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24204" y="361560"/>
            <a:ext cx="8911687" cy="1280890"/>
          </a:xfrm>
        </p:spPr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----(3)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可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利用之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線上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64523" y="1264555"/>
            <a:ext cx="8915400" cy="3777622"/>
          </a:xfrm>
        </p:spPr>
        <p:txBody>
          <a:bodyPr/>
          <a:lstStyle/>
          <a:p>
            <a:r>
              <a:rPr lang="zh-TW" altLang="en-US" sz="36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</a:rPr>
              <a:t>國家圖書館</a:t>
            </a:r>
            <a:r>
              <a:rPr lang="en-US" altLang="zh-TW" sz="1400" b="1" cap="all" dirty="0">
                <a:solidFill>
                  <a:prstClr val="black"/>
                </a:solidFill>
                <a:latin typeface="微軟正黑體" panose="020B0604030504040204" pitchFamily="34" charset="-120"/>
                <a:cs typeface="+mj-cs"/>
                <a:hlinkClick r:id="rId2"/>
              </a:rPr>
              <a:t>https://www.ncl.edu.tw/</a:t>
            </a:r>
            <a:endParaRPr lang="zh-TW" altLang="en-US" sz="1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67" y="2116925"/>
            <a:ext cx="9089924" cy="14082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22" y="3707635"/>
            <a:ext cx="11644369" cy="2310584"/>
          </a:xfrm>
          <a:prstGeom prst="rect">
            <a:avLst/>
          </a:prstGeom>
        </p:spPr>
      </p:pic>
      <p:sp>
        <p:nvSpPr>
          <p:cNvPr id="6" name="弧形箭號 (上彎) 5">
            <a:hlinkClick r:id="rId5" action="ppaction://hlinksldjump"/>
          </p:cNvPr>
          <p:cNvSpPr/>
          <p:nvPr/>
        </p:nvSpPr>
        <p:spPr>
          <a:xfrm rot="16431741">
            <a:off x="11043061" y="2678412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9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66171" y="276408"/>
            <a:ext cx="8911687" cy="1280890"/>
          </a:xfrm>
        </p:spPr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----(4)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可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利用之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線上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66171" y="1264555"/>
            <a:ext cx="8915400" cy="3777622"/>
          </a:xfrm>
        </p:spPr>
        <p:txBody>
          <a:bodyPr/>
          <a:lstStyle/>
          <a:p>
            <a:r>
              <a:rPr lang="zh-TW" altLang="en-US" sz="2400" b="1" dirty="0" smtClean="0"/>
              <a:t>免費網路線上課程</a:t>
            </a:r>
            <a:endParaRPr lang="en-US" altLang="zh-TW" sz="2400" b="1" dirty="0" smtClean="0"/>
          </a:p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endParaRPr lang="en-US" altLang="zh-TW" sz="2400" b="1" dirty="0" smtClean="0"/>
          </a:p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r>
              <a:rPr lang="en-US" altLang="zh-TW" sz="2400" b="1" dirty="0" err="1" smtClean="0"/>
              <a:t>Youtube</a:t>
            </a:r>
            <a:endParaRPr lang="en-US" altLang="zh-TW" sz="2400" b="1" dirty="0" smtClean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1200" dirty="0">
                <a:hlinkClick r:id="rId2"/>
              </a:rPr>
              <a:t>https://www.youtube.com</a:t>
            </a:r>
            <a:r>
              <a:rPr lang="en-US" altLang="zh-TW" sz="1200" dirty="0" smtClean="0">
                <a:hlinkClick r:id="rId2"/>
              </a:rPr>
              <a:t>/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sz="2400" b="1" dirty="0" err="1" smtClean="0"/>
              <a:t>TEDXTaipei</a:t>
            </a:r>
            <a:endParaRPr lang="en-US" altLang="zh-TW" sz="2400" b="1" dirty="0" smtClean="0"/>
          </a:p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altLang="zh-TW" sz="1200" dirty="0">
                <a:hlinkClick r:id="rId3"/>
              </a:rPr>
              <a:t>https://</a:t>
            </a:r>
            <a:r>
              <a:rPr lang="en-US" altLang="zh-TW" sz="1200" dirty="0" smtClean="0">
                <a:hlinkClick r:id="rId3"/>
              </a:rPr>
              <a:t>www.ted.com/tedx/events/40333</a:t>
            </a:r>
            <a:endParaRPr lang="en-US" altLang="zh-TW" sz="1200" dirty="0" smtClean="0"/>
          </a:p>
          <a:p>
            <a:pPr marL="0" lvl="0" indent="0">
              <a:buClr>
                <a:srgbClr val="A53010"/>
              </a:buClr>
              <a:buNone/>
            </a:pP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學習</a:t>
            </a:r>
            <a:r>
              <a:rPr lang="zh-TW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吧</a:t>
            </a:r>
            <a:endParaRPr lang="en-US" altLang="zh-TW" sz="24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lvl="0" indent="0">
              <a:spcBef>
                <a:spcPts val="0"/>
              </a:spcBef>
              <a:buClr>
                <a:srgbClr val="A53010"/>
              </a:buClr>
              <a:buNone/>
            </a:pPr>
            <a:r>
              <a:rPr lang="en-US" altLang="zh-TW" sz="1200" dirty="0">
                <a:solidFill>
                  <a:srgbClr val="FF0000"/>
                </a:solidFill>
                <a:hlinkClick r:id="rId4"/>
              </a:rPr>
              <a:t>https://www.learnmode.net/home/</a:t>
            </a:r>
            <a:endParaRPr lang="en-US" altLang="zh-TW" sz="1200" dirty="0">
              <a:solidFill>
                <a:srgbClr val="FF0000"/>
              </a:solidFill>
            </a:endParaRPr>
          </a:p>
          <a:p>
            <a:pPr lvl="0">
              <a:buClr>
                <a:srgbClr val="A53010"/>
              </a:buClr>
            </a:pPr>
            <a:endParaRPr lang="en-US" altLang="zh-TW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A53010"/>
              </a:buClr>
            </a:pP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8810" y="4040619"/>
            <a:ext cx="3051018" cy="2741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14" y="4878225"/>
            <a:ext cx="3206624" cy="1878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5052" y="4410375"/>
            <a:ext cx="3963793" cy="2346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弧形箭號 (上彎) 6">
            <a:hlinkClick r:id="rId8" action="ppaction://hlinksldjump"/>
          </p:cNvPr>
          <p:cNvSpPr/>
          <p:nvPr/>
        </p:nvSpPr>
        <p:spPr>
          <a:xfrm rot="16431741">
            <a:off x="10575540" y="3166854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----(5)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線上可</a:t>
            </a:r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利用之資源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92919" y="1382163"/>
            <a:ext cx="8915400" cy="3777622"/>
          </a:xfrm>
        </p:spPr>
        <p:txBody>
          <a:bodyPr/>
          <a:lstStyle/>
          <a:p>
            <a:r>
              <a:rPr lang="zh-TW" altLang="en-US" sz="2400" b="1" dirty="0" smtClean="0"/>
              <a:t>付費課程網（目前此類型網站很多，請務必謹慎斟酌小心，避免受騙，亦必須下定決心學習，才選課繳費）</a:t>
            </a:r>
            <a:endParaRPr lang="en-US" altLang="zh-TW" sz="2400" b="1" dirty="0" smtClean="0"/>
          </a:p>
          <a:p>
            <a:pPr marL="0" indent="0">
              <a:buNone/>
            </a:pPr>
            <a:r>
              <a:rPr lang="en-US" altLang="zh-TW" sz="2400" b="1" dirty="0" err="1"/>
              <a:t>Hahow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好</a:t>
            </a:r>
            <a:r>
              <a:rPr lang="zh-TW" altLang="en-US" sz="2400" b="1" dirty="0" smtClean="0"/>
              <a:t>學校</a:t>
            </a:r>
            <a:endParaRPr lang="en-US" altLang="zh-TW" sz="2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hlinkClick r:id="rId2"/>
              </a:rPr>
              <a:t>https://hahow.in</a:t>
            </a:r>
            <a:r>
              <a:rPr lang="en-US" altLang="zh-TW" sz="1200" dirty="0" smtClean="0">
                <a:hlinkClick r:id="rId2"/>
              </a:rPr>
              <a:t>/</a:t>
            </a:r>
            <a:endParaRPr lang="en-US" altLang="zh-TW" sz="1200" dirty="0" smtClean="0"/>
          </a:p>
          <a:p>
            <a:pPr marL="0" indent="0">
              <a:buNone/>
            </a:pPr>
            <a:r>
              <a:rPr lang="en-US" altLang="zh-TW" sz="2400" b="1" dirty="0" smtClean="0"/>
              <a:t>OMIA</a:t>
            </a:r>
            <a:r>
              <a:rPr lang="zh-TW" altLang="en-US" sz="2400" b="1" dirty="0" smtClean="0"/>
              <a:t>學東西</a:t>
            </a:r>
            <a:endParaRPr lang="en-US" altLang="zh-TW" sz="2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hlinkClick r:id="rId3"/>
              </a:rPr>
              <a:t>https://www.omia.com.tw</a:t>
            </a:r>
            <a:r>
              <a:rPr lang="en-US" altLang="zh-TW" sz="1200" dirty="0" smtClean="0">
                <a:hlinkClick r:id="rId3"/>
              </a:rPr>
              <a:t>/</a:t>
            </a:r>
            <a:endParaRPr lang="en-US" altLang="zh-TW" sz="1200" dirty="0" smtClean="0"/>
          </a:p>
          <a:p>
            <a:pPr marL="0" indent="0">
              <a:spcBef>
                <a:spcPts val="0"/>
              </a:spcBef>
              <a:buNone/>
            </a:pPr>
            <a:endParaRPr lang="en-US" altLang="zh-TW" sz="12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b="1" dirty="0" err="1"/>
              <a:t>HiSKIO</a:t>
            </a:r>
            <a:r>
              <a:rPr lang="en-US" altLang="zh-TW" sz="2400" b="1" dirty="0"/>
              <a:t> </a:t>
            </a:r>
            <a:r>
              <a:rPr lang="zh-TW" altLang="en-US" sz="2400" b="1" dirty="0"/>
              <a:t>專業程式線上課程</a:t>
            </a:r>
            <a:r>
              <a:rPr lang="zh-TW" altLang="en-US" sz="2400" b="1" dirty="0" smtClean="0"/>
              <a:t>平台</a:t>
            </a:r>
            <a:endParaRPr lang="en-US" altLang="zh-TW" sz="24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1200" dirty="0">
                <a:hlinkClick r:id="rId4"/>
              </a:rPr>
              <a:t>https://www.yourator.co/companies/HiSKIO</a:t>
            </a:r>
            <a:endParaRPr lang="en-US" altLang="zh-TW" sz="1200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052" y="4698749"/>
            <a:ext cx="2519425" cy="1956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145" y="4672838"/>
            <a:ext cx="2659694" cy="1982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815" y="4672838"/>
            <a:ext cx="1968062" cy="1956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弧形箭號 (上彎) 7">
            <a:hlinkClick r:id="rId8" action="ppaction://hlinksldjump"/>
          </p:cNvPr>
          <p:cNvSpPr/>
          <p:nvPr/>
        </p:nvSpPr>
        <p:spPr>
          <a:xfrm rot="16431741">
            <a:off x="10902622" y="4712236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4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資源</a:t>
            </a:r>
            <a:r>
              <a:rPr lang="en-US" altLang="zh-TW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----(6)</a:t>
            </a:r>
            <a:r>
              <a:rPr lang="zh-TW" altLang="en-US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</a:rPr>
              <a:t>其他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89212" y="2133600"/>
            <a:ext cx="6147382" cy="3777622"/>
          </a:xfr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+mn-ea"/>
              </a:rPr>
              <a:t>利用個人資源，尋找可提供學生實習研究的學術機構或場域，例如：大學研究室、實驗室</a:t>
            </a:r>
            <a:r>
              <a:rPr lang="en-US" altLang="zh-TW" sz="2400" dirty="0" smtClean="0">
                <a:latin typeface="+mn-ea"/>
              </a:rPr>
              <a:t>……</a:t>
            </a:r>
            <a:endParaRPr lang="zh-TW" altLang="en-US" sz="2400" dirty="0">
              <a:latin typeface="+mn-ea"/>
            </a:endParaRPr>
          </a:p>
        </p:txBody>
      </p:sp>
      <p:sp>
        <p:nvSpPr>
          <p:cNvPr id="4" name="弧形箭號 (上彎) 3">
            <a:hlinkClick r:id="rId2" action="ppaction://hlinksldjump"/>
          </p:cNvPr>
          <p:cNvSpPr/>
          <p:nvPr/>
        </p:nvSpPr>
        <p:spPr>
          <a:xfrm rot="16431741">
            <a:off x="10855354" y="4760709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95881" y="4979406"/>
            <a:ext cx="7306147" cy="1213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/>
              <a:t>若有任何於關於自主學習問題，</a:t>
            </a:r>
            <a:endParaRPr lang="en-US" altLang="zh-TW" sz="2800" dirty="0" smtClean="0"/>
          </a:p>
          <a:p>
            <a:pPr algn="ctr"/>
            <a:r>
              <a:rPr lang="zh-TW" altLang="en-US" sz="2800" dirty="0" smtClean="0"/>
              <a:t>請不吝賜教，洽圖書館（分機</a:t>
            </a:r>
            <a:r>
              <a:rPr lang="en-US" altLang="zh-TW" sz="2800" dirty="0" smtClean="0"/>
              <a:t>191 )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15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87165" y="349565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自主學習在大直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2"/>
          </p:nvPr>
        </p:nvSpPr>
        <p:spPr>
          <a:xfrm>
            <a:off x="1168597" y="1630456"/>
            <a:ext cx="4342893" cy="5020564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sz="3900" b="1" dirty="0" smtClean="0"/>
              <a:t>理論</a:t>
            </a:r>
            <a:endParaRPr lang="en-US" altLang="zh-TW" sz="3900" b="1" dirty="0" smtClean="0"/>
          </a:p>
          <a:p>
            <a:pPr marL="0" indent="0">
              <a:buNone/>
            </a:pPr>
            <a:r>
              <a:rPr lang="zh-TW" altLang="en-US" sz="2800" dirty="0"/>
              <a:t> </a:t>
            </a:r>
            <a:r>
              <a:rPr lang="zh-TW" altLang="en-US" sz="2800" dirty="0">
                <a:hlinkClick r:id="rId2" action="ppaction://hlinksldjump"/>
              </a:rPr>
              <a:t>什麼是「自主學習</a:t>
            </a:r>
            <a:r>
              <a:rPr lang="zh-TW" altLang="en-US" sz="2800" dirty="0" smtClean="0">
                <a:hlinkClick r:id="rId2" action="ppaction://hlinksldjump"/>
              </a:rPr>
              <a:t>」？</a:t>
            </a:r>
            <a:endParaRPr lang="zh-TW" altLang="en-US" sz="2800" dirty="0"/>
          </a:p>
          <a:p>
            <a:pPr marL="0" indent="0">
              <a:buNone/>
            </a:pPr>
            <a:r>
              <a:rPr lang="zh-TW" altLang="en-US" sz="2800" dirty="0">
                <a:hlinkClick r:id="rId3" action="ppaction://hlinksldjump"/>
              </a:rPr>
              <a:t>「自主學習」可以做</a:t>
            </a:r>
            <a:r>
              <a:rPr lang="zh-TW" altLang="en-US" sz="2800" dirty="0" smtClean="0">
                <a:hlinkClick r:id="rId3" action="ppaction://hlinksldjump"/>
              </a:rPr>
              <a:t>什麼？</a:t>
            </a:r>
            <a:endParaRPr lang="en-US" altLang="zh-TW" sz="2800" dirty="0" smtClean="0"/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sz="3900" b="1" dirty="0" smtClean="0"/>
              <a:t>資源</a:t>
            </a:r>
            <a:endParaRPr lang="en-US" altLang="zh-TW" sz="3900" b="1" dirty="0"/>
          </a:p>
          <a:p>
            <a:pPr marL="0" indent="0">
              <a:buNone/>
            </a:pPr>
            <a:r>
              <a:rPr lang="zh-TW" altLang="en-US" sz="2800" dirty="0" smtClean="0">
                <a:hlinkClick r:id="rId4" action="ppaction://hlinksldjump"/>
              </a:rPr>
              <a:t>學校網頁連結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>
                <a:hlinkClick r:id="rId5" action="ppaction://hlinksldjump"/>
              </a:rPr>
              <a:t>大學線上</a:t>
            </a:r>
            <a:r>
              <a:rPr lang="zh-TW" altLang="en-US" sz="2800" dirty="0" smtClean="0">
                <a:hlinkClick r:id="rId5" action="ppaction://hlinksldjump"/>
              </a:rPr>
              <a:t>課程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>
                <a:hlinkClick r:id="rId6" action="ppaction://hlinksldjump"/>
              </a:rPr>
              <a:t>國家</a:t>
            </a:r>
            <a:r>
              <a:rPr lang="zh-TW" altLang="en-US" sz="2800" dirty="0" smtClean="0">
                <a:hlinkClick r:id="rId6" action="ppaction://hlinksldjump"/>
              </a:rPr>
              <a:t>圖書館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>
                <a:hlinkClick r:id="rId7" action="ppaction://hlinksldjump"/>
              </a:rPr>
              <a:t>免費網路線上</a:t>
            </a:r>
            <a:r>
              <a:rPr lang="zh-TW" altLang="en-US" sz="2800" dirty="0" smtClean="0">
                <a:hlinkClick r:id="rId7" action="ppaction://hlinksldjump"/>
              </a:rPr>
              <a:t>課程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 smtClean="0">
                <a:hlinkClick r:id="rId8" action="ppaction://hlinksldjump"/>
              </a:rPr>
              <a:t>付</a:t>
            </a:r>
            <a:r>
              <a:rPr lang="zh-TW" altLang="en-US" sz="2800" dirty="0">
                <a:hlinkClick r:id="rId8" action="ppaction://hlinksldjump"/>
              </a:rPr>
              <a:t>費課程</a:t>
            </a:r>
            <a:r>
              <a:rPr lang="zh-TW" altLang="en-US" sz="2800" dirty="0" smtClean="0">
                <a:hlinkClick r:id="rId8" action="ppaction://hlinksldjump"/>
              </a:rPr>
              <a:t>網</a:t>
            </a:r>
            <a:endParaRPr lang="en-US" altLang="zh-TW" sz="2800" dirty="0" smtClean="0"/>
          </a:p>
          <a:p>
            <a:pPr marL="0" indent="0">
              <a:buNone/>
            </a:pPr>
            <a:r>
              <a:rPr lang="zh-TW" altLang="en-US" sz="2800" dirty="0">
                <a:hlinkClick r:id="rId9" action="ppaction://hlinksldjump"/>
              </a:rPr>
              <a:t>其他</a:t>
            </a:r>
            <a:endParaRPr lang="zh-TW" altLang="en-US" sz="2800" dirty="0"/>
          </a:p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en-US" altLang="zh-TW" sz="2800" dirty="0" smtClean="0"/>
          </a:p>
          <a:p>
            <a:pPr marL="0" indent="0">
              <a:buNone/>
            </a:pPr>
            <a:endParaRPr lang="zh-TW" altLang="en-US" sz="2800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511490" y="1622235"/>
            <a:ext cx="4338674" cy="5028784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操作</a:t>
            </a:r>
            <a:endParaRPr lang="en-US" altLang="zh-TW" sz="3600" b="1" dirty="0"/>
          </a:p>
          <a:p>
            <a:pPr marL="0" indent="0">
              <a:buNone/>
            </a:pPr>
            <a:r>
              <a:rPr lang="zh-TW" altLang="zh-TW" sz="2400" dirty="0">
                <a:hlinkClick r:id="rId10" action="ppaction://hlinksldjump"/>
              </a:rPr>
              <a:t>自主</a:t>
            </a:r>
            <a:r>
              <a:rPr lang="zh-TW" altLang="zh-TW" sz="2400" dirty="0" smtClean="0">
                <a:hlinkClick r:id="rId10" action="ppaction://hlinksldjump"/>
              </a:rPr>
              <a:t>學習規範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1" action="ppaction://hlinksldjump"/>
              </a:rPr>
              <a:t>自主學習先備課程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2" action="ppaction://hlinksldjump"/>
              </a:rPr>
              <a:t>自主學習申請計畫</a:t>
            </a:r>
            <a:r>
              <a:rPr lang="zh-TW" altLang="zh-TW" sz="2400" dirty="0" smtClean="0">
                <a:hlinkClick r:id="rId12" action="ppaction://hlinksldjump"/>
              </a:rPr>
              <a:t>書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zh-TW" altLang="en-US" sz="2400" dirty="0" smtClean="0">
                <a:hlinkClick r:id="rId13" action="ppaction://hlinksldjump"/>
              </a:rPr>
              <a:t>時程安排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4" action="ppaction://hlinksldjump"/>
              </a:rPr>
              <a:t>教導成果製作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5" action="ppaction://hlinksldjump"/>
              </a:rPr>
              <a:t>成果發表會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>
                <a:hlinkClick r:id="rId16" action="ppaction://hlinksldjump"/>
              </a:rPr>
              <a:t>上傳學習歷程檔案</a:t>
            </a:r>
            <a:endParaRPr lang="zh-TW" altLang="zh-TW" sz="2400" dirty="0"/>
          </a:p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77213" y="286474"/>
            <a:ext cx="3960773" cy="222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7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/>
            </a:r>
            <a:br>
              <a:rPr lang="zh-TW" altLang="zh-TW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zh-TW" altLang="zh-TW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1410752" y="1769952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zh-TW" altLang="zh-TW" kern="100" smtClean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590318" y="288528"/>
            <a:ext cx="68475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理論</a:t>
            </a:r>
            <a:r>
              <a:rPr lang="en-US" altLang="zh-TW" sz="3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----(1)</a:t>
            </a: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什麼</a:t>
            </a: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是「自主學習」</a:t>
            </a:r>
            <a:endParaRPr lang="zh-TW" altLang="en-US" sz="32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73371" y="1070511"/>
            <a:ext cx="1003124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定義： 為達特定習任務或目標，學生依據自己的成長需求和特質，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                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選擇、安排並調整自己的學習模式，達到預先設定的目標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　　　　和成就。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</a:rPr>
              <a:t>要素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：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(1)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個人學習動機；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　　　  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(2)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有計劃的過程；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              (3)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對學習結果有意識的監控、反思和調整。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功能（目標）：培養的是學生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對自己學習負責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自我決策</a:t>
            </a: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、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lvl="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</a:pPr>
            <a:r>
              <a:rPr lang="en-US" altLang="zh-TW" sz="2400" b="1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                              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自我監督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，以及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自我省思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的能力。</a:t>
            </a:r>
            <a:endParaRPr lang="en-US" altLang="zh-TW" sz="2400" dirty="0">
              <a:solidFill>
                <a:srgbClr val="000000"/>
              </a:solidFill>
              <a:latin typeface="微軟正黑體" panose="020B0604030504040204" pitchFamily="34" charset="-120"/>
              <a:sym typeface="Wingdings" panose="05000000000000000000" pitchFamily="2" charset="2"/>
            </a:endParaRPr>
          </a:p>
          <a:p>
            <a:pPr marL="182880" lvl="0" indent="-182880">
              <a:spcBef>
                <a:spcPts val="900"/>
              </a:spcBef>
              <a:buClr>
                <a:srgbClr val="000000">
                  <a:lumMod val="85000"/>
                  <a:lumOff val="15000"/>
                </a:srgbClr>
              </a:buClr>
              <a:buFont typeface="Garamond" pitchFamily="18" charset="0"/>
              <a:buChar char="◦"/>
            </a:pP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資料來源：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整理自</a:t>
            </a:r>
            <a:r>
              <a:rPr lang="en-US" altLang="zh-TW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)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sym typeface="Wingdings" panose="05000000000000000000" pitchFamily="2" charset="2"/>
              </a:rPr>
              <a:t>圖書館學與資訊科學大辭典</a:t>
            </a:r>
            <a:endParaRPr lang="zh-TW" altLang="en-US" sz="24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3371" y="5642035"/>
            <a:ext cx="10182807" cy="769441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>
              <a:defRPr>
                <a:uFillTx/>
              </a:defRPr>
            </a:pPr>
            <a:r>
              <a:rPr lang="zh-TW" altLang="en-US" kern="0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●</a:t>
            </a:r>
            <a:r>
              <a:rPr lang="zh-TW" altLang="en-US" kern="0" dirty="0" smtClean="0">
                <a:solidFill>
                  <a:srgbClr val="000000"/>
                </a:solidFill>
                <a:latin typeface="微軟正黑體" panose="020B0604030504040204" pitchFamily="34" charset="-120"/>
              </a:rPr>
              <a:t>課</a:t>
            </a:r>
            <a:r>
              <a:rPr lang="zh-TW" altLang="en-US" kern="0" dirty="0">
                <a:solidFill>
                  <a:srgbClr val="000000"/>
                </a:solidFill>
                <a:latin typeface="微軟正黑體" panose="020B0604030504040204" pitchFamily="34" charset="-120"/>
              </a:rPr>
              <a:t>綱的要求：普通型學校、綜合型學校及單科型學校，</a:t>
            </a:r>
            <a:r>
              <a:rPr lang="zh-TW" altLang="en-US" sz="22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學生於修業年限內， 其自主學習合計應至少十八節</a:t>
            </a:r>
            <a:r>
              <a:rPr lang="zh-TW" altLang="en-US" kern="0" dirty="0">
                <a:solidFill>
                  <a:srgbClr val="000000"/>
                </a:solidFill>
                <a:latin typeface="微軟正黑體" panose="020B0604030504040204" pitchFamily="34" charset="-120"/>
              </a:rPr>
              <a:t>，並應安排於一學期或各學年內實施。</a:t>
            </a:r>
            <a:endParaRPr lang="zh-TW" altLang="en-US" kern="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0" name="弧形箭號 (上彎) 9">
            <a:hlinkClick r:id="rId2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9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6338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理論</a:t>
            </a:r>
            <a:r>
              <a:rPr lang="en-US" altLang="zh-TW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----(2)</a:t>
            </a: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「</a:t>
            </a:r>
            <a:r>
              <a:rPr lang="zh-TW" alt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自主學習」可以做</a:t>
            </a:r>
            <a:r>
              <a:rPr lang="zh-TW" altLang="en-US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什麼</a:t>
            </a:r>
            <a:endParaRPr lang="zh-TW" altLang="en-US" sz="32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4277" y="1430448"/>
            <a:ext cx="11099549" cy="4480774"/>
          </a:xfrm>
        </p:spPr>
        <p:txBody>
          <a:bodyPr>
            <a:noAutofit/>
          </a:bodyPr>
          <a:lstStyle/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讀一本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書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投稿中學生讀心得比賽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研究一個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主題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投稿中學生網站小論文比賽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學一項渴望已久的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技能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生活更豐富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學一項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第二外國語文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更具國際視野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練習</a:t>
            </a:r>
            <a:r>
              <a:rPr lang="zh-TW" altLang="en-US" sz="2800" b="1" dirty="0">
                <a:solidFill>
                  <a:srgbClr val="0070C0"/>
                </a:solidFill>
                <a:latin typeface="Calibri"/>
              </a:rPr>
              <a:t>英文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的聽說讀寫</a:t>
            </a:r>
            <a:r>
              <a:rPr lang="en-US" altLang="zh-TW" sz="2800" b="1" dirty="0">
                <a:solidFill>
                  <a:srgbClr val="FF0000"/>
                </a:solidFill>
                <a:latin typeface="Calibri"/>
              </a:rPr>
              <a:t>——</a:t>
            </a:r>
            <a:r>
              <a:rPr lang="zh-TW" altLang="en-US" sz="2800" b="1" dirty="0">
                <a:solidFill>
                  <a:srgbClr val="FF0000"/>
                </a:solidFill>
                <a:latin typeface="Calibri"/>
              </a:rPr>
              <a:t>更深度地學習</a:t>
            </a:r>
            <a:endParaRPr lang="en-US" altLang="zh-TW" sz="2800" b="1" dirty="0">
              <a:solidFill>
                <a:srgbClr val="FF0000"/>
              </a:solidFill>
              <a:latin typeface="Calibri"/>
            </a:endParaRPr>
          </a:p>
          <a:p>
            <a:pPr marL="0" lvl="0" indent="0" algn="ctr" defTabSz="914400">
              <a:lnSpc>
                <a:spcPts val="5800"/>
              </a:lnSpc>
              <a:spcBef>
                <a:spcPts val="0"/>
              </a:spcBef>
              <a:buClrTx/>
              <a:buNone/>
              <a:defRPr/>
            </a:pPr>
            <a:r>
              <a:rPr lang="zh-TW" altLang="en-US" sz="2800" dirty="0">
                <a:solidFill>
                  <a:srgbClr val="92D050"/>
                </a:solidFill>
                <a:latin typeface="Calibri"/>
              </a:rPr>
              <a:t>更多的可能性，在於你如何觀察自己和環境</a:t>
            </a:r>
            <a:r>
              <a:rPr lang="en-US" altLang="zh-TW" sz="2800" dirty="0">
                <a:solidFill>
                  <a:srgbClr val="92D050"/>
                </a:solidFill>
                <a:latin typeface="Calibri"/>
              </a:rPr>
              <a:t>…………..</a:t>
            </a:r>
          </a:p>
        </p:txBody>
      </p:sp>
      <p:sp>
        <p:nvSpPr>
          <p:cNvPr id="4" name="弧形箭號 (上彎) 3">
            <a:hlinkClick r:id="rId2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82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zh-TW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操作</a:t>
            </a:r>
            <a:r>
              <a:rPr lang="en-US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----(1)</a:t>
            </a:r>
            <a:r>
              <a:rPr lang="zh-TW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自主</a:t>
            </a:r>
            <a:r>
              <a:rPr lang="zh-TW" altLang="zh-TW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學習</a:t>
            </a:r>
            <a:r>
              <a:rPr lang="zh-TW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規範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2024" y="1331004"/>
            <a:ext cx="7322510" cy="5124054"/>
          </a:xfrm>
          <a:prstGeom prst="rect">
            <a:avLst/>
          </a:prstGeom>
        </p:spPr>
      </p:pic>
      <p:sp>
        <p:nvSpPr>
          <p:cNvPr id="5" name="弧形箭號 (上彎) 4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zh-TW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操作</a:t>
            </a:r>
            <a:r>
              <a:rPr lang="en-US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----(2)</a:t>
            </a:r>
            <a:r>
              <a:rPr lang="zh-TW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自主</a:t>
            </a:r>
            <a:r>
              <a:rPr lang="zh-TW" altLang="zh-TW" b="1" dirty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學習先備</a:t>
            </a:r>
            <a:r>
              <a:rPr lang="zh-TW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+mn-cs"/>
              </a:rPr>
              <a:t>課程</a:t>
            </a:r>
            <a:endParaRPr lang="zh-TW" altLang="zh-TW" b="1" dirty="0">
              <a:solidFill>
                <a:prstClr val="black">
                  <a:lumMod val="75000"/>
                  <a:lumOff val="25000"/>
                </a:prstClr>
              </a:solidFill>
              <a:cs typeface="+mn-cs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570" y="1588128"/>
            <a:ext cx="8776664" cy="4513066"/>
          </a:xfrm>
          <a:prstGeom prst="rect">
            <a:avLst/>
          </a:prstGeom>
        </p:spPr>
      </p:pic>
      <p:sp>
        <p:nvSpPr>
          <p:cNvPr id="7" name="弧形箭號 (上彎) 6">
            <a:hlinkClick r:id="rId3" action="ppaction://hlinksldjump"/>
          </p:cNvPr>
          <p:cNvSpPr/>
          <p:nvPr/>
        </p:nvSpPr>
        <p:spPr>
          <a:xfrm rot="16431741">
            <a:off x="10882515" y="4787871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0737" y="624110"/>
            <a:ext cx="10363875" cy="1280890"/>
          </a:xfrm>
        </p:spPr>
        <p:txBody>
          <a:bodyPr>
            <a:normAutofit/>
          </a:bodyPr>
          <a:lstStyle/>
          <a:p>
            <a:pPr indent="609600">
              <a:lnSpc>
                <a:spcPts val="4200"/>
              </a:lnSpc>
              <a:spcAft>
                <a:spcPts val="0"/>
              </a:spcAft>
            </a:pPr>
            <a:r>
              <a:rPr lang="zh-TW" altLang="en-US" b="1" kern="100" dirty="0" smtClean="0">
                <a:latin typeface="+mj-ea"/>
                <a:cs typeface="Times New Roman" panose="02020603050405020304" pitchFamily="18" charset="0"/>
              </a:rPr>
              <a:t>操作</a:t>
            </a:r>
            <a:r>
              <a:rPr lang="en-US" altLang="zh-TW" b="1" kern="100" dirty="0" smtClean="0">
                <a:latin typeface="+mj-ea"/>
                <a:cs typeface="Times New Roman" panose="02020603050405020304" pitchFamily="18" charset="0"/>
              </a:rPr>
              <a:t>-----(3)</a:t>
            </a:r>
            <a:r>
              <a:rPr lang="zh-TW" altLang="zh-TW" b="1" kern="100" dirty="0" smtClean="0">
                <a:latin typeface="+mj-ea"/>
                <a:cs typeface="Times New Roman" panose="02020603050405020304" pitchFamily="18" charset="0"/>
              </a:rPr>
              <a:t>自主</a:t>
            </a:r>
            <a:r>
              <a:rPr lang="zh-TW" altLang="zh-TW" b="1" kern="100" dirty="0">
                <a:latin typeface="+mj-ea"/>
                <a:cs typeface="Times New Roman" panose="02020603050405020304" pitchFamily="18" charset="0"/>
              </a:rPr>
              <a:t>學習申請計畫</a:t>
            </a:r>
            <a:r>
              <a:rPr lang="zh-TW" altLang="zh-TW" b="1" kern="100" dirty="0" smtClean="0">
                <a:latin typeface="+mj-ea"/>
                <a:cs typeface="Times New Roman" panose="02020603050405020304" pitchFamily="18" charset="0"/>
              </a:rPr>
              <a:t>書</a:t>
            </a:r>
            <a:r>
              <a:rPr lang="zh-TW" altLang="en-US" sz="1800" b="1" kern="100" dirty="0" smtClean="0">
                <a:latin typeface="+mj-ea"/>
                <a:cs typeface="Times New Roman" panose="02020603050405020304" pitchFamily="18" charset="0"/>
              </a:rPr>
              <a:t>（視當學期行事曆有所調整</a:t>
            </a:r>
            <a:r>
              <a:rPr lang="en-US" altLang="zh-TW" sz="1800" b="1" kern="100" dirty="0" smtClean="0">
                <a:latin typeface="+mj-ea"/>
                <a:cs typeface="Times New Roman" panose="02020603050405020304" pitchFamily="18" charset="0"/>
              </a:rPr>
              <a:t>)</a:t>
            </a:r>
            <a:endParaRPr lang="zh-TW" altLang="zh-TW" sz="1800" b="1" kern="100" dirty="0">
              <a:effectLst/>
              <a:latin typeface="+mj-ea"/>
              <a:cs typeface="Times New Roman" panose="02020603050405020304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197" y="1335225"/>
            <a:ext cx="7740712" cy="5309956"/>
          </a:xfrm>
          <a:prstGeom prst="rect">
            <a:avLst/>
          </a:prstGeom>
        </p:spPr>
      </p:pic>
      <p:sp>
        <p:nvSpPr>
          <p:cNvPr id="5" name="弧形箭號 (上彎) 4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操作</a:t>
            </a:r>
            <a:r>
              <a:rPr lang="en-US" altLang="zh-TW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----(4)</a:t>
            </a:r>
            <a:r>
              <a:rPr lang="zh-TW" altLang="en-US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時程安排</a:t>
            </a:r>
            <a:endParaRPr lang="zh-TW" altLang="en-US" dirty="0"/>
          </a:p>
        </p:txBody>
      </p:sp>
      <p:graphicFrame>
        <p:nvGraphicFramePr>
          <p:cNvPr id="5" name="內容版面配置區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301577"/>
              </p:ext>
            </p:extLst>
          </p:nvPr>
        </p:nvGraphicFramePr>
        <p:xfrm>
          <a:off x="1865313" y="1554163"/>
          <a:ext cx="8880476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80">
                  <a:extLst>
                    <a:ext uri="{9D8B030D-6E8A-4147-A177-3AD203B41FA5}">
                      <a16:colId xmlns:a16="http://schemas.microsoft.com/office/drawing/2014/main" val="1674143836"/>
                    </a:ext>
                  </a:extLst>
                </a:gridCol>
                <a:gridCol w="1321806">
                  <a:extLst>
                    <a:ext uri="{9D8B030D-6E8A-4147-A177-3AD203B41FA5}">
                      <a16:colId xmlns:a16="http://schemas.microsoft.com/office/drawing/2014/main" val="2472440580"/>
                    </a:ext>
                  </a:extLst>
                </a:gridCol>
                <a:gridCol w="2498756">
                  <a:extLst>
                    <a:ext uri="{9D8B030D-6E8A-4147-A177-3AD203B41FA5}">
                      <a16:colId xmlns:a16="http://schemas.microsoft.com/office/drawing/2014/main" val="2035258114"/>
                    </a:ext>
                  </a:extLst>
                </a:gridCol>
                <a:gridCol w="4200134">
                  <a:extLst>
                    <a:ext uri="{9D8B030D-6E8A-4147-A177-3AD203B41FA5}">
                      <a16:colId xmlns:a16="http://schemas.microsoft.com/office/drawing/2014/main" val="3654664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年段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學期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實施內容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備註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42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高一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第一學期</a:t>
                      </a:r>
                      <a:endParaRPr lang="en-US" altLang="zh-TW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微課程（包含自主學習先備課程）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微課程中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安排部份時數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實施先備課程</a:t>
                      </a: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388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第二學期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自主學習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全體實施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即達到課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綱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基本要求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0" lang="en-US" altLang="zh-TW" sz="2000" b="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170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高二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第一學期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微課程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／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自主學習</a:t>
                      </a: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可選擇微課程或自主學習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0" lang="en-US" altLang="zh-TW" sz="2000" b="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en-US" sz="20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75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第二學期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000" dirty="0" smtClean="0"/>
                        <a:t>自主學習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全體實施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可與校訂必修之「專題寫作」結合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發展成小論文投稿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</a:t>
                      </a:r>
                      <a:r>
                        <a:rPr kumimoji="0" lang="zh-HK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或者是做為探究實作或任何課程的延伸學習</a:t>
                      </a:r>
                      <a:r>
                        <a:rPr kumimoji="0" lang="zh-TW" altLang="en-US" sz="2000" b="0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。</a:t>
                      </a:r>
                      <a:endParaRPr kumimoji="0" lang="zh-TW" altLang="en-US" sz="2000" b="0" i="0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242669"/>
                  </a:ext>
                </a:extLst>
              </a:tr>
            </a:tbl>
          </a:graphicData>
        </a:graphic>
      </p:graphicFrame>
      <p:sp>
        <p:nvSpPr>
          <p:cNvPr id="9" name="弧形箭號 (上彎) 8">
            <a:hlinkClick r:id="rId2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操作</a:t>
            </a:r>
            <a:r>
              <a:rPr lang="en-US" altLang="zh-TW" b="1" dirty="0" smtClean="0"/>
              <a:t>----(5)</a:t>
            </a:r>
            <a:r>
              <a:rPr lang="zh-TW" altLang="zh-TW" b="1" dirty="0" smtClean="0"/>
              <a:t>成果製作</a:t>
            </a:r>
            <a:r>
              <a:rPr lang="zh-TW" altLang="en-US" b="1" dirty="0" smtClean="0"/>
              <a:t>教導</a:t>
            </a:r>
            <a:r>
              <a:rPr lang="zh-TW" altLang="zh-TW" b="1" dirty="0"/>
              <a:t/>
            </a:r>
            <a:br>
              <a:rPr lang="zh-TW" altLang="zh-TW" b="1" dirty="0"/>
            </a:br>
            <a:endParaRPr lang="zh-TW" altLang="en-US" b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52" y="1751567"/>
            <a:ext cx="10091596" cy="4685384"/>
          </a:xfrm>
          <a:prstGeom prst="rect">
            <a:avLst/>
          </a:prstGeom>
        </p:spPr>
      </p:pic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2461830" y="1524564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zh-TW" altLang="en-US" dirty="0"/>
          </a:p>
        </p:txBody>
      </p:sp>
      <p:sp>
        <p:nvSpPr>
          <p:cNvPr id="9" name="弧形箭號 (上彎) 8">
            <a:hlinkClick r:id="rId3" action="ppaction://hlinksldjump"/>
          </p:cNvPr>
          <p:cNvSpPr/>
          <p:nvPr/>
        </p:nvSpPr>
        <p:spPr>
          <a:xfrm rot="16431741">
            <a:off x="10855354" y="4787870"/>
            <a:ext cx="710836" cy="7315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8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1720</TotalTime>
  <Words>622</Words>
  <Application>Microsoft Office PowerPoint</Application>
  <PresentationFormat>寬螢幕</PresentationFormat>
  <Paragraphs>117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30" baseType="lpstr">
      <vt:lpstr>Rockwell</vt:lpstr>
      <vt:lpstr>微軟正黑體</vt:lpstr>
      <vt:lpstr>新細明體</vt:lpstr>
      <vt:lpstr>標楷體</vt:lpstr>
      <vt:lpstr>Arial</vt:lpstr>
      <vt:lpstr>Arial</vt:lpstr>
      <vt:lpstr>Calibri</vt:lpstr>
      <vt:lpstr>Century Gothic</vt:lpstr>
      <vt:lpstr>Garamond</vt:lpstr>
      <vt:lpstr>Times New Roman</vt:lpstr>
      <vt:lpstr>Wingdings</vt:lpstr>
      <vt:lpstr>Wingdings 3</vt:lpstr>
      <vt:lpstr>絲縷</vt:lpstr>
      <vt:lpstr>自主學習網頁規畫內容</vt:lpstr>
      <vt:lpstr>自主學習在大直</vt:lpstr>
      <vt:lpstr> </vt:lpstr>
      <vt:lpstr>理論----(2)「自主學習」可以做什麼</vt:lpstr>
      <vt:lpstr>操作----(1)自主學習規範</vt:lpstr>
      <vt:lpstr>操作----(2)自主學習先備課程</vt:lpstr>
      <vt:lpstr>操作-----(3)自主學習申請計畫書（視當學期行事曆有所調整)</vt:lpstr>
      <vt:lpstr>操作----(4)時程安排</vt:lpstr>
      <vt:lpstr>操作----(5)成果製作教導 </vt:lpstr>
      <vt:lpstr>操作----(6)成果發表會 </vt:lpstr>
      <vt:lpstr>操作----(7)上傳學習歷程檔案</vt:lpstr>
      <vt:lpstr>資源----(1)可利用之資源</vt:lpstr>
      <vt:lpstr>資源----(2)可利用之資源(線上)</vt:lpstr>
      <vt:lpstr>資源----(3)可利用之資源(線上)</vt:lpstr>
      <vt:lpstr>資源----(4)可利用之資源(線上)</vt:lpstr>
      <vt:lpstr>資源----(5)線上可利用之資源</vt:lpstr>
      <vt:lpstr>資源----(6)其他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34</cp:revision>
  <dcterms:created xsi:type="dcterms:W3CDTF">2021-09-06T00:04:29Z</dcterms:created>
  <dcterms:modified xsi:type="dcterms:W3CDTF">2021-09-07T04:55:10Z</dcterms:modified>
</cp:coreProperties>
</file>