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4" r:id="rId3"/>
    <p:sldId id="265" r:id="rId4"/>
  </p:sldIdLst>
  <p:sldSz cx="30276800" cy="21386800"/>
  <p:notesSz cx="8488363" cy="12341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1476069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2952139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442821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590428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738035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8856420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033249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1808562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9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FCF"/>
    <a:srgbClr val="FFCCCC"/>
    <a:srgbClr val="FF9999"/>
    <a:srgbClr val="FF66CC"/>
    <a:srgbClr val="FFFF00"/>
    <a:srgbClr val="0000FF"/>
    <a:srgbClr val="6666FF"/>
    <a:srgbClr val="FF99FF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8CFCF"/>
          </a:solidFill>
        </a:fill>
      </a:tcStyle>
    </a:wholeTbl>
    <a:band2H>
      <a:tcTxStyle/>
      <a:tcStyle>
        <a:tcBdr/>
        <a:fill>
          <a:solidFill>
            <a:srgbClr val="F4E8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8CFCF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4E8E8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4E8E8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4780" autoAdjust="0"/>
  </p:normalViewPr>
  <p:slideViewPr>
    <p:cSldViewPr snapToGrid="0" snapToObjects="1">
      <p:cViewPr varScale="1">
        <p:scale>
          <a:sx n="28" d="100"/>
          <a:sy n="28" d="100"/>
        </p:scale>
        <p:origin x="1579" y="48"/>
      </p:cViewPr>
      <p:guideLst>
        <p:guide orient="horz" pos="2835"/>
        <p:guide pos="95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/>
          <a:lstStyle>
            <a:lvl1pPr algn="l">
              <a:defRPr sz="10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808217" y="1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/>
          <a:lstStyle>
            <a:lvl1pPr algn="r">
              <a:defRPr sz="1000"/>
            </a:lvl1pPr>
          </a:lstStyle>
          <a:p>
            <a:fld id="{8B2C3C00-54F4-45D0-A298-EAACD3016FCE}" type="datetimeFigureOut">
              <a:rPr lang="zh-TW" altLang="en-US" smtClean="0"/>
              <a:t>2022/5/2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11722868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 anchor="b"/>
          <a:lstStyle>
            <a:lvl1pPr algn="l">
              <a:defRPr sz="10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808217" y="11722868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 anchor="b"/>
          <a:lstStyle>
            <a:lvl1pPr algn="r">
              <a:defRPr sz="1000"/>
            </a:lvl1pPr>
          </a:lstStyle>
          <a:p>
            <a:fld id="{6BD870DB-EBB3-4C5C-A55D-BF19C4423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38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968375" y="925513"/>
            <a:ext cx="6551613" cy="4627562"/>
          </a:xfrm>
          <a:prstGeom prst="rect">
            <a:avLst/>
          </a:prstGeom>
        </p:spPr>
        <p:txBody>
          <a:bodyPr lIns="118993" tIns="59495" rIns="118993" bIns="59495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1131782" y="5862085"/>
            <a:ext cx="6224800" cy="5553551"/>
          </a:xfrm>
          <a:prstGeom prst="rect">
            <a:avLst/>
          </a:prstGeom>
        </p:spPr>
        <p:txBody>
          <a:bodyPr lIns="118993" tIns="59495" rIns="118993" bIns="5949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6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68375" y="925513"/>
            <a:ext cx="6551613" cy="46275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71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xfrm>
            <a:off x="2270998" y="6644264"/>
            <a:ext cx="25737981" cy="458464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41997" y="12120088"/>
            <a:ext cx="21195983" cy="54659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147606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2952139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4428211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5904281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大標題文字"/>
          <p:cNvSpPr txBox="1">
            <a:spLocks noGrp="1"/>
          </p:cNvSpPr>
          <p:nvPr>
            <p:ph type="title"/>
          </p:nvPr>
        </p:nvSpPr>
        <p:spPr>
          <a:xfrm>
            <a:off x="1514000" y="851573"/>
            <a:ext cx="9961904" cy="362414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t>大標題文字</a:t>
            </a:r>
          </a:p>
        </p:txBody>
      </p:sp>
      <p:sp>
        <p:nvSpPr>
          <p:cNvPr id="82" name="內文層級一…"/>
          <p:cNvSpPr txBox="1">
            <a:spLocks noGrp="1"/>
          </p:cNvSpPr>
          <p:nvPr>
            <p:ph type="body" idx="1"/>
          </p:nvPr>
        </p:nvSpPr>
        <p:spPr>
          <a:xfrm>
            <a:off x="11838629" y="851576"/>
            <a:ext cx="16927347" cy="18254399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1514001" y="4475719"/>
            <a:ext cx="9961903" cy="1463025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FontTx/>
              <a:buNone/>
              <a:defRPr sz="4500"/>
            </a:pPr>
            <a:endParaRPr/>
          </a:p>
        </p:txBody>
      </p:sp>
      <p:sp>
        <p:nvSpPr>
          <p:cNvPr id="8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大標題文字"/>
          <p:cNvSpPr txBox="1">
            <a:spLocks noGrp="1"/>
          </p:cNvSpPr>
          <p:nvPr>
            <p:ph type="title"/>
          </p:nvPr>
        </p:nvSpPr>
        <p:spPr>
          <a:xfrm>
            <a:off x="5935086" y="14971872"/>
            <a:ext cx="18167987" cy="176751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t>大標題文字</a:t>
            </a:r>
          </a:p>
        </p:txBody>
      </p:sp>
      <p:sp>
        <p:nvSpPr>
          <p:cNvPr id="92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5935086" y="1911093"/>
            <a:ext cx="18167987" cy="128330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5935086" y="16739387"/>
            <a:ext cx="18167987" cy="25101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4500"/>
            </a:lvl1pPr>
            <a:lvl2pPr marL="0" indent="1476069">
              <a:spcBef>
                <a:spcPts val="1000"/>
              </a:spcBef>
              <a:buSzTx/>
              <a:buFontTx/>
              <a:buNone/>
              <a:defRPr sz="4500"/>
            </a:lvl2pPr>
            <a:lvl3pPr marL="0" indent="2952139">
              <a:spcBef>
                <a:spcPts val="1000"/>
              </a:spcBef>
              <a:buSzTx/>
              <a:buFontTx/>
              <a:buNone/>
              <a:defRPr sz="4500"/>
            </a:lvl3pPr>
            <a:lvl4pPr marL="0" indent="4428211">
              <a:spcBef>
                <a:spcPts val="1000"/>
              </a:spcBef>
              <a:buSzTx/>
              <a:buFontTx/>
              <a:buNone/>
              <a:defRPr sz="4500"/>
            </a:lvl4pPr>
            <a:lvl5pPr marL="0" indent="5904281">
              <a:spcBef>
                <a:spcPts val="1000"/>
              </a:spcBef>
              <a:buSzTx/>
              <a:buFontTx/>
              <a:buNone/>
              <a:defRPr sz="4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大標題文字"/>
          <p:cNvSpPr txBox="1">
            <a:spLocks noGrp="1"/>
          </p:cNvSpPr>
          <p:nvPr>
            <p:ph type="title"/>
          </p:nvPr>
        </p:nvSpPr>
        <p:spPr>
          <a:xfrm>
            <a:off x="21952982" y="856529"/>
            <a:ext cx="6812995" cy="18249445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idx="1"/>
          </p:nvPr>
        </p:nvSpPr>
        <p:spPr>
          <a:xfrm>
            <a:off x="1513998" y="856529"/>
            <a:ext cx="19934318" cy="18249445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513998" y="856528"/>
            <a:ext cx="27251978" cy="356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7607" tIns="147607" rIns="147607" bIns="147607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513998" y="4990627"/>
            <a:ext cx="27251978" cy="1411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7607" tIns="147607" rIns="147607" bIns="147607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24828319" y="19947177"/>
            <a:ext cx="809987" cy="892115"/>
          </a:xfrm>
          <a:prstGeom prst="rect">
            <a:avLst/>
          </a:prstGeom>
          <a:ln w="12700">
            <a:miter lim="400000"/>
          </a:ln>
        </p:spPr>
        <p:txBody>
          <a:bodyPr wrap="none" lIns="147607" tIns="147607" rIns="147607" bIns="147607" anchor="ctr">
            <a:spAutoFit/>
          </a:bodyPr>
          <a:lstStyle>
            <a:lvl1pPr algn="ctr">
              <a:defRPr sz="3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ransition spd="med"/>
  <p:txStyles>
    <p:titleStyle>
      <a:lvl1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107052" marR="0" indent="-1107052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2531870" marR="0" indent="-1055800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–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3939382" marR="0" indent="-98724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559771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–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707378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»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854985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002592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1501994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2978063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476069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952139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42821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590428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738035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8856420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033249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1808562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om.tw/url?sa=i&amp;rct=j&amp;q=&amp;esrc=s&amp;frm=1&amp;source=images&amp;cd=&amp;cad=rja&amp;uact=8&amp;ved=0CAcQjRw&amp;url=http://www.clker.com/clipart-2702.html&amp;ei=1WAvVb_eCJPX8gW8noDgCg&amp;psig=AFQjCNFhxl5pS_ldC70wAok45Eu1y8wa4A&amp;ust=1429254820384493" TargetMode="External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表格 704"/>
          <p:cNvGraphicFramePr/>
          <p:nvPr>
            <p:extLst>
              <p:ext uri="{D42A27DB-BD31-4B8C-83A1-F6EECF244321}">
                <p14:modId xmlns:p14="http://schemas.microsoft.com/office/powerpoint/2010/main" val="2118206236"/>
              </p:ext>
            </p:extLst>
          </p:nvPr>
        </p:nvGraphicFramePr>
        <p:xfrm>
          <a:off x="25088660" y="1370206"/>
          <a:ext cx="5016507" cy="198534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016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51827">
                <a:tc>
                  <a:txBody>
                    <a:bodyPr/>
                    <a:lstStyle/>
                    <a:p>
                      <a:pPr defTabSz="14760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防</a:t>
                      </a:r>
                      <a:r>
                        <a:rPr lang="zh-TW" altLang="en-US" sz="400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救</a:t>
                      </a:r>
                      <a:r>
                        <a:rPr sz="4000" dirty="0" err="1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災資訊</a:t>
                      </a:r>
                      <a:endParaRPr sz="40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1827">
                <a:tc>
                  <a:txBody>
                    <a:bodyPr/>
                    <a:lstStyle/>
                    <a:p>
                      <a:pPr defTabSz="1476069">
                        <a:defRPr sz="1800"/>
                      </a:pPr>
                      <a:r>
                        <a:rPr sz="4000" dirty="0" err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災害通報單位</a:t>
                      </a:r>
                      <a:endParaRPr sz="40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4914">
                <a:tc>
                  <a:txBody>
                    <a:bodyPr/>
                    <a:lstStyle/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教育部校安中心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02-33437855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02-33437856</a:t>
                      </a:r>
                    </a:p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 smtClean="0"/>
                        <a:t>臺北市教育局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02-27208889</a:t>
                      </a:r>
                    </a:p>
                    <a:p>
                      <a:pPr defTabSz="1476069">
                        <a:defRPr sz="320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臺北市災害應變中心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02-87863119*8900</a:t>
                      </a:r>
                    </a:p>
                    <a:p>
                      <a:pPr defTabSz="1476069">
                        <a:defRPr sz="320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中山區災害應變中心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02-66160119</a:t>
                      </a: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1827">
                <a:tc>
                  <a:txBody>
                    <a:bodyPr/>
                    <a:lstStyle/>
                    <a:p>
                      <a:pPr defTabSz="1476069">
                        <a:defRPr sz="1800"/>
                      </a:pPr>
                      <a:r>
                        <a:rPr sz="4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警消醫療單位</a:t>
                      </a: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6300">
                <a:tc>
                  <a:txBody>
                    <a:bodyPr/>
                    <a:lstStyle/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大直派出所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02-25332984</a:t>
                      </a:r>
                    </a:p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大直消防分隊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02-85026151</a:t>
                      </a:r>
                    </a:p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臺北長庚醫院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02-27135211</a:t>
                      </a: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1827">
                <a:tc>
                  <a:txBody>
                    <a:bodyPr/>
                    <a:lstStyle/>
                    <a:p>
                      <a:pPr marL="0" marR="0" lvl="0" indent="0" algn="ctr" defTabSz="147607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zh-TW" altLang="zh-TW" sz="4000" b="1" kern="12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空襲災害避難原則</a:t>
                      </a:r>
                      <a:endParaRPr lang="zh-TW" altLang="zh-TW" sz="4000" b="1" kern="1200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7299">
                <a:tc>
                  <a:txBody>
                    <a:bodyPr/>
                    <a:lstStyle/>
                    <a:p>
                      <a:pPr marL="0" marR="0" lvl="0" indent="0" algn="l" defTabSz="1476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空襲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:</a:t>
                      </a: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往低處室內避難</a:t>
                      </a:r>
                      <a:endParaRPr lang="en-US" altLang="zh-TW" sz="3200" b="1" kern="1200" dirty="0" smtClean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6796">
                <a:tc>
                  <a:txBody>
                    <a:bodyPr/>
                    <a:lstStyle/>
                    <a:p>
                      <a:pPr defTabSz="1476069">
                        <a:defRPr sz="1800"/>
                      </a:pPr>
                      <a:r>
                        <a:rPr lang="zh-TW" altLang="en-US" sz="400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路線</a:t>
                      </a:r>
                      <a:r>
                        <a:rPr sz="4000" dirty="0" err="1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標示</a:t>
                      </a:r>
                      <a:endParaRPr sz="40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0787"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建築內路線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endParaRPr dirty="0"/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endParaRPr dirty="0"/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 smtClean="0"/>
                        <a:t>建築外路線</a:t>
                      </a:r>
                      <a:endParaRPr dirty="0"/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3" name="矩形 3"/>
          <p:cNvSpPr/>
          <p:nvPr/>
        </p:nvSpPr>
        <p:spPr>
          <a:xfrm>
            <a:off x="374833" y="181486"/>
            <a:ext cx="29524646" cy="1080001"/>
          </a:xfrm>
          <a:prstGeom prst="rect">
            <a:avLst/>
          </a:prstGeom>
          <a:solidFill>
            <a:srgbClr val="DDD9C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/>
          </a:p>
        </p:txBody>
      </p:sp>
      <p:graphicFrame>
        <p:nvGraphicFramePr>
          <p:cNvPr id="176" name="表格 7"/>
          <p:cNvGraphicFramePr/>
          <p:nvPr>
            <p:extLst>
              <p:ext uri="{D42A27DB-BD31-4B8C-83A1-F6EECF244321}">
                <p14:modId xmlns:p14="http://schemas.microsoft.com/office/powerpoint/2010/main" val="219273684"/>
              </p:ext>
            </p:extLst>
          </p:nvPr>
        </p:nvGraphicFramePr>
        <p:xfrm>
          <a:off x="258816" y="181486"/>
          <a:ext cx="29846350" cy="11887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40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 defTabSz="1476069">
                        <a:defRPr sz="5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臺北市中山區大直高級中學─校園防災地圖</a:t>
                      </a:r>
                      <a:r>
                        <a:rPr dirty="0" smtClean="0"/>
                        <a:t>(</a:t>
                      </a:r>
                      <a:r>
                        <a:rPr lang="zh-TW" altLang="zh-TW" sz="60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  <a:cs typeface="Adobe 繁黑體 Std B"/>
                        </a:rPr>
                        <a:t>空襲災害</a:t>
                      </a:r>
                      <a:r>
                        <a:rPr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經度:東經121度32分53.49秒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緯度:北緯25度4分45.87秒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en-US" altLang="zh-TW" dirty="0" smtClean="0"/>
                        <a:t>11</a:t>
                      </a:r>
                      <a:r>
                        <a:rPr dirty="0" smtClean="0"/>
                        <a:t>.</a:t>
                      </a:r>
                      <a:r>
                        <a:rPr lang="en-US" altLang="zh-TW" dirty="0" smtClean="0"/>
                        <a:t>04</a:t>
                      </a:r>
                      <a:endParaRPr dirty="0"/>
                    </a:p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學務處製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8" name="直線箭頭接點 53"/>
          <p:cNvSpPr/>
          <p:nvPr/>
        </p:nvSpPr>
        <p:spPr>
          <a:xfrm>
            <a:off x="26710532" y="19830163"/>
            <a:ext cx="1772762" cy="1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9" name="直線單箭頭接點 346"/>
          <p:cNvSpPr/>
          <p:nvPr/>
        </p:nvSpPr>
        <p:spPr>
          <a:xfrm>
            <a:off x="26592348" y="21057851"/>
            <a:ext cx="2006341" cy="2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5" name="群組 4"/>
          <p:cNvGrpSpPr/>
          <p:nvPr/>
        </p:nvGrpSpPr>
        <p:grpSpPr>
          <a:xfrm rot="10800000">
            <a:off x="5865490" y="5269077"/>
            <a:ext cx="16428596" cy="8208952"/>
            <a:chOff x="2903959" y="2303281"/>
            <a:chExt cx="9704787" cy="3663297"/>
          </a:xfrm>
          <a:noFill/>
        </p:grpSpPr>
        <p:sp>
          <p:nvSpPr>
            <p:cNvPr id="300" name="矩形 299"/>
            <p:cNvSpPr/>
            <p:nvPr/>
          </p:nvSpPr>
          <p:spPr>
            <a:xfrm>
              <a:off x="2903959" y="2305873"/>
              <a:ext cx="9704787" cy="3656464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grpSp>
          <p:nvGrpSpPr>
            <p:cNvPr id="301" name="群組 300"/>
            <p:cNvGrpSpPr/>
            <p:nvPr/>
          </p:nvGrpSpPr>
          <p:grpSpPr>
            <a:xfrm>
              <a:off x="3336927" y="2305987"/>
              <a:ext cx="8840784" cy="3660591"/>
              <a:chOff x="1184270" y="2103211"/>
              <a:chExt cx="8898832" cy="3991963"/>
            </a:xfrm>
            <a:grpFill/>
          </p:grpSpPr>
          <p:sp>
            <p:nvSpPr>
              <p:cNvPr id="307" name="矩形 306"/>
              <p:cNvSpPr/>
              <p:nvPr/>
            </p:nvSpPr>
            <p:spPr>
              <a:xfrm rot="10800000">
                <a:off x="1184270" y="2484576"/>
                <a:ext cx="1298769" cy="37524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08" name="群組 307"/>
              <p:cNvGrpSpPr/>
              <p:nvPr/>
            </p:nvGrpSpPr>
            <p:grpSpPr>
              <a:xfrm>
                <a:off x="1184270" y="2856452"/>
                <a:ext cx="1299912" cy="346434"/>
                <a:chOff x="1184270" y="2856452"/>
                <a:chExt cx="1299912" cy="346434"/>
              </a:xfrm>
              <a:grpFill/>
            </p:grpSpPr>
            <p:sp>
              <p:nvSpPr>
                <p:cNvPr id="420" name="矩形 419"/>
                <p:cNvSpPr/>
                <p:nvPr/>
              </p:nvSpPr>
              <p:spPr>
                <a:xfrm rot="10800000">
                  <a:off x="1184270" y="2859816"/>
                  <a:ext cx="641543" cy="34307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110</a:t>
                  </a:r>
                </a:p>
              </p:txBody>
            </p:sp>
            <p:sp>
              <p:nvSpPr>
                <p:cNvPr id="421" name="矩形 420"/>
                <p:cNvSpPr/>
                <p:nvPr/>
              </p:nvSpPr>
              <p:spPr>
                <a:xfrm rot="10800000">
                  <a:off x="1826957" y="2856452"/>
                  <a:ext cx="657225" cy="34643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109</a:t>
                  </a:r>
                </a:p>
              </p:txBody>
            </p:sp>
          </p:grpSp>
          <p:grpSp>
            <p:nvGrpSpPr>
              <p:cNvPr id="309" name="群組 308"/>
              <p:cNvGrpSpPr/>
              <p:nvPr/>
            </p:nvGrpSpPr>
            <p:grpSpPr>
              <a:xfrm>
                <a:off x="2940050" y="2105868"/>
                <a:ext cx="1971675" cy="371476"/>
                <a:chOff x="2940050" y="2105868"/>
                <a:chExt cx="1971675" cy="371476"/>
              </a:xfrm>
              <a:grpFill/>
            </p:grpSpPr>
            <p:sp>
              <p:nvSpPr>
                <p:cNvPr id="417" name="矩形 416"/>
                <p:cNvSpPr/>
                <p:nvPr/>
              </p:nvSpPr>
              <p:spPr>
                <a:xfrm rot="10800000">
                  <a:off x="2940050" y="210586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輔導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教室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/>
              </p:nvSpPr>
              <p:spPr>
                <a:xfrm rot="10800000">
                  <a:off x="3597275" y="2105868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水資源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 rot="10800000">
                  <a:off x="4254500" y="2105868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辦公室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10" name="群組 309"/>
              <p:cNvGrpSpPr/>
              <p:nvPr/>
            </p:nvGrpSpPr>
            <p:grpSpPr>
              <a:xfrm>
                <a:off x="8806204" y="2833265"/>
                <a:ext cx="1273263" cy="352857"/>
                <a:chOff x="1225890" y="2833265"/>
                <a:chExt cx="1273263" cy="352857"/>
              </a:xfrm>
              <a:grpFill/>
            </p:grpSpPr>
            <p:sp>
              <p:nvSpPr>
                <p:cNvPr id="415" name="矩形 414"/>
                <p:cNvSpPr/>
                <p:nvPr/>
              </p:nvSpPr>
              <p:spPr>
                <a:xfrm rot="10800000">
                  <a:off x="1225890" y="2833265"/>
                  <a:ext cx="617198" cy="352857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102</a:t>
                  </a:r>
                </a:p>
              </p:txBody>
            </p:sp>
            <p:sp>
              <p:nvSpPr>
                <p:cNvPr id="416" name="矩形 415"/>
                <p:cNvSpPr/>
                <p:nvPr/>
              </p:nvSpPr>
              <p:spPr>
                <a:xfrm rot="10800000">
                  <a:off x="1841928" y="2834927"/>
                  <a:ext cx="657225" cy="35119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101</a:t>
                  </a:r>
                </a:p>
              </p:txBody>
            </p:sp>
          </p:grpSp>
          <p:sp>
            <p:nvSpPr>
              <p:cNvPr id="311" name="矩形 310"/>
              <p:cNvSpPr/>
              <p:nvPr/>
            </p:nvSpPr>
            <p:spPr>
              <a:xfrm rot="10800000">
                <a:off x="2940051" y="2477343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hangingPunct="1"/>
                <a:r>
                  <a:rPr lang="zh-TW" altLang="en-US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lang="en-US" altLang="zh-TW" sz="2000" dirty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12" name="群組 311"/>
              <p:cNvGrpSpPr/>
              <p:nvPr/>
            </p:nvGrpSpPr>
            <p:grpSpPr>
              <a:xfrm>
                <a:off x="3597274" y="2471787"/>
                <a:ext cx="1314451" cy="371476"/>
                <a:chOff x="1185861" y="2105868"/>
                <a:chExt cx="1314451" cy="371476"/>
              </a:xfrm>
              <a:grpFill/>
            </p:grpSpPr>
            <p:sp>
              <p:nvSpPr>
                <p:cNvPr id="413" name="矩形 412"/>
                <p:cNvSpPr/>
                <p:nvPr/>
              </p:nvSpPr>
              <p:spPr>
                <a:xfrm rot="10800000">
                  <a:off x="1185861" y="210586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807</a:t>
                  </a:r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 rot="10800000">
                  <a:off x="1843087" y="2105868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806</a:t>
                  </a:r>
                </a:p>
              </p:txBody>
            </p:sp>
          </p:grpSp>
          <p:sp>
            <p:nvSpPr>
              <p:cNvPr id="313" name="矩形 312"/>
              <p:cNvSpPr/>
              <p:nvPr/>
            </p:nvSpPr>
            <p:spPr>
              <a:xfrm rot="10800000">
                <a:off x="8806204" y="2471738"/>
                <a:ext cx="1274423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資源教室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 rot="10800000">
                <a:off x="6536919" y="2472653"/>
                <a:ext cx="1972637" cy="35354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輔導室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>
              <a:xfrm rot="10800000">
                <a:off x="1186021" y="2110434"/>
                <a:ext cx="1299492" cy="3724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合作社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>
              <a:xfrm rot="10800000">
                <a:off x="4254499" y="2837704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hangingPunct="1"/>
                <a:r>
                  <a:rPr lang="en-US" altLang="zh-TW" sz="3600" dirty="0">
                    <a:solidFill>
                      <a:prstClr val="black"/>
                    </a:solidFill>
                    <a:latin typeface="Calibri"/>
                    <a:ea typeface="新細明體"/>
                    <a:cs typeface="+mn-cs"/>
                  </a:rPr>
                  <a:t>106</a:t>
                </a:r>
              </a:p>
            </p:txBody>
          </p:sp>
          <p:sp>
            <p:nvSpPr>
              <p:cNvPr id="317" name="矩形 316"/>
              <p:cNvSpPr/>
              <p:nvPr/>
            </p:nvSpPr>
            <p:spPr>
              <a:xfrm rot="10800000">
                <a:off x="3597273" y="2837703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hangingPunct="1"/>
                <a:r>
                  <a:rPr lang="en-US" altLang="zh-TW" sz="3600" dirty="0">
                    <a:solidFill>
                      <a:prstClr val="black"/>
                    </a:solidFill>
                    <a:latin typeface="Calibri"/>
                    <a:ea typeface="新細明體"/>
                    <a:cs typeface="+mn-cs"/>
                  </a:rPr>
                  <a:t>107</a:t>
                </a:r>
              </a:p>
            </p:txBody>
          </p:sp>
          <p:sp>
            <p:nvSpPr>
              <p:cNvPr id="318" name="矩形 317"/>
              <p:cNvSpPr/>
              <p:nvPr/>
            </p:nvSpPr>
            <p:spPr>
              <a:xfrm rot="10800000">
                <a:off x="2940046" y="2837702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3600" dirty="0">
                    <a:solidFill>
                      <a:prstClr val="black"/>
                    </a:solidFill>
                    <a:latin typeface="Calibri"/>
                    <a:ea typeface="新細明體"/>
                    <a:cs typeface="+mn-cs"/>
                  </a:rPr>
                  <a:t>108</a:t>
                </a:r>
              </a:p>
            </p:txBody>
          </p:sp>
          <p:grpSp>
            <p:nvGrpSpPr>
              <p:cNvPr id="319" name="群組 318"/>
              <p:cNvGrpSpPr/>
              <p:nvPr/>
            </p:nvGrpSpPr>
            <p:grpSpPr>
              <a:xfrm>
                <a:off x="5943430" y="2823235"/>
                <a:ext cx="2566607" cy="368170"/>
                <a:chOff x="5943430" y="2823235"/>
                <a:chExt cx="2566607" cy="368170"/>
              </a:xfrm>
              <a:grpFill/>
            </p:grpSpPr>
            <p:grpSp>
              <p:nvGrpSpPr>
                <p:cNvPr id="408" name="群組 407"/>
                <p:cNvGrpSpPr/>
                <p:nvPr/>
              </p:nvGrpSpPr>
              <p:grpSpPr>
                <a:xfrm>
                  <a:off x="6537908" y="2826196"/>
                  <a:ext cx="1972129" cy="365209"/>
                  <a:chOff x="3053345" y="2826196"/>
                  <a:chExt cx="1972129" cy="365209"/>
                </a:xfrm>
                <a:grpFill/>
              </p:grpSpPr>
              <p:sp>
                <p:nvSpPr>
                  <p:cNvPr id="410" name="矩形 409"/>
                  <p:cNvSpPr/>
                  <p:nvPr/>
                </p:nvSpPr>
                <p:spPr>
                  <a:xfrm rot="10800000">
                    <a:off x="3053345" y="2829007"/>
                    <a:ext cx="629326" cy="362398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105</a:t>
                    </a:r>
                  </a:p>
                </p:txBody>
              </p:sp>
              <p:sp>
                <p:nvSpPr>
                  <p:cNvPr id="411" name="矩形 410"/>
                  <p:cNvSpPr/>
                  <p:nvPr/>
                </p:nvSpPr>
                <p:spPr>
                  <a:xfrm rot="10800000">
                    <a:off x="3682672" y="2833265"/>
                    <a:ext cx="653948" cy="35814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104</a:t>
                    </a:r>
                  </a:p>
                </p:txBody>
              </p:sp>
              <p:sp>
                <p:nvSpPr>
                  <p:cNvPr id="412" name="矩形 411"/>
                  <p:cNvSpPr/>
                  <p:nvPr/>
                </p:nvSpPr>
                <p:spPr>
                  <a:xfrm rot="10800000">
                    <a:off x="4339893" y="2826196"/>
                    <a:ext cx="685581" cy="365209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103</a:t>
                    </a:r>
                  </a:p>
                </p:txBody>
              </p:sp>
            </p:grpSp>
            <p:sp>
              <p:nvSpPr>
                <p:cNvPr id="409" name="矩形 408"/>
                <p:cNvSpPr/>
                <p:nvPr/>
              </p:nvSpPr>
              <p:spPr>
                <a:xfrm rot="10800000">
                  <a:off x="5943430" y="2823235"/>
                  <a:ext cx="591205" cy="367347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值勤室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sp>
            <p:nvSpPr>
              <p:cNvPr id="320" name="矩形 319"/>
              <p:cNvSpPr/>
              <p:nvPr/>
            </p:nvSpPr>
            <p:spPr>
              <a:xfrm rot="10800000">
                <a:off x="5938838" y="2472653"/>
                <a:ext cx="599070" cy="352831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會計室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 rot="10800000">
                <a:off x="5938835" y="2103211"/>
                <a:ext cx="599073" cy="36591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家長會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>
              <a:xfrm rot="10800000">
                <a:off x="6537908" y="2103211"/>
                <a:ext cx="990499" cy="36591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健康中心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 rot="10800000">
                <a:off x="7536340" y="2103753"/>
                <a:ext cx="973696" cy="36591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烹飪教室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 rot="10800000">
                <a:off x="8806204" y="2105820"/>
                <a:ext cx="1274420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體育組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25" name="群組 324"/>
              <p:cNvGrpSpPr/>
              <p:nvPr/>
            </p:nvGrpSpPr>
            <p:grpSpPr>
              <a:xfrm>
                <a:off x="2940047" y="3552817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405" name="矩形 404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203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202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201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26" name="群組 325"/>
              <p:cNvGrpSpPr/>
              <p:nvPr/>
            </p:nvGrpSpPr>
            <p:grpSpPr>
              <a:xfrm>
                <a:off x="5940866" y="3546063"/>
                <a:ext cx="2566818" cy="385305"/>
                <a:chOff x="5938838" y="2100260"/>
                <a:chExt cx="2566818" cy="385305"/>
              </a:xfrm>
              <a:grpFill/>
            </p:grpSpPr>
            <p:grpSp>
              <p:nvGrpSpPr>
                <p:cNvPr id="400" name="群組 399"/>
                <p:cNvGrpSpPr/>
                <p:nvPr/>
              </p:nvGrpSpPr>
              <p:grpSpPr>
                <a:xfrm>
                  <a:off x="6526143" y="2100262"/>
                  <a:ext cx="1979513" cy="385303"/>
                  <a:chOff x="3041580" y="2100262"/>
                  <a:chExt cx="1979513" cy="385303"/>
                </a:xfrm>
                <a:grpFill/>
              </p:grpSpPr>
              <p:sp>
                <p:nvSpPr>
                  <p:cNvPr id="402" name="矩形 401"/>
                  <p:cNvSpPr/>
                  <p:nvPr/>
                </p:nvSpPr>
                <p:spPr>
                  <a:xfrm rot="10800000">
                    <a:off x="3041580" y="2100263"/>
                    <a:ext cx="657225" cy="377029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801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403" name="矩形 402"/>
                  <p:cNvSpPr/>
                  <p:nvPr/>
                </p:nvSpPr>
                <p:spPr>
                  <a:xfrm rot="10800000">
                    <a:off x="3702738" y="2100262"/>
                    <a:ext cx="657225" cy="382128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802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404" name="矩形 403"/>
                  <p:cNvSpPr/>
                  <p:nvPr/>
                </p:nvSpPr>
                <p:spPr>
                  <a:xfrm rot="10800000">
                    <a:off x="4363868" y="2100262"/>
                    <a:ext cx="657225" cy="385303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803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sp>
              <p:nvSpPr>
                <p:cNvPr id="401" name="矩形 400"/>
                <p:cNvSpPr/>
                <p:nvPr/>
              </p:nvSpPr>
              <p:spPr>
                <a:xfrm rot="10800000">
                  <a:off x="5938838" y="2100260"/>
                  <a:ext cx="589025" cy="37239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教師會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27" name="群組 326"/>
              <p:cNvGrpSpPr/>
              <p:nvPr/>
            </p:nvGrpSpPr>
            <p:grpSpPr>
              <a:xfrm>
                <a:off x="8803933" y="3546064"/>
                <a:ext cx="1276690" cy="371476"/>
                <a:chOff x="1223622" y="2100262"/>
                <a:chExt cx="1276690" cy="371476"/>
              </a:xfrm>
              <a:grpFill/>
            </p:grpSpPr>
            <p:sp>
              <p:nvSpPr>
                <p:cNvPr id="398" name="矩形 397"/>
                <p:cNvSpPr/>
                <p:nvPr/>
              </p:nvSpPr>
              <p:spPr>
                <a:xfrm rot="10800000">
                  <a:off x="1223622" y="2100263"/>
                  <a:ext cx="619464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805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28" name="群組 327"/>
              <p:cNvGrpSpPr/>
              <p:nvPr/>
            </p:nvGrpSpPr>
            <p:grpSpPr>
              <a:xfrm>
                <a:off x="1185858" y="3546063"/>
                <a:ext cx="1314451" cy="371476"/>
                <a:chOff x="1185861" y="2100262"/>
                <a:chExt cx="1314451" cy="371476"/>
              </a:xfrm>
              <a:grpFill/>
            </p:grpSpPr>
            <p:sp>
              <p:nvSpPr>
                <p:cNvPr id="396" name="矩形 395"/>
                <p:cNvSpPr/>
                <p:nvPr/>
              </p:nvSpPr>
              <p:spPr>
                <a:xfrm rot="10800000">
                  <a:off x="1185861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205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29" name="群組 328"/>
              <p:cNvGrpSpPr/>
              <p:nvPr/>
            </p:nvGrpSpPr>
            <p:grpSpPr>
              <a:xfrm>
                <a:off x="2940047" y="3931046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393" name="矩形 392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208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4" name="矩形 393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207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5" name="矩形 394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206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0" name="群組 329"/>
              <p:cNvGrpSpPr/>
              <p:nvPr/>
            </p:nvGrpSpPr>
            <p:grpSpPr>
              <a:xfrm>
                <a:off x="1185858" y="3924292"/>
                <a:ext cx="1314451" cy="371476"/>
                <a:chOff x="1185861" y="2100262"/>
                <a:chExt cx="1314451" cy="371476"/>
              </a:xfrm>
              <a:grpFill/>
            </p:grpSpPr>
            <p:sp>
              <p:nvSpPr>
                <p:cNvPr id="391" name="矩形 390"/>
                <p:cNvSpPr/>
                <p:nvPr/>
              </p:nvSpPr>
              <p:spPr>
                <a:xfrm rot="10800000">
                  <a:off x="1185861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210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2" name="矩形 391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209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1" name="群組 330"/>
              <p:cNvGrpSpPr/>
              <p:nvPr/>
            </p:nvGrpSpPr>
            <p:grpSpPr>
              <a:xfrm>
                <a:off x="2940047" y="4309274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388" name="矩形 387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308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89" name="矩形 388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309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0" name="矩形 389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310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2" name="群組 331"/>
              <p:cNvGrpSpPr/>
              <p:nvPr/>
            </p:nvGrpSpPr>
            <p:grpSpPr>
              <a:xfrm>
                <a:off x="1185858" y="4292780"/>
                <a:ext cx="1314451" cy="394668"/>
                <a:chOff x="1185861" y="2090522"/>
                <a:chExt cx="1314451" cy="394668"/>
              </a:xfrm>
              <a:grpFill/>
            </p:grpSpPr>
            <p:sp>
              <p:nvSpPr>
                <p:cNvPr id="386" name="矩形 385"/>
                <p:cNvSpPr/>
                <p:nvPr/>
              </p:nvSpPr>
              <p:spPr>
                <a:xfrm rot="10800000">
                  <a:off x="1185861" y="2090522"/>
                  <a:ext cx="657225" cy="394668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306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>
                <a:xfrm rot="10800000">
                  <a:off x="1843087" y="2090522"/>
                  <a:ext cx="657225" cy="394668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307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3" name="群組 332"/>
              <p:cNvGrpSpPr/>
              <p:nvPr/>
            </p:nvGrpSpPr>
            <p:grpSpPr>
              <a:xfrm>
                <a:off x="5940866" y="3924827"/>
                <a:ext cx="2566819" cy="372390"/>
                <a:chOff x="5938838" y="2100260"/>
                <a:chExt cx="2566819" cy="372390"/>
              </a:xfrm>
              <a:grpFill/>
            </p:grpSpPr>
            <p:grpSp>
              <p:nvGrpSpPr>
                <p:cNvPr id="381" name="群組 380"/>
                <p:cNvGrpSpPr/>
                <p:nvPr/>
              </p:nvGrpSpPr>
              <p:grpSpPr>
                <a:xfrm>
                  <a:off x="6526143" y="2100262"/>
                  <a:ext cx="1979514" cy="371476"/>
                  <a:chOff x="3041580" y="2100262"/>
                  <a:chExt cx="1979514" cy="371476"/>
                </a:xfrm>
                <a:grpFill/>
              </p:grpSpPr>
              <p:sp>
                <p:nvSpPr>
                  <p:cNvPr id="383" name="矩形 382"/>
                  <p:cNvSpPr/>
                  <p:nvPr/>
                </p:nvSpPr>
                <p:spPr>
                  <a:xfrm rot="10800000">
                    <a:off x="3041580" y="2100263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  <a:t>專案</a:t>
                    </a:r>
                    <a:r>
                      <a:rPr kumimoji="0" lang="en-US" altLang="zh-TW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  <a:t/>
                    </a:r>
                    <a:br>
                      <a:rPr kumimoji="0" lang="en-US" altLang="zh-TW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</a:br>
                    <a:r>
                      <a:rPr kumimoji="0" lang="zh-TW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  <a:t>教室</a:t>
                    </a:r>
                    <a:endParaRPr kumimoji="0" lang="en-US" altLang="zh-TW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endParaRPr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 rot="10800000">
                    <a:off x="3702737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909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 rot="10800000">
                    <a:off x="4363869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908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sp>
              <p:nvSpPr>
                <p:cNvPr id="382" name="矩形 381"/>
                <p:cNvSpPr/>
                <p:nvPr/>
              </p:nvSpPr>
              <p:spPr>
                <a:xfrm rot="10800000">
                  <a:off x="5938838" y="2100260"/>
                  <a:ext cx="592551" cy="37239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人事室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34" name="群組 333"/>
              <p:cNvGrpSpPr/>
              <p:nvPr/>
            </p:nvGrpSpPr>
            <p:grpSpPr>
              <a:xfrm>
                <a:off x="8803933" y="3922156"/>
                <a:ext cx="1276690" cy="374148"/>
                <a:chOff x="1223622" y="2097590"/>
                <a:chExt cx="1276690" cy="374148"/>
              </a:xfrm>
              <a:grpFill/>
            </p:grpSpPr>
            <p:sp>
              <p:nvSpPr>
                <p:cNvPr id="379" name="矩形 378"/>
                <p:cNvSpPr/>
                <p:nvPr/>
              </p:nvSpPr>
              <p:spPr>
                <a:xfrm rot="10800000">
                  <a:off x="1223622" y="2097590"/>
                  <a:ext cx="619465" cy="374148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907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80" name="矩形 379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906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5" name="群組 334"/>
              <p:cNvGrpSpPr/>
              <p:nvPr/>
            </p:nvGrpSpPr>
            <p:grpSpPr>
              <a:xfrm>
                <a:off x="5941399" y="4296575"/>
                <a:ext cx="2566818" cy="372390"/>
                <a:chOff x="5938838" y="2100260"/>
                <a:chExt cx="2566818" cy="372390"/>
              </a:xfrm>
              <a:grpFill/>
            </p:grpSpPr>
            <p:grpSp>
              <p:nvGrpSpPr>
                <p:cNvPr id="374" name="群組 373"/>
                <p:cNvGrpSpPr/>
                <p:nvPr/>
              </p:nvGrpSpPr>
              <p:grpSpPr>
                <a:xfrm>
                  <a:off x="7187295" y="2100262"/>
                  <a:ext cx="1318361" cy="371475"/>
                  <a:chOff x="3702732" y="2100262"/>
                  <a:chExt cx="1318361" cy="371475"/>
                </a:xfrm>
                <a:grpFill/>
              </p:grpSpPr>
              <p:sp>
                <p:nvSpPr>
                  <p:cNvPr id="377" name="矩形 376"/>
                  <p:cNvSpPr/>
                  <p:nvPr/>
                </p:nvSpPr>
                <p:spPr>
                  <a:xfrm rot="10800000">
                    <a:off x="3702732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904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 rot="10800000">
                    <a:off x="4363868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903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sp>
              <p:nvSpPr>
                <p:cNvPr id="375" name="矩形 374"/>
                <p:cNvSpPr/>
                <p:nvPr/>
              </p:nvSpPr>
              <p:spPr>
                <a:xfrm rot="10800000">
                  <a:off x="5938838" y="2100260"/>
                  <a:ext cx="591210" cy="37239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器材室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36" name="群組 335"/>
              <p:cNvGrpSpPr/>
              <p:nvPr/>
            </p:nvGrpSpPr>
            <p:grpSpPr>
              <a:xfrm>
                <a:off x="8801636" y="4296576"/>
                <a:ext cx="1281466" cy="371476"/>
                <a:chOff x="1220792" y="2100262"/>
                <a:chExt cx="1281466" cy="371476"/>
              </a:xfrm>
              <a:grpFill/>
            </p:grpSpPr>
            <p:sp>
              <p:nvSpPr>
                <p:cNvPr id="372" name="矩形 371"/>
                <p:cNvSpPr/>
                <p:nvPr/>
              </p:nvSpPr>
              <p:spPr>
                <a:xfrm rot="10800000">
                  <a:off x="1220792" y="2100263"/>
                  <a:ext cx="62229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902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>
                <a:xfrm rot="10800000">
                  <a:off x="1843088" y="2100262"/>
                  <a:ext cx="659170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901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7" name="群組 336"/>
              <p:cNvGrpSpPr/>
              <p:nvPr/>
            </p:nvGrpSpPr>
            <p:grpSpPr>
              <a:xfrm>
                <a:off x="2940047" y="5005371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369" name="矩形 368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702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703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8" name="群組 337"/>
              <p:cNvGrpSpPr/>
              <p:nvPr/>
            </p:nvGrpSpPr>
            <p:grpSpPr>
              <a:xfrm>
                <a:off x="1185859" y="5721884"/>
                <a:ext cx="1314635" cy="371475"/>
                <a:chOff x="1185862" y="2823529"/>
                <a:chExt cx="1314635" cy="371475"/>
              </a:xfrm>
              <a:grpFill/>
            </p:grpSpPr>
            <p:sp>
              <p:nvSpPr>
                <p:cNvPr id="367" name="矩形 366"/>
                <p:cNvSpPr/>
                <p:nvPr/>
              </p:nvSpPr>
              <p:spPr>
                <a:xfrm rot="10800000">
                  <a:off x="1185862" y="282352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305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>
                <a:xfrm rot="10800000">
                  <a:off x="1843272" y="282352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9" name="群組 338"/>
              <p:cNvGrpSpPr/>
              <p:nvPr/>
            </p:nvGrpSpPr>
            <p:grpSpPr>
              <a:xfrm>
                <a:off x="1186021" y="4998533"/>
                <a:ext cx="8894602" cy="1096641"/>
                <a:chOff x="1154268" y="5365588"/>
                <a:chExt cx="8894602" cy="1096641"/>
              </a:xfrm>
              <a:grpFill/>
            </p:grpSpPr>
            <p:grpSp>
              <p:nvGrpSpPr>
                <p:cNvPr id="353" name="群組 352"/>
                <p:cNvGrpSpPr/>
                <p:nvPr/>
              </p:nvGrpSpPr>
              <p:grpSpPr>
                <a:xfrm>
                  <a:off x="1154268" y="5365588"/>
                  <a:ext cx="1305727" cy="362948"/>
                  <a:chOff x="1186024" y="1375097"/>
                  <a:chExt cx="1305727" cy="362948"/>
                </a:xfrm>
                <a:grpFill/>
              </p:grpSpPr>
              <p:sp>
                <p:nvSpPr>
                  <p:cNvPr id="365" name="矩形 364"/>
                  <p:cNvSpPr/>
                  <p:nvPr/>
                </p:nvSpPr>
                <p:spPr>
                  <a:xfrm rot="10800000">
                    <a:off x="1186024" y="1375097"/>
                    <a:ext cx="657225" cy="3586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創意教室</a:t>
                    </a:r>
                    <a:endParaRPr kumimoji="0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6" name="矩形 365"/>
                  <p:cNvSpPr/>
                  <p:nvPr/>
                </p:nvSpPr>
                <p:spPr>
                  <a:xfrm rot="10800000">
                    <a:off x="1834526" y="1376832"/>
                    <a:ext cx="657225" cy="361213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701</a:t>
                    </a:r>
                  </a:p>
                </p:txBody>
              </p:sp>
            </p:grpSp>
            <p:grpSp>
              <p:nvGrpSpPr>
                <p:cNvPr id="354" name="群組 353"/>
                <p:cNvGrpSpPr/>
                <p:nvPr/>
              </p:nvGrpSpPr>
              <p:grpSpPr>
                <a:xfrm>
                  <a:off x="2908294" y="6090753"/>
                  <a:ext cx="1971675" cy="371476"/>
                  <a:chOff x="2940050" y="2100262"/>
                  <a:chExt cx="1971675" cy="371476"/>
                </a:xfrm>
                <a:grpFill/>
              </p:grpSpPr>
              <p:sp>
                <p:nvSpPr>
                  <p:cNvPr id="362" name="矩形 361"/>
                  <p:cNvSpPr/>
                  <p:nvPr/>
                </p:nvSpPr>
                <p:spPr>
                  <a:xfrm rot="10800000">
                    <a:off x="2940050" y="2100263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303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3" name="矩形 362"/>
                  <p:cNvSpPr/>
                  <p:nvPr/>
                </p:nvSpPr>
                <p:spPr>
                  <a:xfrm rot="10800000">
                    <a:off x="3597275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302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4" name="矩形 363"/>
                  <p:cNvSpPr/>
                  <p:nvPr/>
                </p:nvSpPr>
                <p:spPr>
                  <a:xfrm rot="10800000">
                    <a:off x="4254500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301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grpSp>
              <p:nvGrpSpPr>
                <p:cNvPr id="355" name="群組 354"/>
                <p:cNvGrpSpPr/>
                <p:nvPr/>
              </p:nvGrpSpPr>
              <p:grpSpPr>
                <a:xfrm>
                  <a:off x="8734419" y="6090753"/>
                  <a:ext cx="1314451" cy="371476"/>
                  <a:chOff x="1185861" y="2100262"/>
                  <a:chExt cx="1314451" cy="371476"/>
                </a:xfrm>
                <a:grpFill/>
              </p:grpSpPr>
              <p:sp>
                <p:nvSpPr>
                  <p:cNvPr id="360" name="矩形 359"/>
                  <p:cNvSpPr/>
                  <p:nvPr/>
                </p:nvSpPr>
                <p:spPr>
                  <a:xfrm rot="10800000">
                    <a:off x="1185861" y="2100263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808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1" name="矩形 360"/>
                  <p:cNvSpPr/>
                  <p:nvPr/>
                </p:nvSpPr>
                <p:spPr>
                  <a:xfrm rot="10800000">
                    <a:off x="1843087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809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grpSp>
              <p:nvGrpSpPr>
                <p:cNvPr id="356" name="群組 355"/>
                <p:cNvGrpSpPr/>
                <p:nvPr/>
              </p:nvGrpSpPr>
              <p:grpSpPr>
                <a:xfrm>
                  <a:off x="6510007" y="5372427"/>
                  <a:ext cx="1971685" cy="349844"/>
                  <a:chOff x="3057200" y="1381936"/>
                  <a:chExt cx="1971685" cy="349844"/>
                </a:xfrm>
                <a:grpFill/>
              </p:grpSpPr>
              <p:sp>
                <p:nvSpPr>
                  <p:cNvPr id="357" name="矩形 356"/>
                  <p:cNvSpPr/>
                  <p:nvPr/>
                </p:nvSpPr>
                <p:spPr>
                  <a:xfrm rot="10800000">
                    <a:off x="3057200" y="1385732"/>
                    <a:ext cx="657225" cy="346046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705</a:t>
                    </a:r>
                  </a:p>
                </p:txBody>
              </p:sp>
              <p:sp>
                <p:nvSpPr>
                  <p:cNvPr id="358" name="矩形 357"/>
                  <p:cNvSpPr/>
                  <p:nvPr/>
                </p:nvSpPr>
                <p:spPr>
                  <a:xfrm rot="10800000">
                    <a:off x="3714435" y="1381936"/>
                    <a:ext cx="657225" cy="34983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706</a:t>
                    </a:r>
                  </a:p>
                </p:txBody>
              </p:sp>
              <p:sp>
                <p:nvSpPr>
                  <p:cNvPr id="359" name="矩形 358"/>
                  <p:cNvSpPr/>
                  <p:nvPr/>
                </p:nvSpPr>
                <p:spPr>
                  <a:xfrm rot="10800000">
                    <a:off x="4371660" y="1381936"/>
                    <a:ext cx="657225" cy="349844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707</a:t>
                    </a:r>
                  </a:p>
                </p:txBody>
              </p:sp>
            </p:grpSp>
          </p:grpSp>
          <p:sp>
            <p:nvSpPr>
              <p:cNvPr id="340" name="矩形 339"/>
              <p:cNvSpPr/>
              <p:nvPr/>
            </p:nvSpPr>
            <p:spPr>
              <a:xfrm rot="10800000">
                <a:off x="3594091" y="5370092"/>
                <a:ext cx="1320407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校長室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>
                <a:off x="2942424" y="5370091"/>
                <a:ext cx="650094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總務處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>
                <a:off x="1838282" y="5363334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油印室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>
                <a:off x="1185330" y="5363334"/>
                <a:ext cx="656164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教務處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>
              <a:xfrm rot="10800000">
                <a:off x="7856205" y="5353703"/>
                <a:ext cx="657225" cy="371475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>
                <a:off x="8766172" y="5369677"/>
                <a:ext cx="1314451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46" name="群組 345"/>
              <p:cNvGrpSpPr/>
              <p:nvPr/>
            </p:nvGrpSpPr>
            <p:grpSpPr>
              <a:xfrm>
                <a:off x="8766172" y="4997928"/>
                <a:ext cx="1314451" cy="371476"/>
                <a:chOff x="1185861" y="2100262"/>
                <a:chExt cx="1314451" cy="371476"/>
              </a:xfrm>
              <a:grpFill/>
            </p:grpSpPr>
            <p:sp>
              <p:nvSpPr>
                <p:cNvPr id="349" name="矩形 348"/>
                <p:cNvSpPr/>
                <p:nvPr/>
              </p:nvSpPr>
              <p:spPr>
                <a:xfrm rot="10800000">
                  <a:off x="1185861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708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50" name="矩形 349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709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sp>
            <p:nvSpPr>
              <p:cNvPr id="347" name="矩形 346"/>
              <p:cNvSpPr/>
              <p:nvPr/>
            </p:nvSpPr>
            <p:spPr>
              <a:xfrm rot="10800000">
                <a:off x="5953141" y="5732278"/>
                <a:ext cx="2560289" cy="35021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     </a:t>
                </a: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圖書館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>
                <a:off x="6544353" y="5352222"/>
                <a:ext cx="657225" cy="371475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學務處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</p:grpSp>
        <p:sp>
          <p:nvSpPr>
            <p:cNvPr id="302" name="矩形 301"/>
            <p:cNvSpPr/>
            <p:nvPr/>
          </p:nvSpPr>
          <p:spPr>
            <a:xfrm>
              <a:off x="8064240" y="3304687"/>
              <a:ext cx="4111008" cy="324382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3" name="矩形 302"/>
            <p:cNvSpPr/>
            <p:nvPr/>
          </p:nvSpPr>
          <p:spPr>
            <a:xfrm>
              <a:off x="8059514" y="4661398"/>
              <a:ext cx="4118198" cy="309324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4" name="矩形 303"/>
            <p:cNvSpPr/>
            <p:nvPr/>
          </p:nvSpPr>
          <p:spPr>
            <a:xfrm>
              <a:off x="3336929" y="4670734"/>
              <a:ext cx="3698753" cy="289655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5" name="矩形 304"/>
            <p:cNvSpPr/>
            <p:nvPr/>
          </p:nvSpPr>
          <p:spPr>
            <a:xfrm>
              <a:off x="3336928" y="3304818"/>
              <a:ext cx="3705896" cy="324248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6" name="矩形 305"/>
            <p:cNvSpPr/>
            <p:nvPr/>
          </p:nvSpPr>
          <p:spPr>
            <a:xfrm>
              <a:off x="7058761" y="2303281"/>
              <a:ext cx="1005479" cy="3663296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</p:grpSp>
      <p:pic>
        <p:nvPicPr>
          <p:cNvPr id="422" name="圖片 4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0" t="2383" b="69445"/>
          <a:stretch/>
        </p:blipFill>
        <p:spPr>
          <a:xfrm>
            <a:off x="399454" y="16301794"/>
            <a:ext cx="7222580" cy="1734834"/>
          </a:xfrm>
          <a:prstGeom prst="rect">
            <a:avLst/>
          </a:prstGeom>
        </p:spPr>
      </p:pic>
      <p:pic>
        <p:nvPicPr>
          <p:cNvPr id="160" name="圖片 15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86076" r="586" b="711"/>
          <a:stretch/>
        </p:blipFill>
        <p:spPr>
          <a:xfrm rot="10800000">
            <a:off x="1279152" y="2314716"/>
            <a:ext cx="11196871" cy="2335282"/>
          </a:xfrm>
          <a:prstGeom prst="rect">
            <a:avLst/>
          </a:prstGeom>
        </p:spPr>
      </p:pic>
      <p:pic>
        <p:nvPicPr>
          <p:cNvPr id="179" name="圖片 17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9" t="78062" r="17677" b="16803"/>
          <a:stretch/>
        </p:blipFill>
        <p:spPr>
          <a:xfrm rot="10800000">
            <a:off x="3048806" y="6250596"/>
            <a:ext cx="2260461" cy="1173942"/>
          </a:xfrm>
          <a:prstGeom prst="rect">
            <a:avLst/>
          </a:prstGeom>
        </p:spPr>
      </p:pic>
      <p:pic>
        <p:nvPicPr>
          <p:cNvPr id="181" name="圖片 18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85511" r="69400" b="3715"/>
          <a:stretch/>
        </p:blipFill>
        <p:spPr>
          <a:xfrm>
            <a:off x="16394760" y="2454292"/>
            <a:ext cx="5347950" cy="2272586"/>
          </a:xfrm>
          <a:prstGeom prst="rect">
            <a:avLst/>
          </a:prstGeom>
        </p:spPr>
      </p:pic>
      <p:pic>
        <p:nvPicPr>
          <p:cNvPr id="182" name="圖片 18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0" t="78532" r="17875" b="16792"/>
          <a:stretch/>
        </p:blipFill>
        <p:spPr>
          <a:xfrm rot="10800000">
            <a:off x="11589600" y="1770740"/>
            <a:ext cx="1211493" cy="8654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867876" y="1770740"/>
            <a:ext cx="1990406" cy="98488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n>
                  <a:solidFill>
                    <a:schemeClr val="tx1"/>
                  </a:solidFill>
                </a:ln>
              </a:rPr>
              <a:t>大</a:t>
            </a:r>
            <a:r>
              <a:rPr lang="zh-TW" altLang="en-US" dirty="0">
                <a:ln>
                  <a:solidFill>
                    <a:schemeClr val="tx1"/>
                  </a:solidFill>
                </a:ln>
              </a:rPr>
              <a:t>門</a:t>
            </a:r>
            <a:endParaRPr kumimoji="0" lang="zh-TW" altLang="en-US" sz="5800" b="0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16" name="肘形接點 15"/>
          <p:cNvCxnSpPr/>
          <p:nvPr/>
        </p:nvCxnSpPr>
        <p:spPr>
          <a:xfrm rot="5400000" flipV="1">
            <a:off x="11579764" y="5049255"/>
            <a:ext cx="16334077" cy="9777044"/>
          </a:xfrm>
          <a:prstGeom prst="bentConnector3">
            <a:avLst>
              <a:gd name="adj1" fmla="val -10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5" name="矩形 184"/>
          <p:cNvSpPr/>
          <p:nvPr/>
        </p:nvSpPr>
        <p:spPr>
          <a:xfrm>
            <a:off x="23781278" y="8722654"/>
            <a:ext cx="862217" cy="187743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dirty="0">
                <a:ln>
                  <a:solidFill>
                    <a:schemeClr val="tx1"/>
                  </a:solidFill>
                </a:ln>
              </a:rPr>
              <a:t>側門</a:t>
            </a:r>
          </a:p>
        </p:txBody>
      </p:sp>
      <p:pic>
        <p:nvPicPr>
          <p:cNvPr id="186" name="圖片 18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0" t="78532" r="17875" b="16792"/>
          <a:stretch/>
        </p:blipFill>
        <p:spPr>
          <a:xfrm>
            <a:off x="23692984" y="5461973"/>
            <a:ext cx="1013383" cy="1079340"/>
          </a:xfrm>
          <a:prstGeom prst="rect">
            <a:avLst/>
          </a:prstGeom>
        </p:spPr>
      </p:pic>
      <p:cxnSp>
        <p:nvCxnSpPr>
          <p:cNvPr id="25" name="肘形接點 24"/>
          <p:cNvCxnSpPr/>
          <p:nvPr/>
        </p:nvCxnSpPr>
        <p:spPr>
          <a:xfrm rot="16200000">
            <a:off x="-2345961" y="4309710"/>
            <a:ext cx="16373969" cy="11439093"/>
          </a:xfrm>
          <a:prstGeom prst="bentConnector3">
            <a:avLst>
              <a:gd name="adj1" fmla="val 99888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/>
          <p:cNvCxnSpPr/>
          <p:nvPr/>
        </p:nvCxnSpPr>
        <p:spPr>
          <a:xfrm rot="10800000" flipH="1">
            <a:off x="92447" y="18088111"/>
            <a:ext cx="24574524" cy="1670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0" name="矩形 199"/>
          <p:cNvSpPr/>
          <p:nvPr/>
        </p:nvSpPr>
        <p:spPr>
          <a:xfrm>
            <a:off x="7762281" y="17381502"/>
            <a:ext cx="1248030" cy="70788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4000" dirty="0">
                <a:ln>
                  <a:solidFill>
                    <a:schemeClr val="tx1"/>
                  </a:solidFill>
                </a:ln>
              </a:rPr>
              <a:t>後</a:t>
            </a:r>
            <a:r>
              <a:rPr lang="zh-TW" altLang="en-US" sz="4000" dirty="0" smtClean="0">
                <a:ln>
                  <a:solidFill>
                    <a:schemeClr val="tx1"/>
                  </a:solidFill>
                </a:ln>
              </a:rPr>
              <a:t>門</a:t>
            </a:r>
            <a:endParaRPr kumimoji="0" lang="zh-TW" altLang="en-US" sz="4000" b="0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pSp>
        <p:nvGrpSpPr>
          <p:cNvPr id="203" name="群組 339"/>
          <p:cNvGrpSpPr/>
          <p:nvPr/>
        </p:nvGrpSpPr>
        <p:grpSpPr>
          <a:xfrm>
            <a:off x="21679956" y="4152818"/>
            <a:ext cx="1739098" cy="620795"/>
            <a:chOff x="0" y="0"/>
            <a:chExt cx="1739096" cy="620794"/>
          </a:xfrm>
        </p:grpSpPr>
        <p:pic>
          <p:nvPicPr>
            <p:cNvPr id="204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091" t="81529" r="55491" b="13646"/>
            <a:stretch>
              <a:fillRect/>
            </a:stretch>
          </p:blipFill>
          <p:spPr>
            <a:xfrm>
              <a:off x="-1" y="280053"/>
              <a:ext cx="1739098" cy="340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文字方塊 341"/>
            <p:cNvSpPr txBox="1"/>
            <p:nvPr/>
          </p:nvSpPr>
          <p:spPr>
            <a:xfrm>
              <a:off x="31536" y="0"/>
              <a:ext cx="1464503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t>1:1000</a:t>
              </a:r>
            </a:p>
          </p:txBody>
        </p:sp>
      </p:grpSp>
      <p:pic>
        <p:nvPicPr>
          <p:cNvPr id="206" name="圖片 299" descr="圖片 299"/>
          <p:cNvPicPr>
            <a:picLocks noChangeAspect="1"/>
          </p:cNvPicPr>
          <p:nvPr/>
        </p:nvPicPr>
        <p:blipFill>
          <a:blip r:embed="rId5">
            <a:extLst/>
          </a:blip>
          <a:srcRect l="14538" t="18182" r="28263" b="17045"/>
          <a:stretch>
            <a:fillRect/>
          </a:stretch>
        </p:blipFill>
        <p:spPr>
          <a:xfrm rot="10800000">
            <a:off x="12265259" y="12756268"/>
            <a:ext cx="663864" cy="721728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文字方塊 451"/>
          <p:cNvSpPr txBox="1"/>
          <p:nvPr/>
        </p:nvSpPr>
        <p:spPr>
          <a:xfrm>
            <a:off x="4851369" y="1989555"/>
            <a:ext cx="3170097" cy="7078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學生活動中心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24" name="群組 223"/>
          <p:cNvGrpSpPr/>
          <p:nvPr/>
        </p:nvGrpSpPr>
        <p:grpSpPr>
          <a:xfrm>
            <a:off x="21867594" y="1976329"/>
            <a:ext cx="1481793" cy="2324416"/>
            <a:chOff x="31111411" y="3177042"/>
            <a:chExt cx="1481793" cy="2324416"/>
          </a:xfrm>
        </p:grpSpPr>
        <p:pic>
          <p:nvPicPr>
            <p:cNvPr id="225" name="Picture 7" descr="Picture 7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840" r="17218" b="5859"/>
            <a:stretch>
              <a:fillRect/>
            </a:stretch>
          </p:blipFill>
          <p:spPr>
            <a:xfrm>
              <a:off x="31111411" y="3936046"/>
              <a:ext cx="1481793" cy="156541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"/>
            <p:cNvSpPr txBox="1"/>
            <p:nvPr/>
          </p:nvSpPr>
          <p:spPr>
            <a:xfrm>
              <a:off x="31631083" y="3177042"/>
              <a:ext cx="573232" cy="98488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lang="en-US" dirty="0" smtClean="0"/>
                <a:t>N</a:t>
              </a:r>
              <a:endParaRPr dirty="0"/>
            </a:p>
          </p:txBody>
        </p:sp>
      </p:grpSp>
      <p:pic>
        <p:nvPicPr>
          <p:cNvPr id="236" name="圖片 282" descr="圖片 28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87160" y="6100402"/>
            <a:ext cx="654379" cy="650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圖片 2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0" t="78532" r="17875" b="16792"/>
          <a:stretch/>
        </p:blipFill>
        <p:spPr>
          <a:xfrm>
            <a:off x="23461163" y="1687210"/>
            <a:ext cx="1283304" cy="2084528"/>
          </a:xfrm>
          <a:prstGeom prst="rect">
            <a:avLst/>
          </a:prstGeom>
        </p:spPr>
      </p:pic>
      <p:pic>
        <p:nvPicPr>
          <p:cNvPr id="642" name="圖片 6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5" t="78062" r="18063" b="16912"/>
          <a:stretch/>
        </p:blipFill>
        <p:spPr>
          <a:xfrm>
            <a:off x="272811" y="2716031"/>
            <a:ext cx="1295401" cy="1149003"/>
          </a:xfrm>
          <a:prstGeom prst="rect">
            <a:avLst/>
          </a:prstGeom>
        </p:spPr>
      </p:pic>
      <p:sp>
        <p:nvSpPr>
          <p:cNvPr id="501" name="矩形 500"/>
          <p:cNvSpPr/>
          <p:nvPr/>
        </p:nvSpPr>
        <p:spPr>
          <a:xfrm>
            <a:off x="1657944" y="3858485"/>
            <a:ext cx="450937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1F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1" name="矩形 540"/>
          <p:cNvSpPr/>
          <p:nvPr/>
        </p:nvSpPr>
        <p:spPr>
          <a:xfrm>
            <a:off x="1657944" y="3324261"/>
            <a:ext cx="450937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kumimoji="0" lang="en-US" altLang="zh-TW" sz="2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3" name="矩形 542"/>
          <p:cNvSpPr/>
          <p:nvPr/>
        </p:nvSpPr>
        <p:spPr>
          <a:xfrm>
            <a:off x="1653932" y="2786365"/>
            <a:ext cx="450937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solidFill>
                  <a:srgbClr val="0000FF"/>
                </a:solidFill>
              </a:rPr>
              <a:t>3</a:t>
            </a:r>
            <a:r>
              <a:rPr kumimoji="0" lang="en-US" altLang="zh-TW" sz="2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2" name="文字方塊 171"/>
          <p:cNvSpPr txBox="1"/>
          <p:nvPr/>
        </p:nvSpPr>
        <p:spPr>
          <a:xfrm rot="10800000">
            <a:off x="13313780" y="11634269"/>
            <a:ext cx="9239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文字方塊 6"/>
          <p:cNvSpPr txBox="1"/>
          <p:nvPr/>
        </p:nvSpPr>
        <p:spPr>
          <a:xfrm rot="10800000">
            <a:off x="10432746" y="8630976"/>
            <a:ext cx="6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46" name="圖片 306" descr="圖片 30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74428" y="3588650"/>
            <a:ext cx="508152" cy="5080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文字方塊 10"/>
          <p:cNvSpPr txBox="1"/>
          <p:nvPr/>
        </p:nvSpPr>
        <p:spPr>
          <a:xfrm>
            <a:off x="23733112" y="5116553"/>
            <a:ext cx="9037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細明體" panose="02020509000000000000" pitchFamily="49" charset="-120"/>
                <a:ea typeface="細明體" panose="02020509000000000000" pitchFamily="49" charset="-120"/>
                <a:sym typeface="Calibri"/>
              </a:rPr>
              <a:t>校史室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細明體" panose="02020509000000000000" pitchFamily="49" charset="-120"/>
              <a:ea typeface="細明體" panose="02020509000000000000" pitchFamily="49" charset="-120"/>
              <a:sym typeface="Calibri"/>
            </a:endParaRPr>
          </a:p>
        </p:txBody>
      </p:sp>
      <p:grpSp>
        <p:nvGrpSpPr>
          <p:cNvPr id="512" name="群組 511"/>
          <p:cNvGrpSpPr/>
          <p:nvPr/>
        </p:nvGrpSpPr>
        <p:grpSpPr>
          <a:xfrm>
            <a:off x="6101230" y="11246745"/>
            <a:ext cx="473062" cy="2239836"/>
            <a:chOff x="22188790" y="11633865"/>
            <a:chExt cx="454949" cy="1585813"/>
          </a:xfrm>
        </p:grpSpPr>
        <p:sp>
          <p:nvSpPr>
            <p:cNvPr id="518" name="矩形 517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30" name="矩形 529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542" name="群組 541"/>
          <p:cNvGrpSpPr/>
          <p:nvPr/>
        </p:nvGrpSpPr>
        <p:grpSpPr>
          <a:xfrm>
            <a:off x="6178536" y="8172888"/>
            <a:ext cx="449097" cy="2343487"/>
            <a:chOff x="22188790" y="11633865"/>
            <a:chExt cx="454949" cy="1585813"/>
          </a:xfrm>
        </p:grpSpPr>
        <p:sp>
          <p:nvSpPr>
            <p:cNvPr id="548" name="矩形 547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49" name="矩形 548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51" name="矩形 550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552" name="群組 551"/>
          <p:cNvGrpSpPr/>
          <p:nvPr/>
        </p:nvGrpSpPr>
        <p:grpSpPr>
          <a:xfrm>
            <a:off x="6220162" y="5261716"/>
            <a:ext cx="516908" cy="2262094"/>
            <a:chOff x="22188790" y="11633865"/>
            <a:chExt cx="454949" cy="1585813"/>
          </a:xfrm>
        </p:grpSpPr>
        <p:sp>
          <p:nvSpPr>
            <p:cNvPr id="576" name="矩形 575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77" name="矩形 576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78" name="矩形 577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pic>
        <p:nvPicPr>
          <p:cNvPr id="60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289" y="6133779"/>
            <a:ext cx="593988" cy="5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" name="圖片 4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687" y="259019"/>
            <a:ext cx="1057275" cy="1057275"/>
          </a:xfrm>
          <a:prstGeom prst="rect">
            <a:avLst/>
          </a:prstGeom>
        </p:spPr>
      </p:pic>
      <p:sp>
        <p:nvSpPr>
          <p:cNvPr id="460" name="文字方塊 459"/>
          <p:cNvSpPr txBox="1"/>
          <p:nvPr/>
        </p:nvSpPr>
        <p:spPr>
          <a:xfrm>
            <a:off x="18740646" y="302585"/>
            <a:ext cx="277575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zh-TW" altLang="en-US" sz="2800" b="1" dirty="0">
                <a:sym typeface="Microsoft JhengHei"/>
              </a:rPr>
              <a:t>大直</a:t>
            </a:r>
            <a:r>
              <a:rPr lang="zh-TW" altLang="en-US" sz="2800" b="1" dirty="0" smtClean="0">
                <a:sym typeface="Microsoft JhengHei"/>
              </a:rPr>
              <a:t>高中校園</a:t>
            </a:r>
            <a:endParaRPr lang="en-US" altLang="zh-TW" sz="2800" b="1" dirty="0" smtClean="0">
              <a:sym typeface="Microsoft JhengHei"/>
            </a:endParaRPr>
          </a:p>
          <a:p>
            <a:r>
              <a:rPr lang="zh-TW" altLang="en-US" sz="2800" b="1" dirty="0" smtClean="0">
                <a:sym typeface="Microsoft JhengHei"/>
              </a:rPr>
              <a:t>防災專網</a:t>
            </a:r>
            <a:r>
              <a:rPr lang="en-US" altLang="zh-TW" sz="2800" b="1" dirty="0" smtClean="0">
                <a:sym typeface="Microsoft JhengHei"/>
              </a:rPr>
              <a:t>QR </a:t>
            </a:r>
            <a:r>
              <a:rPr lang="en-US" altLang="zh-TW" sz="2800" b="1" dirty="0">
                <a:sym typeface="Microsoft JhengHei"/>
              </a:rPr>
              <a:t>code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425" name="直線接點 424"/>
          <p:cNvCxnSpPr/>
          <p:nvPr/>
        </p:nvCxnSpPr>
        <p:spPr>
          <a:xfrm rot="10800000" flipH="1">
            <a:off x="220638" y="18088111"/>
            <a:ext cx="24574524" cy="1670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7" name="文字方塊 54"/>
          <p:cNvSpPr txBox="1">
            <a:spLocks noChangeArrowheads="1"/>
          </p:cNvSpPr>
          <p:nvPr/>
        </p:nvSpPr>
        <p:spPr bwMode="auto">
          <a:xfrm>
            <a:off x="12072704" y="18248313"/>
            <a:ext cx="18597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28" name="表格 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87594"/>
              </p:ext>
            </p:extLst>
          </p:nvPr>
        </p:nvGraphicFramePr>
        <p:xfrm>
          <a:off x="220637" y="18309294"/>
          <a:ext cx="24574524" cy="3007113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4341224"/>
                <a:gridCol w="4046660"/>
                <a:gridCol w="4046660"/>
                <a:gridCol w="4046660"/>
                <a:gridCol w="4046660"/>
                <a:gridCol w="4046660"/>
              </a:tblGrid>
              <a:tr h="1002371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58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58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Calibri"/>
                        </a:rPr>
                        <a:t>指揮中心</a:t>
                      </a: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室內避難處所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急救站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滅火器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消防栓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救援器材放置點</a:t>
                      </a:r>
                      <a:endParaRPr lang="zh-TW" altLang="en-US" sz="3200" dirty="0" smtClean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AED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物資儲備點</a:t>
                      </a:r>
                      <a:endParaRPr lang="zh-TW" altLang="en-US" sz="3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>
                          <a:latin typeface="微軟正黑體" pitchFamily="34"/>
                          <a:ea typeface="微軟正黑體" pitchFamily="34"/>
                        </a:rPr>
                        <a:t>防空避難處所</a:t>
                      </a:r>
                      <a:endParaRPr lang="en-US" altLang="zh-TW" sz="3200" dirty="0" smtClean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7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通訊設備放置點</a:t>
                      </a:r>
                      <a:endParaRPr lang="zh-TW" altLang="en-US" sz="3200" dirty="0" smtClean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警衛室</a:t>
                      </a: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災時家長接送區</a:t>
                      </a: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1" name="圖片 2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35" y="20434446"/>
            <a:ext cx="846489" cy="7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" name="圖片 299" descr="「指56」救護站標誌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18182" r="28262" b="17046"/>
          <a:stretch>
            <a:fillRect/>
          </a:stretch>
        </p:blipFill>
        <p:spPr bwMode="auto">
          <a:xfrm>
            <a:off x="15607693" y="18411025"/>
            <a:ext cx="790377" cy="8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" name="圖片 302" descr="http://johnwell.com.tw/files/products/20078817732_SD-19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295" y="18468399"/>
            <a:ext cx="1745884" cy="59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" name="irc_mi" descr="http://www.clker.com/cliparts/b/f/3/8/1194984863413596986extincteur_yves_guillou_01.svg.med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4630" r="23038" b="7278"/>
          <a:stretch>
            <a:fillRect/>
          </a:stretch>
        </p:blipFill>
        <p:spPr bwMode="auto">
          <a:xfrm>
            <a:off x="19851322" y="18445868"/>
            <a:ext cx="614630" cy="71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864" y="19451519"/>
            <a:ext cx="903680" cy="7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33" y="18376551"/>
            <a:ext cx="861951" cy="8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" name="圖片 306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29" y="18427919"/>
            <a:ext cx="7953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" name="矩形 472"/>
          <p:cNvSpPr/>
          <p:nvPr/>
        </p:nvSpPr>
        <p:spPr>
          <a:xfrm>
            <a:off x="23796422" y="11303226"/>
            <a:ext cx="847073" cy="258532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資收場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44" name="圖片 343">
            <a:extLst>
              <a:ext uri="{FF2B5EF4-FFF2-40B4-BE49-F238E27FC236}">
                <a16:creationId xmlns="" xmlns:a16="http://schemas.microsoft.com/office/drawing/2014/main" id="{FFD96CE3-29B2-4C2B-8AF5-916B45781C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6172" y="1897151"/>
            <a:ext cx="972233" cy="708304"/>
          </a:xfrm>
          <a:prstGeom prst="rect">
            <a:avLst/>
          </a:prstGeom>
        </p:spPr>
      </p:pic>
      <p:pic>
        <p:nvPicPr>
          <p:cNvPr id="351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700" y="2646808"/>
            <a:ext cx="844742" cy="8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" name="文字方塊 429"/>
          <p:cNvSpPr txBox="1"/>
          <p:nvPr/>
        </p:nvSpPr>
        <p:spPr>
          <a:xfrm>
            <a:off x="19669975" y="1315787"/>
            <a:ext cx="157991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北安</a:t>
            </a:r>
            <a:r>
              <a:rPr kumimoji="0" lang="zh-TW" alt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路</a:t>
            </a:r>
            <a:r>
              <a:rPr kumimoji="0" lang="en-US" altLang="zh-TW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)</a:t>
            </a:r>
            <a:endParaRPr kumimoji="0" lang="zh-TW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432" name="圖片 431">
            <a:extLst>
              <a:ext uri="{FF2B5EF4-FFF2-40B4-BE49-F238E27FC236}">
                <a16:creationId xmlns="" xmlns:a16="http://schemas.microsoft.com/office/drawing/2014/main" id="{59B36EC3-D927-4DF6-BBD9-3CFD1E93893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9650" y="3318599"/>
            <a:ext cx="736070" cy="83111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文字方塊 437"/>
          <p:cNvSpPr txBox="1"/>
          <p:nvPr/>
        </p:nvSpPr>
        <p:spPr>
          <a:xfrm>
            <a:off x="24658105" y="7081090"/>
            <a:ext cx="584773" cy="15735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大直橋</a:t>
            </a: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9" name="文字方塊 458"/>
          <p:cNvSpPr txBox="1"/>
          <p:nvPr/>
        </p:nvSpPr>
        <p:spPr>
          <a:xfrm>
            <a:off x="19037235" y="17571527"/>
            <a:ext cx="15735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明水路</a:t>
            </a: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pic>
        <p:nvPicPr>
          <p:cNvPr id="470" name="圖片 469">
            <a:extLst>
              <a:ext uri="{FF2B5EF4-FFF2-40B4-BE49-F238E27FC236}">
                <a16:creationId xmlns="" xmlns:a16="http://schemas.microsoft.com/office/drawing/2014/main" id="{59B36EC3-D927-4DF6-BBD9-3CFD1E93893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4480" y="19380996"/>
            <a:ext cx="840597" cy="94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圖片 470">
            <a:extLst>
              <a:ext uri="{FF2B5EF4-FFF2-40B4-BE49-F238E27FC236}">
                <a16:creationId xmlns="" xmlns:a16="http://schemas.microsoft.com/office/drawing/2014/main" id="{E9876FDC-4D2C-476D-92F9-2845E485DD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889" y="19347090"/>
            <a:ext cx="865127" cy="90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圖片 47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78538" y="20290697"/>
            <a:ext cx="1220592" cy="1116713"/>
          </a:xfrm>
          <a:prstGeom prst="rect">
            <a:avLst/>
          </a:prstGeom>
        </p:spPr>
      </p:pic>
      <p:pic>
        <p:nvPicPr>
          <p:cNvPr id="479" name="圖片 478">
            <a:extLst>
              <a:ext uri="{FF2B5EF4-FFF2-40B4-BE49-F238E27FC236}">
                <a16:creationId xmlns="" xmlns:a16="http://schemas.microsoft.com/office/drawing/2014/main" id="{FFD96CE3-29B2-4C2B-8AF5-916B45781C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04171" y="20392899"/>
            <a:ext cx="1276337" cy="929854"/>
          </a:xfrm>
          <a:prstGeom prst="rect">
            <a:avLst/>
          </a:prstGeom>
        </p:spPr>
      </p:pic>
      <p:pic>
        <p:nvPicPr>
          <p:cNvPr id="480" name="圖片 4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37599" y="2790464"/>
            <a:ext cx="1220592" cy="1116713"/>
          </a:xfrm>
          <a:prstGeom prst="rect">
            <a:avLst/>
          </a:prstGeom>
        </p:spPr>
      </p:pic>
      <p:pic>
        <p:nvPicPr>
          <p:cNvPr id="228" name="圖片 2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9" t="78062" r="17677" b="16803"/>
          <a:stretch/>
        </p:blipFill>
        <p:spPr>
          <a:xfrm rot="10800000">
            <a:off x="699269" y="7360104"/>
            <a:ext cx="4818574" cy="2290091"/>
          </a:xfrm>
          <a:prstGeom prst="rect">
            <a:avLst/>
          </a:prstGeom>
        </p:spPr>
      </p:pic>
      <p:grpSp>
        <p:nvGrpSpPr>
          <p:cNvPr id="174" name="群組 173"/>
          <p:cNvGrpSpPr/>
          <p:nvPr/>
        </p:nvGrpSpPr>
        <p:grpSpPr>
          <a:xfrm>
            <a:off x="361710" y="9615410"/>
            <a:ext cx="5420104" cy="6607555"/>
            <a:chOff x="361710" y="9615410"/>
            <a:chExt cx="5420104" cy="6607555"/>
          </a:xfrm>
        </p:grpSpPr>
        <p:sp>
          <p:nvSpPr>
            <p:cNvPr id="8" name="矩形 7"/>
            <p:cNvSpPr/>
            <p:nvPr/>
          </p:nvSpPr>
          <p:spPr>
            <a:xfrm>
              <a:off x="438727" y="9615410"/>
              <a:ext cx="5274355" cy="658138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398849" y="10430650"/>
              <a:ext cx="5334523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直線接點 232"/>
            <p:cNvCxnSpPr/>
            <p:nvPr/>
          </p:nvCxnSpPr>
          <p:spPr>
            <a:xfrm>
              <a:off x="379399" y="10698362"/>
              <a:ext cx="5376949" cy="2269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7" name="直線接點 236"/>
            <p:cNvCxnSpPr/>
            <p:nvPr/>
          </p:nvCxnSpPr>
          <p:spPr>
            <a:xfrm flipV="1">
              <a:off x="421918" y="11402785"/>
              <a:ext cx="5351332" cy="1478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8" name="直線接點 237"/>
            <p:cNvCxnSpPr/>
            <p:nvPr/>
          </p:nvCxnSpPr>
          <p:spPr>
            <a:xfrm>
              <a:off x="361710" y="11683044"/>
              <a:ext cx="5382004" cy="286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9" name="直線接點 238"/>
            <p:cNvCxnSpPr/>
            <p:nvPr/>
          </p:nvCxnSpPr>
          <p:spPr>
            <a:xfrm flipV="1">
              <a:off x="456960" y="12488423"/>
              <a:ext cx="5286754" cy="424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1" name="直線接點 240"/>
            <p:cNvCxnSpPr/>
            <p:nvPr/>
          </p:nvCxnSpPr>
          <p:spPr>
            <a:xfrm>
              <a:off x="418860" y="13568994"/>
              <a:ext cx="5324854" cy="2269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直線接點 243"/>
            <p:cNvCxnSpPr/>
            <p:nvPr/>
          </p:nvCxnSpPr>
          <p:spPr>
            <a:xfrm>
              <a:off x="428385" y="13864269"/>
              <a:ext cx="5315329" cy="2310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9" name="直線接點 248"/>
            <p:cNvCxnSpPr/>
            <p:nvPr/>
          </p:nvCxnSpPr>
          <p:spPr>
            <a:xfrm flipV="1">
              <a:off x="495060" y="12812273"/>
              <a:ext cx="5286754" cy="424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3" name="直線接點 252"/>
            <p:cNvCxnSpPr/>
            <p:nvPr/>
          </p:nvCxnSpPr>
          <p:spPr>
            <a:xfrm>
              <a:off x="437910" y="14845344"/>
              <a:ext cx="5315329" cy="2310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4" name="直線接點 253"/>
            <p:cNvCxnSpPr/>
            <p:nvPr/>
          </p:nvCxnSpPr>
          <p:spPr>
            <a:xfrm>
              <a:off x="447435" y="15169194"/>
              <a:ext cx="5315329" cy="2310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線接點 27"/>
            <p:cNvCxnSpPr/>
            <p:nvPr/>
          </p:nvCxnSpPr>
          <p:spPr>
            <a:xfrm>
              <a:off x="5372100" y="10721054"/>
              <a:ext cx="28575" cy="550191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742950" y="10721054"/>
              <a:ext cx="57150" cy="547574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9" name="矩形 258"/>
            <p:cNvSpPr/>
            <p:nvPr/>
          </p:nvSpPr>
          <p:spPr>
            <a:xfrm rot="21594576">
              <a:off x="799609" y="14619376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0" name="矩形 259"/>
            <p:cNvSpPr/>
            <p:nvPr/>
          </p:nvSpPr>
          <p:spPr>
            <a:xfrm rot="21594576">
              <a:off x="787485" y="15662582"/>
              <a:ext cx="55723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B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1" name="矩形 260"/>
            <p:cNvSpPr/>
            <p:nvPr/>
          </p:nvSpPr>
          <p:spPr>
            <a:xfrm rot="21594576">
              <a:off x="777799" y="13371105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2" name="矩形 261"/>
            <p:cNvSpPr/>
            <p:nvPr/>
          </p:nvSpPr>
          <p:spPr>
            <a:xfrm rot="21594576">
              <a:off x="787484" y="12265452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3" name="矩形 262"/>
            <p:cNvSpPr/>
            <p:nvPr/>
          </p:nvSpPr>
          <p:spPr>
            <a:xfrm rot="21594576">
              <a:off x="852889" y="11188141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4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9" name="矩形 268"/>
            <p:cNvSpPr/>
            <p:nvPr/>
          </p:nvSpPr>
          <p:spPr>
            <a:xfrm rot="21594576">
              <a:off x="834947" y="10169039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5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2725105" y="9637774"/>
              <a:ext cx="769522" cy="801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grpSp>
          <p:nvGrpSpPr>
            <p:cNvPr id="276" name="群組 275"/>
            <p:cNvGrpSpPr/>
            <p:nvPr/>
          </p:nvGrpSpPr>
          <p:grpSpPr>
            <a:xfrm>
              <a:off x="2734630" y="10647424"/>
              <a:ext cx="776856" cy="802426"/>
              <a:chOff x="-2101206" y="6664746"/>
              <a:chExt cx="769522" cy="801218"/>
            </a:xfrm>
          </p:grpSpPr>
          <p:sp>
            <p:nvSpPr>
              <p:cNvPr id="277" name="矩形 276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78" name="文字方塊 277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279" name="群組 278"/>
            <p:cNvGrpSpPr/>
            <p:nvPr/>
          </p:nvGrpSpPr>
          <p:grpSpPr>
            <a:xfrm>
              <a:off x="2734630" y="11676124"/>
              <a:ext cx="769522" cy="801218"/>
              <a:chOff x="-2101206" y="6664746"/>
              <a:chExt cx="769522" cy="801218"/>
            </a:xfrm>
          </p:grpSpPr>
          <p:sp>
            <p:nvSpPr>
              <p:cNvPr id="280" name="矩形 279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81" name="文字方塊 280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282" name="群組 281"/>
            <p:cNvGrpSpPr/>
            <p:nvPr/>
          </p:nvGrpSpPr>
          <p:grpSpPr>
            <a:xfrm>
              <a:off x="2744155" y="12800074"/>
              <a:ext cx="769522" cy="801218"/>
              <a:chOff x="-2101206" y="6664746"/>
              <a:chExt cx="769522" cy="801218"/>
            </a:xfrm>
          </p:grpSpPr>
          <p:sp>
            <p:nvSpPr>
              <p:cNvPr id="283" name="矩形 282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84" name="文字方塊 283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285" name="群組 284"/>
            <p:cNvGrpSpPr/>
            <p:nvPr/>
          </p:nvGrpSpPr>
          <p:grpSpPr>
            <a:xfrm>
              <a:off x="2696530" y="13895448"/>
              <a:ext cx="822058" cy="959501"/>
              <a:chOff x="-2101206" y="6664746"/>
              <a:chExt cx="769522" cy="801218"/>
            </a:xfrm>
          </p:grpSpPr>
          <p:sp>
            <p:nvSpPr>
              <p:cNvPr id="286" name="矩形 285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87" name="文字方塊 286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sp>
          <p:nvSpPr>
            <p:cNvPr id="171" name="文字方塊 170"/>
            <p:cNvSpPr txBox="1"/>
            <p:nvPr/>
          </p:nvSpPr>
          <p:spPr>
            <a:xfrm>
              <a:off x="2182791" y="15304763"/>
              <a:ext cx="193899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4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地下室</a:t>
              </a:r>
              <a:endParaRPr kumimoji="0" lang="zh-TW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292" name="群組 291"/>
          <p:cNvGrpSpPr/>
          <p:nvPr/>
        </p:nvGrpSpPr>
        <p:grpSpPr>
          <a:xfrm>
            <a:off x="21544482" y="5301218"/>
            <a:ext cx="516908" cy="2262094"/>
            <a:chOff x="22188790" y="11633865"/>
            <a:chExt cx="454949" cy="1585813"/>
          </a:xfrm>
        </p:grpSpPr>
        <p:sp>
          <p:nvSpPr>
            <p:cNvPr id="293" name="矩形 292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4" name="矩形 293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296" name="群組 295"/>
          <p:cNvGrpSpPr/>
          <p:nvPr/>
        </p:nvGrpSpPr>
        <p:grpSpPr>
          <a:xfrm>
            <a:off x="21553438" y="8168341"/>
            <a:ext cx="516908" cy="2262094"/>
            <a:chOff x="22188790" y="11633865"/>
            <a:chExt cx="454949" cy="1585813"/>
          </a:xfrm>
        </p:grpSpPr>
        <p:sp>
          <p:nvSpPr>
            <p:cNvPr id="297" name="矩形 296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8" name="矩形 297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9" name="矩形 298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423" name="群組 422"/>
          <p:cNvGrpSpPr/>
          <p:nvPr/>
        </p:nvGrpSpPr>
        <p:grpSpPr>
          <a:xfrm>
            <a:off x="21561143" y="11206770"/>
            <a:ext cx="516908" cy="2262094"/>
            <a:chOff x="22188790" y="11633865"/>
            <a:chExt cx="454949" cy="1585813"/>
          </a:xfrm>
        </p:grpSpPr>
        <p:sp>
          <p:nvSpPr>
            <p:cNvPr id="424" name="矩形 423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26" name="矩形 425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aphicFrame>
        <p:nvGraphicFramePr>
          <p:cNvPr id="175" name="表格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92942"/>
              </p:ext>
            </p:extLst>
          </p:nvPr>
        </p:nvGraphicFramePr>
        <p:xfrm>
          <a:off x="25117425" y="15069710"/>
          <a:ext cx="5029200" cy="789696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789696">
                <a:tc>
                  <a:txBody>
                    <a:bodyPr/>
                    <a:lstStyle/>
                    <a:p>
                      <a:pPr marL="0" marR="0" lvl="0" indent="0" algn="ctr" defTabSz="2952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000" b="1" kern="12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空襲避難姿</a:t>
                      </a:r>
                      <a:endParaRPr lang="en-US" altLang="zh-TW" sz="4000" b="1" kern="1200" dirty="0" smtClean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8CFCF"/>
                    </a:solidFill>
                  </a:tcPr>
                </a:tc>
              </a:tr>
            </a:tbl>
          </a:graphicData>
        </a:graphic>
      </p:graphicFrame>
      <p:sp>
        <p:nvSpPr>
          <p:cNvPr id="177" name="文字方塊 176"/>
          <p:cNvSpPr txBox="1"/>
          <p:nvPr/>
        </p:nvSpPr>
        <p:spPr>
          <a:xfrm>
            <a:off x="25309092" y="16002354"/>
            <a:ext cx="4796074" cy="1877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defTabSz="1476070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sz="3200" b="1" kern="120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低姿、拱身、胸離地、</a:t>
            </a:r>
            <a:endParaRPr lang="en-US" altLang="zh-TW" sz="3200" b="1" kern="1200" dirty="0">
              <a:solidFill>
                <a:srgbClr val="FF0000"/>
              </a:solidFill>
              <a:latin typeface="微軟正黑體" pitchFamily="34"/>
              <a:ea typeface="微軟正黑體" pitchFamily="34"/>
            </a:endParaRPr>
          </a:p>
          <a:p>
            <a:pPr lvl="0" defTabSz="1476070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sz="3200" b="1" kern="120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遮眼、摀耳、嘴微張</a:t>
            </a:r>
            <a:endParaRPr lang="en-US" altLang="zh-TW" sz="3200" b="1" kern="1200" dirty="0">
              <a:solidFill>
                <a:srgbClr val="FF0000"/>
              </a:solidFill>
              <a:latin typeface="微軟正黑體" pitchFamily="34"/>
              <a:ea typeface="微軟正黑體" pitchFamily="34"/>
            </a:endParaRPr>
          </a:p>
          <a:p>
            <a:pPr marL="0" marR="0" indent="0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433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20"/>
          <a:srcRect b="50967"/>
          <a:stretch>
            <a:fillRect/>
          </a:stretch>
        </p:blipFill>
        <p:spPr>
          <a:xfrm rot="5400013">
            <a:off x="19163126" y="19534519"/>
            <a:ext cx="1780926" cy="14738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36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20"/>
          <a:srcRect b="50967"/>
          <a:stretch>
            <a:fillRect/>
          </a:stretch>
        </p:blipFill>
        <p:spPr>
          <a:xfrm rot="5400013">
            <a:off x="11287287" y="3304186"/>
            <a:ext cx="846485" cy="7005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37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20"/>
          <a:srcRect b="50967"/>
          <a:stretch>
            <a:fillRect/>
          </a:stretch>
        </p:blipFill>
        <p:spPr>
          <a:xfrm rot="5400013">
            <a:off x="4510760" y="15398199"/>
            <a:ext cx="846485" cy="7005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40" name="圖片 306" descr="圖片 30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70404" y="15660628"/>
            <a:ext cx="508152" cy="50807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橢圓 179"/>
          <p:cNvSpPr/>
          <p:nvPr/>
        </p:nvSpPr>
        <p:spPr>
          <a:xfrm>
            <a:off x="10589737" y="14422571"/>
            <a:ext cx="7630416" cy="2966232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3" name="橢圓 182"/>
          <p:cNvSpPr/>
          <p:nvPr/>
        </p:nvSpPr>
        <p:spPr>
          <a:xfrm>
            <a:off x="11666357" y="14854495"/>
            <a:ext cx="5637992" cy="2096612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1" name="直線箭頭接點 53"/>
          <p:cNvSpPr/>
          <p:nvPr/>
        </p:nvSpPr>
        <p:spPr>
          <a:xfrm flipV="1">
            <a:off x="6772903" y="5929745"/>
            <a:ext cx="2204842" cy="5381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直線箭頭接點 53"/>
          <p:cNvSpPr/>
          <p:nvPr/>
        </p:nvSpPr>
        <p:spPr>
          <a:xfrm>
            <a:off x="9037911" y="6036133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直線箭頭接點 53"/>
          <p:cNvSpPr/>
          <p:nvPr/>
        </p:nvSpPr>
        <p:spPr>
          <a:xfrm flipH="1">
            <a:off x="9037911" y="5877188"/>
            <a:ext cx="9545988" cy="26741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4" name="直線箭頭接點 53"/>
          <p:cNvSpPr/>
          <p:nvPr/>
        </p:nvSpPr>
        <p:spPr>
          <a:xfrm flipH="1" flipV="1">
            <a:off x="6011974" y="7758184"/>
            <a:ext cx="2911961" cy="89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5" name="直線箭頭接點 53"/>
          <p:cNvSpPr/>
          <p:nvPr/>
        </p:nvSpPr>
        <p:spPr>
          <a:xfrm flipH="1" flipV="1">
            <a:off x="6037014" y="5261716"/>
            <a:ext cx="4359" cy="5431684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0" name="直線單箭頭接點 346"/>
          <p:cNvSpPr/>
          <p:nvPr/>
        </p:nvSpPr>
        <p:spPr>
          <a:xfrm flipH="1" flipV="1">
            <a:off x="2497786" y="4509241"/>
            <a:ext cx="3539226" cy="785904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54" name="直線箭頭接點 53"/>
          <p:cNvSpPr/>
          <p:nvPr/>
        </p:nvSpPr>
        <p:spPr>
          <a:xfrm flipH="1">
            <a:off x="19037234" y="5930230"/>
            <a:ext cx="249907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5" name="直線箭頭接點 53"/>
          <p:cNvSpPr/>
          <p:nvPr/>
        </p:nvSpPr>
        <p:spPr>
          <a:xfrm flipH="1">
            <a:off x="14551356" y="7743655"/>
            <a:ext cx="4419745" cy="1453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直線箭頭接點 53"/>
          <p:cNvSpPr/>
          <p:nvPr/>
        </p:nvSpPr>
        <p:spPr>
          <a:xfrm flipH="1">
            <a:off x="19082332" y="8856212"/>
            <a:ext cx="249907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直線箭頭接點 53"/>
          <p:cNvSpPr/>
          <p:nvPr/>
        </p:nvSpPr>
        <p:spPr>
          <a:xfrm>
            <a:off x="18955196" y="5991533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1" name="直線箭頭接點 53"/>
          <p:cNvSpPr/>
          <p:nvPr/>
        </p:nvSpPr>
        <p:spPr>
          <a:xfrm>
            <a:off x="19110041" y="8946091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2" name="直線箭頭接點 53"/>
          <p:cNvSpPr/>
          <p:nvPr/>
        </p:nvSpPr>
        <p:spPr>
          <a:xfrm flipH="1" flipV="1">
            <a:off x="14519564" y="10721054"/>
            <a:ext cx="4562765" cy="16007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5" name="直線箭頭接點 53"/>
          <p:cNvSpPr/>
          <p:nvPr/>
        </p:nvSpPr>
        <p:spPr>
          <a:xfrm flipV="1">
            <a:off x="14519565" y="5295141"/>
            <a:ext cx="851" cy="551140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7" name="直線箭頭接點 53"/>
          <p:cNvSpPr/>
          <p:nvPr/>
        </p:nvSpPr>
        <p:spPr>
          <a:xfrm flipH="1" flipV="1">
            <a:off x="15117025" y="8851622"/>
            <a:ext cx="3480927" cy="18738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直線箭頭接點 53"/>
          <p:cNvSpPr/>
          <p:nvPr/>
        </p:nvSpPr>
        <p:spPr>
          <a:xfrm>
            <a:off x="15126772" y="8962082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直線單箭頭接點 346"/>
          <p:cNvSpPr/>
          <p:nvPr/>
        </p:nvSpPr>
        <p:spPr>
          <a:xfrm flipH="1" flipV="1">
            <a:off x="12107672" y="3882055"/>
            <a:ext cx="2411893" cy="1437090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81" name="直線箭頭接點 53"/>
          <p:cNvSpPr/>
          <p:nvPr/>
        </p:nvSpPr>
        <p:spPr>
          <a:xfrm flipH="1">
            <a:off x="1568212" y="8856605"/>
            <a:ext cx="7009988" cy="6543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2" name="直線箭頭接點 53"/>
          <p:cNvSpPr/>
          <p:nvPr/>
        </p:nvSpPr>
        <p:spPr>
          <a:xfrm flipV="1">
            <a:off x="1653932" y="8117336"/>
            <a:ext cx="8635" cy="87996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3" name="直線箭頭接點 53"/>
          <p:cNvSpPr/>
          <p:nvPr/>
        </p:nvSpPr>
        <p:spPr>
          <a:xfrm>
            <a:off x="1691597" y="8110069"/>
            <a:ext cx="3826246" cy="7268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4" name="直線單箭頭接點 346"/>
          <p:cNvSpPr/>
          <p:nvPr/>
        </p:nvSpPr>
        <p:spPr>
          <a:xfrm flipH="1" flipV="1">
            <a:off x="5428826" y="5178185"/>
            <a:ext cx="29364" cy="2939151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85" name="直線箭頭接點 53"/>
          <p:cNvSpPr/>
          <p:nvPr/>
        </p:nvSpPr>
        <p:spPr>
          <a:xfrm flipH="1">
            <a:off x="8891245" y="8898545"/>
            <a:ext cx="2507165" cy="2349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6" name="直線箭頭接點 53"/>
          <p:cNvSpPr/>
          <p:nvPr/>
        </p:nvSpPr>
        <p:spPr>
          <a:xfrm>
            <a:off x="8983977" y="8962082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7" name="直線箭頭接點 53"/>
          <p:cNvSpPr/>
          <p:nvPr/>
        </p:nvSpPr>
        <p:spPr>
          <a:xfrm flipH="1">
            <a:off x="6041372" y="10667494"/>
            <a:ext cx="2941025" cy="5355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0" name="直線箭頭接點 53"/>
          <p:cNvSpPr/>
          <p:nvPr/>
        </p:nvSpPr>
        <p:spPr>
          <a:xfrm flipH="1">
            <a:off x="8960211" y="11862598"/>
            <a:ext cx="2378995" cy="3713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1" name="直線箭頭接點 53"/>
          <p:cNvSpPr/>
          <p:nvPr/>
        </p:nvSpPr>
        <p:spPr>
          <a:xfrm flipH="1">
            <a:off x="8974869" y="11899737"/>
            <a:ext cx="2875" cy="1586844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2" name="直線箭頭接點 53"/>
          <p:cNvSpPr/>
          <p:nvPr/>
        </p:nvSpPr>
        <p:spPr>
          <a:xfrm flipH="1">
            <a:off x="6057275" y="13381965"/>
            <a:ext cx="12979958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" name="直線單箭頭接點 346"/>
          <p:cNvSpPr/>
          <p:nvPr/>
        </p:nvSpPr>
        <p:spPr>
          <a:xfrm flipH="1">
            <a:off x="5636597" y="13518086"/>
            <a:ext cx="514589" cy="1359577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94" name="直線箭頭接點 53"/>
          <p:cNvSpPr/>
          <p:nvPr/>
        </p:nvSpPr>
        <p:spPr>
          <a:xfrm>
            <a:off x="5587706" y="14877663"/>
            <a:ext cx="8978" cy="1308577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5" name="直線箭頭接點 53"/>
          <p:cNvSpPr/>
          <p:nvPr/>
        </p:nvSpPr>
        <p:spPr>
          <a:xfrm flipH="1">
            <a:off x="5790098" y="11848183"/>
            <a:ext cx="2874085" cy="39596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6" name="直線箭頭接點 53"/>
          <p:cNvSpPr/>
          <p:nvPr/>
        </p:nvSpPr>
        <p:spPr>
          <a:xfrm flipH="1" flipV="1">
            <a:off x="577420" y="12691882"/>
            <a:ext cx="4880770" cy="1137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7" name="直線箭頭接點 53"/>
          <p:cNvSpPr/>
          <p:nvPr/>
        </p:nvSpPr>
        <p:spPr>
          <a:xfrm flipH="1">
            <a:off x="5297931" y="11887780"/>
            <a:ext cx="521175" cy="804102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9" name="直線箭頭接點 53"/>
          <p:cNvSpPr/>
          <p:nvPr/>
        </p:nvSpPr>
        <p:spPr>
          <a:xfrm>
            <a:off x="593758" y="12744501"/>
            <a:ext cx="15841" cy="340989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" name="直線箭頭接點 53"/>
          <p:cNvSpPr/>
          <p:nvPr/>
        </p:nvSpPr>
        <p:spPr>
          <a:xfrm>
            <a:off x="585587" y="16100993"/>
            <a:ext cx="3332409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2" name="直線箭頭接點 53"/>
          <p:cNvSpPr/>
          <p:nvPr/>
        </p:nvSpPr>
        <p:spPr>
          <a:xfrm flipH="1">
            <a:off x="19017327" y="11817808"/>
            <a:ext cx="249907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3" name="直線箭頭接點 53"/>
          <p:cNvSpPr/>
          <p:nvPr/>
        </p:nvSpPr>
        <p:spPr>
          <a:xfrm>
            <a:off x="19059246" y="11750301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4" name="直線箭頭接點 53"/>
          <p:cNvSpPr/>
          <p:nvPr/>
        </p:nvSpPr>
        <p:spPr>
          <a:xfrm flipH="1" flipV="1">
            <a:off x="15073794" y="11804913"/>
            <a:ext cx="3480927" cy="18738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" name="直線箭頭接點 53"/>
          <p:cNvSpPr/>
          <p:nvPr/>
        </p:nvSpPr>
        <p:spPr>
          <a:xfrm flipH="1">
            <a:off x="15033897" y="11860070"/>
            <a:ext cx="13883" cy="1569344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" name="直線箭頭接點 53"/>
          <p:cNvSpPr/>
          <p:nvPr/>
        </p:nvSpPr>
        <p:spPr>
          <a:xfrm flipV="1">
            <a:off x="11690473" y="11804913"/>
            <a:ext cx="3317409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矩形 186"/>
          <p:cNvSpPr/>
          <p:nvPr/>
        </p:nvSpPr>
        <p:spPr>
          <a:xfrm>
            <a:off x="11558247" y="8216163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defRPr/>
            </a:pPr>
            <a:r>
              <a:rPr lang="en-US" altLang="zh-TW" sz="4000" dirty="0" smtClean="0">
                <a:solidFill>
                  <a:prstClr val="black"/>
                </a:solidFill>
                <a:ea typeface="新細明體"/>
              </a:rPr>
              <a:t>905</a:t>
            </a:r>
            <a:endParaRPr lang="en-US" altLang="zh-TW" sz="4000" dirty="0">
              <a:solidFill>
                <a:prstClr val="black"/>
              </a:solidFill>
              <a:ea typeface="新細明體"/>
            </a:endParaRPr>
          </a:p>
        </p:txBody>
      </p:sp>
      <p:sp>
        <p:nvSpPr>
          <p:cNvPr id="508" name="直線箭頭接點 53"/>
          <p:cNvSpPr/>
          <p:nvPr/>
        </p:nvSpPr>
        <p:spPr>
          <a:xfrm>
            <a:off x="11690474" y="8866798"/>
            <a:ext cx="3443108" cy="1253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文字方塊 2"/>
          <p:cNvSpPr txBox="1"/>
          <p:nvPr/>
        </p:nvSpPr>
        <p:spPr>
          <a:xfrm>
            <a:off x="443834" y="6901603"/>
            <a:ext cx="605292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</a:t>
            </a: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書</a:t>
            </a:r>
            <a:endParaRPr kumimoji="0" lang="en-US" altLang="zh-TW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中</a:t>
            </a:r>
            <a:endParaRPr kumimoji="0" lang="en-US" altLang="zh-TW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心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6412" y="9723802"/>
            <a:ext cx="178510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迎曦館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758622" y="16376030"/>
            <a:ext cx="178510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科學館</a:t>
            </a:r>
            <a:endParaRPr kumimoji="0" lang="zh-TW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08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6002" y="940191"/>
            <a:ext cx="27251978" cy="3564731"/>
          </a:xfrm>
        </p:spPr>
        <p:txBody>
          <a:bodyPr/>
          <a:lstStyle/>
          <a:p>
            <a:r>
              <a:rPr lang="zh-TW" altLang="en-US" dirty="0" smtClean="0"/>
              <a:t>迎曦館地下室各班避難位置圖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92727" y="4294909"/>
            <a:ext cx="28956000" cy="1596043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692727" y="8534400"/>
            <a:ext cx="906087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線接點 6"/>
          <p:cNvCxnSpPr/>
          <p:nvPr/>
        </p:nvCxnSpPr>
        <p:spPr>
          <a:xfrm flipV="1">
            <a:off x="9753600" y="4294909"/>
            <a:ext cx="0" cy="41840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線接點 8"/>
          <p:cNvCxnSpPr/>
          <p:nvPr/>
        </p:nvCxnSpPr>
        <p:spPr>
          <a:xfrm flipV="1">
            <a:off x="5854929" y="12330545"/>
            <a:ext cx="4092635" cy="3924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線單箭頭接點 10"/>
          <p:cNvCxnSpPr/>
          <p:nvPr/>
        </p:nvCxnSpPr>
        <p:spPr>
          <a:xfrm>
            <a:off x="9892145" y="12330545"/>
            <a:ext cx="83128" cy="79525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線接點 17"/>
          <p:cNvCxnSpPr/>
          <p:nvPr/>
        </p:nvCxnSpPr>
        <p:spPr>
          <a:xfrm flipH="1">
            <a:off x="5822034" y="8506690"/>
            <a:ext cx="1" cy="1174865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線接點 20"/>
          <p:cNvCxnSpPr/>
          <p:nvPr/>
        </p:nvCxnSpPr>
        <p:spPr>
          <a:xfrm>
            <a:off x="9753600" y="7301345"/>
            <a:ext cx="1978429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矩形 22"/>
          <p:cNvSpPr/>
          <p:nvPr/>
        </p:nvSpPr>
        <p:spPr>
          <a:xfrm>
            <a:off x="9753600" y="4294909"/>
            <a:ext cx="2937164" cy="300643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5" name="直線接點 24"/>
          <p:cNvCxnSpPr>
            <a:endCxn id="23" idx="3"/>
          </p:cNvCxnSpPr>
          <p:nvPr/>
        </p:nvCxnSpPr>
        <p:spPr>
          <a:xfrm>
            <a:off x="9753600" y="5798127"/>
            <a:ext cx="293716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線接點 28"/>
          <p:cNvCxnSpPr/>
          <p:nvPr/>
        </p:nvCxnSpPr>
        <p:spPr>
          <a:xfrm>
            <a:off x="10196945" y="4294909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線接點 29"/>
          <p:cNvCxnSpPr/>
          <p:nvPr/>
        </p:nvCxnSpPr>
        <p:spPr>
          <a:xfrm>
            <a:off x="10709562" y="4308764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/>
          <p:cNvCxnSpPr/>
          <p:nvPr/>
        </p:nvCxnSpPr>
        <p:spPr>
          <a:xfrm>
            <a:off x="11222179" y="4308764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線接點 31"/>
          <p:cNvCxnSpPr/>
          <p:nvPr/>
        </p:nvCxnSpPr>
        <p:spPr>
          <a:xfrm>
            <a:off x="11679378" y="4267199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線接點 32"/>
          <p:cNvCxnSpPr/>
          <p:nvPr/>
        </p:nvCxnSpPr>
        <p:spPr>
          <a:xfrm>
            <a:off x="12108867" y="4308764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群組 37"/>
          <p:cNvGrpSpPr/>
          <p:nvPr/>
        </p:nvGrpSpPr>
        <p:grpSpPr>
          <a:xfrm>
            <a:off x="15440055" y="6866077"/>
            <a:ext cx="907442" cy="740527"/>
            <a:chOff x="-2863406" y="4207668"/>
            <a:chExt cx="1037059" cy="1187986"/>
          </a:xfrm>
        </p:grpSpPr>
        <p:sp>
          <p:nvSpPr>
            <p:cNvPr id="35" name="矩形 453"/>
            <p:cNvSpPr/>
            <p:nvPr/>
          </p:nvSpPr>
          <p:spPr>
            <a:xfrm flipH="1">
              <a:off x="-2733789" y="4237366"/>
              <a:ext cx="807534" cy="115828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6" name="矩形 426"/>
            <p:cNvSpPr/>
            <p:nvPr/>
          </p:nvSpPr>
          <p:spPr>
            <a:xfrm flipH="1">
              <a:off x="-2863406" y="4207668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7" name="矩形 426"/>
            <p:cNvSpPr/>
            <p:nvPr/>
          </p:nvSpPr>
          <p:spPr>
            <a:xfrm flipH="1">
              <a:off x="-1955963" y="4216671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11236034" y="19747749"/>
            <a:ext cx="2476485" cy="1015191"/>
            <a:chOff x="-4729588" y="11767531"/>
            <a:chExt cx="2476485" cy="1015191"/>
          </a:xfrm>
        </p:grpSpPr>
        <p:sp>
          <p:nvSpPr>
            <p:cNvPr id="45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46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47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9971792" y="6766039"/>
            <a:ext cx="2476485" cy="1015191"/>
            <a:chOff x="-4729588" y="11767531"/>
            <a:chExt cx="2476485" cy="1015191"/>
          </a:xfrm>
        </p:grpSpPr>
        <p:sp>
          <p:nvSpPr>
            <p:cNvPr id="50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51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52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sp>
        <p:nvSpPr>
          <p:cNvPr id="53" name="圓角矩形 52"/>
          <p:cNvSpPr/>
          <p:nvPr/>
        </p:nvSpPr>
        <p:spPr>
          <a:xfrm>
            <a:off x="12690764" y="4294909"/>
            <a:ext cx="2189018" cy="2978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3036623" y="5458932"/>
            <a:ext cx="1579918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電梯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5295164" y="9836284"/>
            <a:ext cx="927511" cy="1199273"/>
            <a:chOff x="-3089567" y="7034962"/>
            <a:chExt cx="927511" cy="1199273"/>
          </a:xfrm>
        </p:grpSpPr>
        <p:sp>
          <p:nvSpPr>
            <p:cNvPr id="61" name="文字方塊 464"/>
            <p:cNvSpPr txBox="1"/>
            <p:nvPr/>
          </p:nvSpPr>
          <p:spPr>
            <a:xfrm>
              <a:off x="-3089567" y="7273635"/>
              <a:ext cx="925531" cy="919783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9359" tIns="89684" rIns="179359" bIns="89684" anchor="t" anchorCtr="1" compatLnSpc="1">
              <a:sp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zh-TW" sz="48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2" name="矩形 461"/>
            <p:cNvSpPr/>
            <p:nvPr/>
          </p:nvSpPr>
          <p:spPr>
            <a:xfrm rot="5399996" flipH="1">
              <a:off x="-2704405" y="6675527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3" name="矩形 461"/>
            <p:cNvSpPr/>
            <p:nvPr/>
          </p:nvSpPr>
          <p:spPr>
            <a:xfrm rot="5399996" flipH="1">
              <a:off x="-2702424" y="7693866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9469953" y="13736753"/>
            <a:ext cx="927511" cy="1199273"/>
            <a:chOff x="-3089567" y="7034962"/>
            <a:chExt cx="927511" cy="1199273"/>
          </a:xfrm>
        </p:grpSpPr>
        <p:sp>
          <p:nvSpPr>
            <p:cNvPr id="66" name="文字方塊 464"/>
            <p:cNvSpPr txBox="1"/>
            <p:nvPr/>
          </p:nvSpPr>
          <p:spPr>
            <a:xfrm>
              <a:off x="-3089567" y="7273635"/>
              <a:ext cx="925531" cy="919783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9359" tIns="89684" rIns="179359" bIns="89684" anchor="t" anchorCtr="1" compatLnSpc="1">
              <a:sp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zh-TW" sz="48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7" name="矩形 461"/>
            <p:cNvSpPr/>
            <p:nvPr/>
          </p:nvSpPr>
          <p:spPr>
            <a:xfrm rot="5399996" flipH="1">
              <a:off x="-2704405" y="6675527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8" name="矩形 461"/>
            <p:cNvSpPr/>
            <p:nvPr/>
          </p:nvSpPr>
          <p:spPr>
            <a:xfrm rot="5399996" flipH="1">
              <a:off x="-2702424" y="7693866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20223352" y="6903371"/>
            <a:ext cx="907442" cy="740527"/>
            <a:chOff x="-2863406" y="4207668"/>
            <a:chExt cx="1037059" cy="1187986"/>
          </a:xfrm>
        </p:grpSpPr>
        <p:sp>
          <p:nvSpPr>
            <p:cNvPr id="70" name="矩形 453"/>
            <p:cNvSpPr/>
            <p:nvPr/>
          </p:nvSpPr>
          <p:spPr>
            <a:xfrm flipH="1">
              <a:off x="-2733789" y="4237366"/>
              <a:ext cx="807534" cy="115828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1" name="矩形 426"/>
            <p:cNvSpPr/>
            <p:nvPr/>
          </p:nvSpPr>
          <p:spPr>
            <a:xfrm flipH="1">
              <a:off x="-2863406" y="4207668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2" name="矩形 426"/>
            <p:cNvSpPr/>
            <p:nvPr/>
          </p:nvSpPr>
          <p:spPr>
            <a:xfrm flipH="1">
              <a:off x="-1955963" y="4216671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cxnSp>
        <p:nvCxnSpPr>
          <p:cNvPr id="74" name="直線接點 73"/>
          <p:cNvCxnSpPr/>
          <p:nvPr/>
        </p:nvCxnSpPr>
        <p:spPr>
          <a:xfrm>
            <a:off x="21585382" y="4322618"/>
            <a:ext cx="55418" cy="299258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文字方塊 74"/>
          <p:cNvSpPr txBox="1"/>
          <p:nvPr/>
        </p:nvSpPr>
        <p:spPr>
          <a:xfrm>
            <a:off x="24881830" y="5402062"/>
            <a:ext cx="1579918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庫房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26548830" y="10684918"/>
            <a:ext cx="2933640" cy="7662309"/>
            <a:chOff x="26548830" y="10684918"/>
            <a:chExt cx="2933640" cy="7662309"/>
          </a:xfrm>
        </p:grpSpPr>
        <p:sp>
          <p:nvSpPr>
            <p:cNvPr id="76" name="圓角矩形 75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105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23415010" y="10730374"/>
            <a:ext cx="2933640" cy="7662309"/>
            <a:chOff x="26548830" y="10684918"/>
            <a:chExt cx="2933640" cy="7662309"/>
          </a:xfrm>
        </p:grpSpPr>
        <p:sp>
          <p:nvSpPr>
            <p:cNvPr id="87" name="圓角矩形 86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106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20263698" y="10776527"/>
            <a:ext cx="2933640" cy="7662309"/>
            <a:chOff x="26548830" y="10684918"/>
            <a:chExt cx="2933640" cy="7662309"/>
          </a:xfrm>
        </p:grpSpPr>
        <p:sp>
          <p:nvSpPr>
            <p:cNvPr id="91" name="圓角矩形 90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107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17112386" y="10754697"/>
            <a:ext cx="2933640" cy="7662309"/>
            <a:chOff x="26548830" y="10684918"/>
            <a:chExt cx="2933640" cy="7662309"/>
          </a:xfrm>
        </p:grpSpPr>
        <p:sp>
          <p:nvSpPr>
            <p:cNvPr id="94" name="圓角矩形 93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108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14012489" y="10779020"/>
            <a:ext cx="2933640" cy="7662309"/>
            <a:chOff x="26548830" y="10684918"/>
            <a:chExt cx="2933640" cy="7662309"/>
          </a:xfrm>
        </p:grpSpPr>
        <p:sp>
          <p:nvSpPr>
            <p:cNvPr id="97" name="圓角矩形 96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109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10879001" y="10776527"/>
            <a:ext cx="2933640" cy="7662309"/>
            <a:chOff x="26548830" y="10684918"/>
            <a:chExt cx="2933640" cy="7662309"/>
          </a:xfrm>
        </p:grpSpPr>
        <p:sp>
          <p:nvSpPr>
            <p:cNvPr id="100" name="圓角矩形 99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110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02" name="流程圖: 磁碟 101"/>
          <p:cNvSpPr/>
          <p:nvPr/>
        </p:nvSpPr>
        <p:spPr>
          <a:xfrm>
            <a:off x="26143093" y="10111943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3" name="流程圖: 磁碟 102"/>
          <p:cNvSpPr/>
          <p:nvPr/>
        </p:nvSpPr>
        <p:spPr>
          <a:xfrm>
            <a:off x="22956113" y="10076363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4" name="流程圖: 磁碟 103"/>
          <p:cNvSpPr/>
          <p:nvPr/>
        </p:nvSpPr>
        <p:spPr>
          <a:xfrm>
            <a:off x="19796178" y="10070393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5" name="流程圖: 磁碟 104"/>
          <p:cNvSpPr/>
          <p:nvPr/>
        </p:nvSpPr>
        <p:spPr>
          <a:xfrm>
            <a:off x="16734967" y="10170510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6" name="流程圖: 磁碟 105"/>
          <p:cNvSpPr/>
          <p:nvPr/>
        </p:nvSpPr>
        <p:spPr>
          <a:xfrm>
            <a:off x="13624394" y="10156570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11" name="群組 110"/>
          <p:cNvGrpSpPr/>
          <p:nvPr/>
        </p:nvGrpSpPr>
        <p:grpSpPr>
          <a:xfrm>
            <a:off x="3782287" y="4906887"/>
            <a:ext cx="2848413" cy="3420494"/>
            <a:chOff x="21423318" y="9448044"/>
            <a:chExt cx="2933640" cy="7662309"/>
          </a:xfrm>
        </p:grpSpPr>
        <p:sp>
          <p:nvSpPr>
            <p:cNvPr id="112" name="圓角矩形 111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102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792495" y="4901732"/>
            <a:ext cx="2848413" cy="3420494"/>
            <a:chOff x="21423318" y="9448044"/>
            <a:chExt cx="2933640" cy="7662309"/>
          </a:xfrm>
        </p:grpSpPr>
        <p:sp>
          <p:nvSpPr>
            <p:cNvPr id="122" name="圓角矩形 121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101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4" name="群組 123"/>
          <p:cNvGrpSpPr/>
          <p:nvPr/>
        </p:nvGrpSpPr>
        <p:grpSpPr>
          <a:xfrm>
            <a:off x="6734815" y="4915136"/>
            <a:ext cx="2848413" cy="3420494"/>
            <a:chOff x="21423318" y="9448044"/>
            <a:chExt cx="2933640" cy="7662309"/>
          </a:xfrm>
        </p:grpSpPr>
        <p:sp>
          <p:nvSpPr>
            <p:cNvPr id="125" name="圓角矩形 124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6" name="文字方塊 125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103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7" name="群組 126"/>
          <p:cNvGrpSpPr/>
          <p:nvPr/>
        </p:nvGrpSpPr>
        <p:grpSpPr>
          <a:xfrm>
            <a:off x="6377502" y="13841419"/>
            <a:ext cx="2848413" cy="3420494"/>
            <a:chOff x="21423318" y="9448044"/>
            <a:chExt cx="2933640" cy="7662309"/>
          </a:xfrm>
        </p:grpSpPr>
        <p:sp>
          <p:nvSpPr>
            <p:cNvPr id="128" name="圓角矩形 127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9" name="文字方塊 128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104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30" name="圓角矩形 129"/>
          <p:cNvSpPr/>
          <p:nvPr/>
        </p:nvSpPr>
        <p:spPr>
          <a:xfrm>
            <a:off x="1258818" y="9394034"/>
            <a:ext cx="3538431" cy="101924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1994951" y="11468292"/>
            <a:ext cx="1877435" cy="5298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科學館、迎曦館</a:t>
            </a:r>
            <a:endParaRPr kumimoji="0" lang="en-US" altLang="zh-TW" sz="5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/>
              <a:t>上課班</a:t>
            </a:r>
            <a:r>
              <a:rPr lang="zh-TW" altLang="en-US" dirty="0"/>
              <a:t>級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2" name="圓角矩形 131"/>
          <p:cNvSpPr/>
          <p:nvPr/>
        </p:nvSpPr>
        <p:spPr>
          <a:xfrm>
            <a:off x="15209838" y="4682836"/>
            <a:ext cx="6153871" cy="208320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15800103" y="5095635"/>
            <a:ext cx="4949430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緊急救護組</a:t>
            </a:r>
            <a:endParaRPr kumimoji="0" lang="en-US" altLang="zh-TW" sz="4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含迎曦館所有師長</a:t>
            </a:r>
            <a:r>
              <a:rPr kumimoji="0" lang="en-US" altLang="zh-TW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84" name="表格 7"/>
          <p:cNvGraphicFramePr/>
          <p:nvPr>
            <p:extLst>
              <p:ext uri="{D42A27DB-BD31-4B8C-83A1-F6EECF244321}">
                <p14:modId xmlns:p14="http://schemas.microsoft.com/office/powerpoint/2010/main" val="1370933023"/>
              </p:ext>
            </p:extLst>
          </p:nvPr>
        </p:nvGraphicFramePr>
        <p:xfrm>
          <a:off x="258816" y="181486"/>
          <a:ext cx="29846350" cy="11887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40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 defTabSz="1476069">
                        <a:defRPr sz="5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臺北市中山區大直高級中學─校園防災地圖</a:t>
                      </a:r>
                      <a:r>
                        <a:rPr dirty="0" smtClean="0"/>
                        <a:t>(</a:t>
                      </a:r>
                      <a:r>
                        <a:rPr lang="zh-TW" altLang="zh-TW" sz="60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  <a:cs typeface="Adobe 繁黑體 Std B"/>
                        </a:rPr>
                        <a:t>空襲災害</a:t>
                      </a:r>
                      <a:r>
                        <a:rPr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經度:東經121度32分53.49秒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緯度:北緯25度4分45.87秒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en-US" altLang="zh-TW" dirty="0" smtClean="0"/>
                        <a:t>11</a:t>
                      </a:r>
                      <a:r>
                        <a:rPr dirty="0" smtClean="0"/>
                        <a:t>.</a:t>
                      </a:r>
                      <a:r>
                        <a:rPr lang="en-US" altLang="zh-TW" dirty="0" smtClean="0"/>
                        <a:t>04</a:t>
                      </a:r>
                      <a:endParaRPr dirty="0"/>
                    </a:p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學務處製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81718" y="3516289"/>
            <a:ext cx="397480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體適能教室</a:t>
            </a: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16440222" y="3443935"/>
            <a:ext cx="397480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社團辦公室</a:t>
            </a: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1281485" y="20182991"/>
            <a:ext cx="397480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樂活運動站</a:t>
            </a: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1394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5541817" y="1662547"/>
            <a:ext cx="20449309" cy="199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3940655" y="4572002"/>
            <a:ext cx="4350327" cy="2604655"/>
            <a:chOff x="24855054" y="5624944"/>
            <a:chExt cx="3435928" cy="2604655"/>
          </a:xfrm>
        </p:grpSpPr>
        <p:sp>
          <p:nvSpPr>
            <p:cNvPr id="8" name="圓角矩形 7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301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23940655" y="7765146"/>
            <a:ext cx="4350327" cy="2604655"/>
            <a:chOff x="24855054" y="5624944"/>
            <a:chExt cx="3435928" cy="2604655"/>
          </a:xfrm>
        </p:grpSpPr>
        <p:sp>
          <p:nvSpPr>
            <p:cNvPr id="107" name="圓角矩形 106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302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09" name="群組 108"/>
          <p:cNvGrpSpPr/>
          <p:nvPr/>
        </p:nvGrpSpPr>
        <p:grpSpPr>
          <a:xfrm>
            <a:off x="23940655" y="10995740"/>
            <a:ext cx="4350327" cy="2604655"/>
            <a:chOff x="24855054" y="5624944"/>
            <a:chExt cx="3435928" cy="2604655"/>
          </a:xfrm>
        </p:grpSpPr>
        <p:sp>
          <p:nvSpPr>
            <p:cNvPr id="110" name="圓角矩形 109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303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15" name="群組 114"/>
          <p:cNvGrpSpPr/>
          <p:nvPr/>
        </p:nvGrpSpPr>
        <p:grpSpPr>
          <a:xfrm>
            <a:off x="23940655" y="14193909"/>
            <a:ext cx="4350327" cy="2604655"/>
            <a:chOff x="24855054" y="5624944"/>
            <a:chExt cx="3435928" cy="2604655"/>
          </a:xfrm>
        </p:grpSpPr>
        <p:sp>
          <p:nvSpPr>
            <p:cNvPr id="116" name="圓角矩形 115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304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18" name="群組 117"/>
          <p:cNvGrpSpPr/>
          <p:nvPr/>
        </p:nvGrpSpPr>
        <p:grpSpPr>
          <a:xfrm>
            <a:off x="23996073" y="17387050"/>
            <a:ext cx="4350327" cy="2604655"/>
            <a:chOff x="24855054" y="5624944"/>
            <a:chExt cx="3435928" cy="2604655"/>
          </a:xfrm>
        </p:grpSpPr>
        <p:sp>
          <p:nvSpPr>
            <p:cNvPr id="119" name="圓角矩形 118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305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34" name="群組 133"/>
          <p:cNvGrpSpPr/>
          <p:nvPr/>
        </p:nvGrpSpPr>
        <p:grpSpPr>
          <a:xfrm>
            <a:off x="17911217" y="4572002"/>
            <a:ext cx="4350327" cy="2604655"/>
            <a:chOff x="24855054" y="5624944"/>
            <a:chExt cx="3435928" cy="2604655"/>
          </a:xfrm>
        </p:grpSpPr>
        <p:sp>
          <p:nvSpPr>
            <p:cNvPr id="135" name="圓角矩形 134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306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37" name="群組 136"/>
          <p:cNvGrpSpPr/>
          <p:nvPr/>
        </p:nvGrpSpPr>
        <p:grpSpPr>
          <a:xfrm>
            <a:off x="17911217" y="7765146"/>
            <a:ext cx="4350327" cy="2604655"/>
            <a:chOff x="24855054" y="5624944"/>
            <a:chExt cx="3435928" cy="2604655"/>
          </a:xfrm>
        </p:grpSpPr>
        <p:sp>
          <p:nvSpPr>
            <p:cNvPr id="138" name="圓角矩形 137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307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0" name="群組 139"/>
          <p:cNvGrpSpPr/>
          <p:nvPr/>
        </p:nvGrpSpPr>
        <p:grpSpPr>
          <a:xfrm>
            <a:off x="17911217" y="10995740"/>
            <a:ext cx="4350327" cy="2604655"/>
            <a:chOff x="24855054" y="5624944"/>
            <a:chExt cx="3435928" cy="2604655"/>
          </a:xfrm>
        </p:grpSpPr>
        <p:sp>
          <p:nvSpPr>
            <p:cNvPr id="141" name="圓角矩形 140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308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3" name="群組 142"/>
          <p:cNvGrpSpPr/>
          <p:nvPr/>
        </p:nvGrpSpPr>
        <p:grpSpPr>
          <a:xfrm>
            <a:off x="17911217" y="14193909"/>
            <a:ext cx="4350327" cy="2604655"/>
            <a:chOff x="24855054" y="5624944"/>
            <a:chExt cx="3435928" cy="2604655"/>
          </a:xfrm>
        </p:grpSpPr>
        <p:sp>
          <p:nvSpPr>
            <p:cNvPr id="144" name="圓角矩形 143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309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6" name="群組 145"/>
          <p:cNvGrpSpPr/>
          <p:nvPr/>
        </p:nvGrpSpPr>
        <p:grpSpPr>
          <a:xfrm>
            <a:off x="17966635" y="17387050"/>
            <a:ext cx="4350327" cy="2604655"/>
            <a:chOff x="24855054" y="5624944"/>
            <a:chExt cx="3435928" cy="2604655"/>
          </a:xfrm>
        </p:grpSpPr>
        <p:sp>
          <p:nvSpPr>
            <p:cNvPr id="147" name="圓角矩形 146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8" name="文字方塊 147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310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9" name="群組 148"/>
          <p:cNvGrpSpPr/>
          <p:nvPr/>
        </p:nvGrpSpPr>
        <p:grpSpPr>
          <a:xfrm>
            <a:off x="10859511" y="4572002"/>
            <a:ext cx="4350327" cy="2604655"/>
            <a:chOff x="24855054" y="5624944"/>
            <a:chExt cx="3435928" cy="2604655"/>
          </a:xfrm>
        </p:grpSpPr>
        <p:sp>
          <p:nvSpPr>
            <p:cNvPr id="150" name="圓角矩形 149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1" name="文字方塊 150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01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10859511" y="7765146"/>
            <a:ext cx="4350327" cy="2604655"/>
            <a:chOff x="24855054" y="5624944"/>
            <a:chExt cx="3435928" cy="2604655"/>
          </a:xfrm>
        </p:grpSpPr>
        <p:sp>
          <p:nvSpPr>
            <p:cNvPr id="153" name="圓角矩形 152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4" name="文字方塊 153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02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55" name="群組 154"/>
          <p:cNvGrpSpPr/>
          <p:nvPr/>
        </p:nvGrpSpPr>
        <p:grpSpPr>
          <a:xfrm>
            <a:off x="10859511" y="10995740"/>
            <a:ext cx="4350327" cy="2604655"/>
            <a:chOff x="24855054" y="5624944"/>
            <a:chExt cx="3435928" cy="2604655"/>
          </a:xfrm>
        </p:grpSpPr>
        <p:sp>
          <p:nvSpPr>
            <p:cNvPr id="156" name="圓角矩形 155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7" name="文字方塊 156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03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10859511" y="14193909"/>
            <a:ext cx="4350327" cy="2604655"/>
            <a:chOff x="24855054" y="5624944"/>
            <a:chExt cx="3435928" cy="2604655"/>
          </a:xfrm>
        </p:grpSpPr>
        <p:sp>
          <p:nvSpPr>
            <p:cNvPr id="159" name="圓角矩形 158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0" name="文字方塊 159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04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61" name="群組 160"/>
          <p:cNvGrpSpPr/>
          <p:nvPr/>
        </p:nvGrpSpPr>
        <p:grpSpPr>
          <a:xfrm>
            <a:off x="10914929" y="17387050"/>
            <a:ext cx="4350327" cy="2604655"/>
            <a:chOff x="24855054" y="5624944"/>
            <a:chExt cx="3435928" cy="2604655"/>
          </a:xfrm>
        </p:grpSpPr>
        <p:sp>
          <p:nvSpPr>
            <p:cNvPr id="162" name="圓角矩形 161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05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64" name="群組 163"/>
          <p:cNvGrpSpPr/>
          <p:nvPr/>
        </p:nvGrpSpPr>
        <p:grpSpPr>
          <a:xfrm>
            <a:off x="4544291" y="4572002"/>
            <a:ext cx="4350327" cy="2604655"/>
            <a:chOff x="24855054" y="5624944"/>
            <a:chExt cx="3435928" cy="2604655"/>
          </a:xfrm>
        </p:grpSpPr>
        <p:sp>
          <p:nvSpPr>
            <p:cNvPr id="165" name="圓角矩形 164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6" name="文字方塊 165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808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67" name="群組 166"/>
          <p:cNvGrpSpPr/>
          <p:nvPr/>
        </p:nvGrpSpPr>
        <p:grpSpPr>
          <a:xfrm>
            <a:off x="4590046" y="7797095"/>
            <a:ext cx="4350327" cy="2604655"/>
            <a:chOff x="24855054" y="5624944"/>
            <a:chExt cx="3435928" cy="2604655"/>
          </a:xfrm>
        </p:grpSpPr>
        <p:sp>
          <p:nvSpPr>
            <p:cNvPr id="168" name="圓角矩形 167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9" name="文字方塊 168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809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874555" y="2456369"/>
            <a:ext cx="3168500" cy="18801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-4488873" y="4267200"/>
            <a:ext cx="9239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20580" y="2952461"/>
            <a:ext cx="2323711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搶救組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59" name="表格 7"/>
          <p:cNvGraphicFramePr/>
          <p:nvPr>
            <p:extLst>
              <p:ext uri="{D42A27DB-BD31-4B8C-83A1-F6EECF244321}">
                <p14:modId xmlns:p14="http://schemas.microsoft.com/office/powerpoint/2010/main" val="1370933023"/>
              </p:ext>
            </p:extLst>
          </p:nvPr>
        </p:nvGraphicFramePr>
        <p:xfrm>
          <a:off x="258816" y="181486"/>
          <a:ext cx="29846350" cy="11887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40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 defTabSz="1476069">
                        <a:defRPr sz="5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臺北市中山區大直高級中學─校園防災地圖</a:t>
                      </a:r>
                      <a:r>
                        <a:rPr dirty="0" smtClean="0"/>
                        <a:t>(</a:t>
                      </a:r>
                      <a:r>
                        <a:rPr lang="zh-TW" altLang="zh-TW" sz="60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  <a:cs typeface="Adobe 繁黑體 Std B"/>
                        </a:rPr>
                        <a:t>空襲災害</a:t>
                      </a:r>
                      <a:r>
                        <a:rPr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經度:東經121度32分53.49秒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緯度:北緯25度4分45.87秒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en-US" altLang="zh-TW" dirty="0" smtClean="0"/>
                        <a:t>11</a:t>
                      </a:r>
                      <a:r>
                        <a:rPr dirty="0" smtClean="0"/>
                        <a:t>.</a:t>
                      </a:r>
                      <a:r>
                        <a:rPr lang="en-US" altLang="zh-TW" dirty="0" smtClean="0"/>
                        <a:t>04</a:t>
                      </a:r>
                      <a:endParaRPr dirty="0"/>
                    </a:p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學務處製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標題 1"/>
          <p:cNvSpPr txBox="1">
            <a:spLocks/>
          </p:cNvSpPr>
          <p:nvPr/>
        </p:nvSpPr>
        <p:spPr>
          <a:xfrm>
            <a:off x="2182207" y="982532"/>
            <a:ext cx="27251978" cy="356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7607" tIns="147607" rIns="147607" bIns="147607" anchor="ctr">
            <a:normAutofit/>
          </a:bodyPr>
          <a:lstStyle>
            <a:lvl1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zh-TW" altLang="en-US" sz="11800" dirty="0" smtClean="0"/>
              <a:t>活動中心各班避難位置圖</a:t>
            </a:r>
            <a:r>
              <a:rPr lang="en-US" altLang="zh-TW" sz="11800" dirty="0" smtClean="0"/>
              <a:t>(</a:t>
            </a:r>
            <a:r>
              <a:rPr lang="zh-TW" altLang="en-US" sz="11800" dirty="0" smtClean="0"/>
              <a:t>舞台</a:t>
            </a:r>
            <a:r>
              <a:rPr lang="en-US" altLang="zh-TW" sz="11800" dirty="0" smtClean="0"/>
              <a:t>)</a:t>
            </a:r>
            <a:endParaRPr lang="zh-TW" altLang="en-US" sz="11800" dirty="0"/>
          </a:p>
        </p:txBody>
      </p:sp>
      <p:grpSp>
        <p:nvGrpSpPr>
          <p:cNvPr id="62" name="群組 61"/>
          <p:cNvGrpSpPr/>
          <p:nvPr/>
        </p:nvGrpSpPr>
        <p:grpSpPr>
          <a:xfrm>
            <a:off x="77019" y="4429125"/>
            <a:ext cx="927511" cy="1199273"/>
            <a:chOff x="-3089567" y="7034962"/>
            <a:chExt cx="927511" cy="1199273"/>
          </a:xfrm>
        </p:grpSpPr>
        <p:sp>
          <p:nvSpPr>
            <p:cNvPr id="63" name="文字方塊 464"/>
            <p:cNvSpPr txBox="1"/>
            <p:nvPr/>
          </p:nvSpPr>
          <p:spPr>
            <a:xfrm>
              <a:off x="-3089567" y="7273635"/>
              <a:ext cx="925531" cy="919783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9359" tIns="89684" rIns="179359" bIns="89684" anchor="t" anchorCtr="1" compatLnSpc="1">
              <a:sp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zh-TW" sz="48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4" name="矩形 461"/>
            <p:cNvSpPr/>
            <p:nvPr/>
          </p:nvSpPr>
          <p:spPr>
            <a:xfrm rot="5399996" flipH="1">
              <a:off x="-2704405" y="6675527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5" name="矩形 461"/>
            <p:cNvSpPr/>
            <p:nvPr/>
          </p:nvSpPr>
          <p:spPr>
            <a:xfrm rot="5399996" flipH="1">
              <a:off x="-2702424" y="7693866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971595" y="20343910"/>
            <a:ext cx="2476485" cy="1015191"/>
            <a:chOff x="-4729588" y="11767531"/>
            <a:chExt cx="2476485" cy="1015191"/>
          </a:xfrm>
        </p:grpSpPr>
        <p:sp>
          <p:nvSpPr>
            <p:cNvPr id="67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8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9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20458135" y="20410080"/>
            <a:ext cx="2476485" cy="1015191"/>
            <a:chOff x="-4729588" y="11767531"/>
            <a:chExt cx="2476485" cy="1015191"/>
          </a:xfrm>
        </p:grpSpPr>
        <p:sp>
          <p:nvSpPr>
            <p:cNvPr id="71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2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3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6784411" y="20336216"/>
            <a:ext cx="2476485" cy="1015191"/>
            <a:chOff x="-4729588" y="11767531"/>
            <a:chExt cx="2476485" cy="1015191"/>
          </a:xfrm>
        </p:grpSpPr>
        <p:sp>
          <p:nvSpPr>
            <p:cNvPr id="75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6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7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9162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455</Words>
  <Application>Microsoft Office PowerPoint</Application>
  <PresentationFormat>自訂</PresentationFormat>
  <Paragraphs>241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Adobe 繁黑體 Std B</vt:lpstr>
      <vt:lpstr>細明體</vt:lpstr>
      <vt:lpstr>華康新綜藝體W9(P)</vt:lpstr>
      <vt:lpstr>微軟正黑體</vt:lpstr>
      <vt:lpstr>微軟正黑體</vt:lpstr>
      <vt:lpstr>新細明體</vt:lpstr>
      <vt:lpstr>Arial</vt:lpstr>
      <vt:lpstr>Calibri</vt:lpstr>
      <vt:lpstr>Calibri Light</vt:lpstr>
      <vt:lpstr>Helvetica</vt:lpstr>
      <vt:lpstr>Office 佈景主題</vt:lpstr>
      <vt:lpstr>PowerPoint 簡報</vt:lpstr>
      <vt:lpstr>迎曦館地下室各班避難位置圖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285</cp:revision>
  <cp:lastPrinted>2022-04-20T07:37:50Z</cp:lastPrinted>
  <dcterms:modified xsi:type="dcterms:W3CDTF">2022-05-02T06:15:00Z</dcterms:modified>
</cp:coreProperties>
</file>